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29" r:id="rId3"/>
    <p:sldId id="321" r:id="rId4"/>
    <p:sldId id="328" r:id="rId5"/>
    <p:sldId id="258" r:id="rId6"/>
    <p:sldId id="330" r:id="rId7"/>
    <p:sldId id="331" r:id="rId8"/>
    <p:sldId id="332" r:id="rId9"/>
    <p:sldId id="333" r:id="rId10"/>
    <p:sldId id="265" r:id="rId11"/>
    <p:sldId id="266" r:id="rId12"/>
    <p:sldId id="267" r:id="rId13"/>
    <p:sldId id="268" r:id="rId14"/>
    <p:sldId id="261" r:id="rId15"/>
    <p:sldId id="322" r:id="rId16"/>
    <p:sldId id="270" r:id="rId17"/>
    <p:sldId id="334" r:id="rId18"/>
    <p:sldId id="303" r:id="rId19"/>
    <p:sldId id="272" r:id="rId20"/>
    <p:sldId id="260" r:id="rId21"/>
    <p:sldId id="339" r:id="rId22"/>
    <p:sldId id="291" r:id="rId23"/>
    <p:sldId id="292" r:id="rId24"/>
    <p:sldId id="293" r:id="rId25"/>
    <p:sldId id="340" r:id="rId26"/>
    <p:sldId id="335" r:id="rId27"/>
    <p:sldId id="336" r:id="rId28"/>
    <p:sldId id="337" r:id="rId29"/>
    <p:sldId id="33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5B3621-0446-4580-AA86-A63EA8A4A3A3}" v="9" dt="2024-09-30T16:02:59.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5" autoAdjust="0"/>
  </p:normalViewPr>
  <p:slideViewPr>
    <p:cSldViewPr>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Bello" userId="d9900df5-5157-4afa-9121-f69eb4227604" providerId="ADAL" clId="{3E5B3621-0446-4580-AA86-A63EA8A4A3A3}"/>
    <pc:docChg chg="undo custSel addSld delSld modSld">
      <pc:chgData name="Rafael Bello" userId="d9900df5-5157-4afa-9121-f69eb4227604" providerId="ADAL" clId="{3E5B3621-0446-4580-AA86-A63EA8A4A3A3}" dt="2024-09-30T16:03:08.206" v="93" actId="2696"/>
      <pc:docMkLst>
        <pc:docMk/>
      </pc:docMkLst>
      <pc:sldChg chg="addSp delSp modSp add modAnim">
        <pc:chgData name="Rafael Bello" userId="d9900df5-5157-4afa-9121-f69eb4227604" providerId="ADAL" clId="{3E5B3621-0446-4580-AA86-A63EA8A4A3A3}" dt="2024-09-30T16:01:38.223" v="34"/>
        <pc:sldMkLst>
          <pc:docMk/>
          <pc:sldMk cId="1191946917" sldId="260"/>
        </pc:sldMkLst>
        <pc:spChg chg="add mod">
          <ac:chgData name="Rafael Bello" userId="d9900df5-5157-4afa-9121-f69eb4227604" providerId="ADAL" clId="{3E5B3621-0446-4580-AA86-A63EA8A4A3A3}" dt="2024-09-30T16:01:38.223" v="34"/>
          <ac:spMkLst>
            <pc:docMk/>
            <pc:sldMk cId="1191946917" sldId="260"/>
            <ac:spMk id="2" creationId="{2A02FA8F-2CC3-166E-0788-10E90F02AFD1}"/>
          </ac:spMkLst>
        </pc:spChg>
        <pc:spChg chg="del">
          <ac:chgData name="Rafael Bello" userId="d9900df5-5157-4afa-9121-f69eb4227604" providerId="ADAL" clId="{3E5B3621-0446-4580-AA86-A63EA8A4A3A3}" dt="2024-09-30T16:01:38.223" v="34"/>
          <ac:spMkLst>
            <pc:docMk/>
            <pc:sldMk cId="1191946917" sldId="260"/>
            <ac:spMk id="5" creationId="{00000000-0000-0000-0000-000000000000}"/>
          </ac:spMkLst>
        </pc:spChg>
      </pc:sldChg>
      <pc:sldChg chg="addSp delSp modSp add del mod">
        <pc:chgData name="Rafael Bello" userId="d9900df5-5157-4afa-9121-f69eb4227604" providerId="ADAL" clId="{3E5B3621-0446-4580-AA86-A63EA8A4A3A3}" dt="2024-09-30T16:00:05.971" v="24" actId="27636"/>
        <pc:sldMkLst>
          <pc:docMk/>
          <pc:sldMk cId="2272475923" sldId="261"/>
        </pc:sldMkLst>
        <pc:spChg chg="add mod">
          <ac:chgData name="Rafael Bello" userId="d9900df5-5157-4afa-9121-f69eb4227604" providerId="ADAL" clId="{3E5B3621-0446-4580-AA86-A63EA8A4A3A3}" dt="2024-09-30T16:00:05.971" v="24" actId="27636"/>
          <ac:spMkLst>
            <pc:docMk/>
            <pc:sldMk cId="2272475923" sldId="261"/>
            <ac:spMk id="2" creationId="{3D27BCAE-44CF-6CDF-F8D7-437A59E18AF3}"/>
          </ac:spMkLst>
        </pc:spChg>
        <pc:spChg chg="mod">
          <ac:chgData name="Rafael Bello" userId="d9900df5-5157-4afa-9121-f69eb4227604" providerId="ADAL" clId="{3E5B3621-0446-4580-AA86-A63EA8A4A3A3}" dt="2024-09-30T15:59:36.241" v="22" actId="20577"/>
          <ac:spMkLst>
            <pc:docMk/>
            <pc:sldMk cId="2272475923" sldId="261"/>
            <ac:spMk id="4" creationId="{00000000-0000-0000-0000-000000000000}"/>
          </ac:spMkLst>
        </pc:spChg>
        <pc:spChg chg="del">
          <ac:chgData name="Rafael Bello" userId="d9900df5-5157-4afa-9121-f69eb4227604" providerId="ADAL" clId="{3E5B3621-0446-4580-AA86-A63EA8A4A3A3}" dt="2024-09-30T16:00:05.938" v="23"/>
          <ac:spMkLst>
            <pc:docMk/>
            <pc:sldMk cId="2272475923" sldId="261"/>
            <ac:spMk id="5" creationId="{00000000-0000-0000-0000-000000000000}"/>
          </ac:spMkLst>
        </pc:spChg>
      </pc:sldChg>
      <pc:sldChg chg="modSp mod modClrScheme chgLayout">
        <pc:chgData name="Rafael Bello" userId="d9900df5-5157-4afa-9121-f69eb4227604" providerId="ADAL" clId="{3E5B3621-0446-4580-AA86-A63EA8A4A3A3}" dt="2024-09-30T15:57:43.150" v="3" actId="26606"/>
        <pc:sldMkLst>
          <pc:docMk/>
          <pc:sldMk cId="0" sldId="267"/>
        </pc:sldMkLst>
        <pc:spChg chg="mod">
          <ac:chgData name="Rafael Bello" userId="d9900df5-5157-4afa-9121-f69eb4227604" providerId="ADAL" clId="{3E5B3621-0446-4580-AA86-A63EA8A4A3A3}" dt="2024-09-30T15:57:43.150" v="3" actId="26606"/>
          <ac:spMkLst>
            <pc:docMk/>
            <pc:sldMk cId="0" sldId="267"/>
            <ac:spMk id="16386" creationId="{E487179C-7AC0-3B30-55F1-E5BEDA980B2F}"/>
          </ac:spMkLst>
        </pc:spChg>
        <pc:spChg chg="mod">
          <ac:chgData name="Rafael Bello" userId="d9900df5-5157-4afa-9121-f69eb4227604" providerId="ADAL" clId="{3E5B3621-0446-4580-AA86-A63EA8A4A3A3}" dt="2024-09-30T15:57:43.150" v="3" actId="26606"/>
          <ac:spMkLst>
            <pc:docMk/>
            <pc:sldMk cId="0" sldId="267"/>
            <ac:spMk id="19459" creationId="{33AA516E-5DD0-1D68-191D-9524CC29758F}"/>
          </ac:spMkLst>
        </pc:spChg>
      </pc:sldChg>
      <pc:sldChg chg="del">
        <pc:chgData name="Rafael Bello" userId="d9900df5-5157-4afa-9121-f69eb4227604" providerId="ADAL" clId="{3E5B3621-0446-4580-AA86-A63EA8A4A3A3}" dt="2024-09-30T16:00:13.174" v="25" actId="2696"/>
        <pc:sldMkLst>
          <pc:docMk/>
          <pc:sldMk cId="0" sldId="269"/>
        </pc:sldMkLst>
      </pc:sldChg>
      <pc:sldChg chg="del">
        <pc:chgData name="Rafael Bello" userId="d9900df5-5157-4afa-9121-f69eb4227604" providerId="ADAL" clId="{3E5B3621-0446-4580-AA86-A63EA8A4A3A3}" dt="2024-09-30T16:01:44.929" v="35" actId="2696"/>
        <pc:sldMkLst>
          <pc:docMk/>
          <pc:sldMk cId="0" sldId="285"/>
        </pc:sldMkLst>
      </pc:sldChg>
      <pc:sldChg chg="del">
        <pc:chgData name="Rafael Bello" userId="d9900df5-5157-4afa-9121-f69eb4227604" providerId="ADAL" clId="{3E5B3621-0446-4580-AA86-A63EA8A4A3A3}" dt="2024-09-30T16:02:26.234" v="63" actId="2696"/>
        <pc:sldMkLst>
          <pc:docMk/>
          <pc:sldMk cId="0" sldId="287"/>
        </pc:sldMkLst>
      </pc:sldChg>
      <pc:sldChg chg="del">
        <pc:chgData name="Rafael Bello" userId="d9900df5-5157-4afa-9121-f69eb4227604" providerId="ADAL" clId="{3E5B3621-0446-4580-AA86-A63EA8A4A3A3}" dt="2024-09-30T16:03:08.206" v="93" actId="2696"/>
        <pc:sldMkLst>
          <pc:docMk/>
          <pc:sldMk cId="0" sldId="311"/>
        </pc:sldMkLst>
      </pc:sldChg>
      <pc:sldChg chg="modSp mod modClrScheme chgLayout">
        <pc:chgData name="Rafael Bello" userId="d9900df5-5157-4afa-9121-f69eb4227604" providerId="ADAL" clId="{3E5B3621-0446-4580-AA86-A63EA8A4A3A3}" dt="2024-09-30T15:57:27.085" v="1" actId="26606"/>
        <pc:sldMkLst>
          <pc:docMk/>
          <pc:sldMk cId="0" sldId="333"/>
        </pc:sldMkLst>
        <pc:spChg chg="mod">
          <ac:chgData name="Rafael Bello" userId="d9900df5-5157-4afa-9121-f69eb4227604" providerId="ADAL" clId="{3E5B3621-0446-4580-AA86-A63EA8A4A3A3}" dt="2024-09-30T15:57:27.085" v="1" actId="26606"/>
          <ac:spMkLst>
            <pc:docMk/>
            <pc:sldMk cId="0" sldId="333"/>
            <ac:spMk id="13314" creationId="{71AB8DE8-8CA0-59A0-DEAA-F0C6106242AB}"/>
          </ac:spMkLst>
        </pc:spChg>
        <pc:spChg chg="mod">
          <ac:chgData name="Rafael Bello" userId="d9900df5-5157-4afa-9121-f69eb4227604" providerId="ADAL" clId="{3E5B3621-0446-4580-AA86-A63EA8A4A3A3}" dt="2024-09-30T15:57:27.085" v="1" actId="26606"/>
          <ac:spMkLst>
            <pc:docMk/>
            <pc:sldMk cId="0" sldId="333"/>
            <ac:spMk id="13315" creationId="{908A8600-F8EB-7FBA-5906-38AA46F05287}"/>
          </ac:spMkLst>
        </pc:spChg>
      </pc:sldChg>
      <pc:sldChg chg="addSp delSp modSp mod modClrScheme chgLayout">
        <pc:chgData name="Rafael Bello" userId="d9900df5-5157-4afa-9121-f69eb4227604" providerId="ADAL" clId="{3E5B3621-0446-4580-AA86-A63EA8A4A3A3}" dt="2024-09-30T16:00:39.469" v="32" actId="26606"/>
        <pc:sldMkLst>
          <pc:docMk/>
          <pc:sldMk cId="0" sldId="334"/>
        </pc:sldMkLst>
        <pc:spChg chg="mod">
          <ac:chgData name="Rafael Bello" userId="d9900df5-5157-4afa-9121-f69eb4227604" providerId="ADAL" clId="{3E5B3621-0446-4580-AA86-A63EA8A4A3A3}" dt="2024-09-30T16:00:39.469" v="32" actId="26606"/>
          <ac:spMkLst>
            <pc:docMk/>
            <pc:sldMk cId="0" sldId="334"/>
            <ac:spMk id="21506" creationId="{974AF64F-A20F-8665-5627-53D7FA9A5A0B}"/>
          </ac:spMkLst>
        </pc:spChg>
        <pc:spChg chg="add del">
          <ac:chgData name="Rafael Bello" userId="d9900df5-5157-4afa-9121-f69eb4227604" providerId="ADAL" clId="{3E5B3621-0446-4580-AA86-A63EA8A4A3A3}" dt="2024-09-30T16:00:39.469" v="32" actId="26606"/>
          <ac:spMkLst>
            <pc:docMk/>
            <pc:sldMk cId="0" sldId="334"/>
            <ac:spMk id="21507" creationId="{5FB0ED81-09F5-B366-C470-85752E1F14D9}"/>
          </ac:spMkLst>
        </pc:spChg>
        <pc:spChg chg="mod">
          <ac:chgData name="Rafael Bello" userId="d9900df5-5157-4afa-9121-f69eb4227604" providerId="ADAL" clId="{3E5B3621-0446-4580-AA86-A63EA8A4A3A3}" dt="2024-09-30T16:00:39.469" v="32" actId="26606"/>
          <ac:spMkLst>
            <pc:docMk/>
            <pc:sldMk cId="0" sldId="334"/>
            <ac:spMk id="21508" creationId="{DBAC1036-A248-03E2-7197-E41FE49CCD23}"/>
          </ac:spMkLst>
        </pc:spChg>
        <pc:spChg chg="add mod">
          <ac:chgData name="Rafael Bello" userId="d9900df5-5157-4afa-9121-f69eb4227604" providerId="ADAL" clId="{3E5B3621-0446-4580-AA86-A63EA8A4A3A3}" dt="2024-09-30T16:00:39.469" v="32" actId="26606"/>
          <ac:spMkLst>
            <pc:docMk/>
            <pc:sldMk cId="0" sldId="334"/>
            <ac:spMk id="21516" creationId="{5FB0ED81-09F5-B366-C470-85752E1F14D9}"/>
          </ac:spMkLst>
        </pc:spChg>
        <pc:graphicFrameChg chg="add del">
          <ac:chgData name="Rafael Bello" userId="d9900df5-5157-4afa-9121-f69eb4227604" providerId="ADAL" clId="{3E5B3621-0446-4580-AA86-A63EA8A4A3A3}" dt="2024-09-30T16:00:32.155" v="27" actId="26606"/>
          <ac:graphicFrameMkLst>
            <pc:docMk/>
            <pc:sldMk cId="0" sldId="334"/>
            <ac:graphicFrameMk id="21510" creationId="{85F823B6-79E1-92B8-5351-3924C816D52A}"/>
          </ac:graphicFrameMkLst>
        </pc:graphicFrameChg>
        <pc:graphicFrameChg chg="add del">
          <ac:chgData name="Rafael Bello" userId="d9900df5-5157-4afa-9121-f69eb4227604" providerId="ADAL" clId="{3E5B3621-0446-4580-AA86-A63EA8A4A3A3}" dt="2024-09-30T16:00:34.108" v="29" actId="26606"/>
          <ac:graphicFrameMkLst>
            <pc:docMk/>
            <pc:sldMk cId="0" sldId="334"/>
            <ac:graphicFrameMk id="21512" creationId="{47B6ECAB-52F4-2918-2747-B2A88771D364}"/>
          </ac:graphicFrameMkLst>
        </pc:graphicFrameChg>
        <pc:graphicFrameChg chg="add del">
          <ac:chgData name="Rafael Bello" userId="d9900df5-5157-4afa-9121-f69eb4227604" providerId="ADAL" clId="{3E5B3621-0446-4580-AA86-A63EA8A4A3A3}" dt="2024-09-30T16:00:39.461" v="31" actId="26606"/>
          <ac:graphicFrameMkLst>
            <pc:docMk/>
            <pc:sldMk cId="0" sldId="334"/>
            <ac:graphicFrameMk id="21514" creationId="{A6552C38-D393-8165-AD5F-A266C03D2EE7}"/>
          </ac:graphicFrameMkLst>
        </pc:graphicFrameChg>
      </pc:sldChg>
      <pc:sldChg chg="addSp delSp modSp add mod">
        <pc:chgData name="Rafael Bello" userId="d9900df5-5157-4afa-9121-f69eb4227604" providerId="ADAL" clId="{3E5B3621-0446-4580-AA86-A63EA8A4A3A3}" dt="2024-09-30T16:02:21.046" v="62" actId="27636"/>
        <pc:sldMkLst>
          <pc:docMk/>
          <pc:sldMk cId="1944865186" sldId="339"/>
        </pc:sldMkLst>
        <pc:spChg chg="add mod">
          <ac:chgData name="Rafael Bello" userId="d9900df5-5157-4afa-9121-f69eb4227604" providerId="ADAL" clId="{3E5B3621-0446-4580-AA86-A63EA8A4A3A3}" dt="2024-09-30T16:02:21.046" v="62" actId="27636"/>
          <ac:spMkLst>
            <pc:docMk/>
            <pc:sldMk cId="1944865186" sldId="339"/>
            <ac:spMk id="2" creationId="{44BF5707-0941-547A-C0C2-48A614F9DCDF}"/>
          </ac:spMkLst>
        </pc:spChg>
        <pc:spChg chg="mod">
          <ac:chgData name="Rafael Bello" userId="d9900df5-5157-4afa-9121-f69eb4227604" providerId="ADAL" clId="{3E5B3621-0446-4580-AA86-A63EA8A4A3A3}" dt="2024-09-30T16:02:10.021" v="60" actId="20577"/>
          <ac:spMkLst>
            <pc:docMk/>
            <pc:sldMk cId="1944865186" sldId="339"/>
            <ac:spMk id="4" creationId="{00000000-0000-0000-0000-000000000000}"/>
          </ac:spMkLst>
        </pc:spChg>
        <pc:spChg chg="del">
          <ac:chgData name="Rafael Bello" userId="d9900df5-5157-4afa-9121-f69eb4227604" providerId="ADAL" clId="{3E5B3621-0446-4580-AA86-A63EA8A4A3A3}" dt="2024-09-30T16:02:20.982" v="61"/>
          <ac:spMkLst>
            <pc:docMk/>
            <pc:sldMk cId="1944865186" sldId="339"/>
            <ac:spMk id="5" creationId="{00000000-0000-0000-0000-000000000000}"/>
          </ac:spMkLst>
        </pc:spChg>
      </pc:sldChg>
      <pc:sldChg chg="addSp delSp modSp add mod">
        <pc:chgData name="Rafael Bello" userId="d9900df5-5157-4afa-9121-f69eb4227604" providerId="ADAL" clId="{3E5B3621-0446-4580-AA86-A63EA8A4A3A3}" dt="2024-09-30T16:02:59.530" v="92"/>
        <pc:sldMkLst>
          <pc:docMk/>
          <pc:sldMk cId="549068565" sldId="340"/>
        </pc:sldMkLst>
        <pc:spChg chg="add mod">
          <ac:chgData name="Rafael Bello" userId="d9900df5-5157-4afa-9121-f69eb4227604" providerId="ADAL" clId="{3E5B3621-0446-4580-AA86-A63EA8A4A3A3}" dt="2024-09-30T16:02:59.530" v="92"/>
          <ac:spMkLst>
            <pc:docMk/>
            <pc:sldMk cId="549068565" sldId="340"/>
            <ac:spMk id="2" creationId="{D504F4AE-B68B-A63C-4DDD-547C11E067F2}"/>
          </ac:spMkLst>
        </pc:spChg>
        <pc:spChg chg="mod">
          <ac:chgData name="Rafael Bello" userId="d9900df5-5157-4afa-9121-f69eb4227604" providerId="ADAL" clId="{3E5B3621-0446-4580-AA86-A63EA8A4A3A3}" dt="2024-09-30T16:02:49.236" v="91" actId="20577"/>
          <ac:spMkLst>
            <pc:docMk/>
            <pc:sldMk cId="549068565" sldId="340"/>
            <ac:spMk id="4" creationId="{00000000-0000-0000-0000-000000000000}"/>
          </ac:spMkLst>
        </pc:spChg>
        <pc:spChg chg="del">
          <ac:chgData name="Rafael Bello" userId="d9900df5-5157-4afa-9121-f69eb4227604" providerId="ADAL" clId="{3E5B3621-0446-4580-AA86-A63EA8A4A3A3}" dt="2024-09-30T16:02:59.530" v="92"/>
          <ac:spMkLst>
            <pc:docMk/>
            <pc:sldMk cId="549068565" sldId="340"/>
            <ac:spMk id="5" creationId="{00000000-0000-0000-0000-000000000000}"/>
          </ac:spMkLst>
        </pc:spChg>
      </pc:sldChg>
      <pc:sldMasterChg chg="delSldLayout">
        <pc:chgData name="Rafael Bello" userId="d9900df5-5157-4afa-9121-f69eb4227604" providerId="ADAL" clId="{3E5B3621-0446-4580-AA86-A63EA8A4A3A3}" dt="2024-09-30T16:03:08.206" v="93" actId="2696"/>
        <pc:sldMasterMkLst>
          <pc:docMk/>
          <pc:sldMasterMk cId="1143005989" sldId="2147483648"/>
        </pc:sldMasterMkLst>
        <pc:sldLayoutChg chg="del">
          <pc:chgData name="Rafael Bello" userId="d9900df5-5157-4afa-9121-f69eb4227604" providerId="ADAL" clId="{3E5B3621-0446-4580-AA86-A63EA8A4A3A3}" dt="2024-09-30T16:00:13.174" v="25" actId="2696"/>
          <pc:sldLayoutMkLst>
            <pc:docMk/>
            <pc:sldMasterMk cId="1143005989" sldId="2147483648"/>
            <pc:sldLayoutMk cId="122656223" sldId="2147483681"/>
          </pc:sldLayoutMkLst>
        </pc:sldLayoutChg>
        <pc:sldLayoutChg chg="del">
          <pc:chgData name="Rafael Bello" userId="d9900df5-5157-4afa-9121-f69eb4227604" providerId="ADAL" clId="{3E5B3621-0446-4580-AA86-A63EA8A4A3A3}" dt="2024-09-30T16:02:26.234" v="63" actId="2696"/>
          <pc:sldLayoutMkLst>
            <pc:docMk/>
            <pc:sldMasterMk cId="1143005989" sldId="2147483648"/>
            <pc:sldLayoutMk cId="1563060422" sldId="2147483682"/>
          </pc:sldLayoutMkLst>
        </pc:sldLayoutChg>
        <pc:sldLayoutChg chg="del">
          <pc:chgData name="Rafael Bello" userId="d9900df5-5157-4afa-9121-f69eb4227604" providerId="ADAL" clId="{3E5B3621-0446-4580-AA86-A63EA8A4A3A3}" dt="2024-09-30T16:01:44.929" v="35" actId="2696"/>
          <pc:sldLayoutMkLst>
            <pc:docMk/>
            <pc:sldMasterMk cId="1143005989" sldId="2147483648"/>
            <pc:sldLayoutMk cId="1304291264" sldId="2147483683"/>
          </pc:sldLayoutMkLst>
        </pc:sldLayoutChg>
        <pc:sldLayoutChg chg="del">
          <pc:chgData name="Rafael Bello" userId="d9900df5-5157-4afa-9121-f69eb4227604" providerId="ADAL" clId="{3E5B3621-0446-4580-AA86-A63EA8A4A3A3}" dt="2024-09-30T16:03:08.206" v="93" actId="2696"/>
          <pc:sldLayoutMkLst>
            <pc:docMk/>
            <pc:sldMasterMk cId="1143005989" sldId="2147483648"/>
            <pc:sldLayoutMk cId="1590674332"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2613D-371F-4053-A256-79D15DD377B0}" type="datetimeFigureOut">
              <a:rPr lang="en-US" smtClean="0"/>
              <a:t>9/30/2024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472049-5F52-4EAF-9C2F-34FB9FA53526}" type="slidenum">
              <a:rPr lang="en-US" smtClean="0"/>
              <a:t>‹#›</a:t>
            </a:fld>
            <a:endParaRPr lang="en-US"/>
          </a:p>
        </p:txBody>
      </p:sp>
    </p:spTree>
    <p:extLst>
      <p:ext uri="{BB962C8B-B14F-4D97-AF65-F5344CB8AC3E}">
        <p14:creationId xmlns:p14="http://schemas.microsoft.com/office/powerpoint/2010/main" val="3261011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a:extLst>
              <a:ext uri="{FF2B5EF4-FFF2-40B4-BE49-F238E27FC236}">
                <a16:creationId xmlns:a16="http://schemas.microsoft.com/office/drawing/2014/main" id="{A5911146-333B-80AE-30AF-8141FE918C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C1D92F-664D-44A8-893E-75D2A3FEDCC9}" type="slidenum">
              <a:rPr lang="en-US" altLang="en-US"/>
              <a:pPr>
                <a:spcBef>
                  <a:spcPct val="0"/>
                </a:spcBef>
              </a:pPr>
              <a:t>5</a:t>
            </a:fld>
            <a:endParaRPr lang="en-US" altLang="en-US"/>
          </a:p>
        </p:txBody>
      </p:sp>
      <p:sp>
        <p:nvSpPr>
          <p:cNvPr id="9219" name="Rectangle 2">
            <a:extLst>
              <a:ext uri="{FF2B5EF4-FFF2-40B4-BE49-F238E27FC236}">
                <a16:creationId xmlns:a16="http://schemas.microsoft.com/office/drawing/2014/main" id="{539033C8-6653-C346-F200-C06EA5A19EE6}"/>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663C57BB-661F-6BDC-9349-8D536355BE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solidFill>
                  <a:srgbClr val="000000"/>
                </a:solidFill>
                <a:latin typeface="Verdana" panose="020B0604030504040204" pitchFamily="34" charset="0"/>
              </a:rPr>
              <a:t>The statistics are shocking</a:t>
            </a:r>
            <a:br>
              <a:rPr lang="en-US" altLang="en-US">
                <a:solidFill>
                  <a:srgbClr val="000000"/>
                </a:solidFill>
                <a:latin typeface="Verdana" panose="020B0604030504040204" pitchFamily="34" charset="0"/>
              </a:rPr>
            </a:br>
            <a:endParaRPr lang="en-US" altLang="en-US">
              <a:solidFill>
                <a:srgbClr val="000000"/>
              </a:solidFill>
              <a:latin typeface="Verdana" panose="020B0604030504040204" pitchFamily="34" charset="0"/>
            </a:endParaRPr>
          </a:p>
          <a:p>
            <a:pPr eaLnBrk="1" hangingPunct="1">
              <a:buFontTx/>
              <a:buChar char="•"/>
            </a:pPr>
            <a:r>
              <a:rPr lang="en-US" altLang="en-US">
                <a:solidFill>
                  <a:srgbClr val="000000"/>
                </a:solidFill>
                <a:latin typeface="Verdana" panose="020B0604030504040204" pitchFamily="34" charset="0"/>
              </a:rPr>
              <a:t>1 in 4 girls is sexually abused before the age of 18. (96) </a:t>
            </a:r>
          </a:p>
          <a:p>
            <a:pPr eaLnBrk="1" hangingPunct="1">
              <a:buFontTx/>
              <a:buChar char="•"/>
            </a:pPr>
            <a:r>
              <a:rPr lang="en-US" altLang="en-US">
                <a:solidFill>
                  <a:srgbClr val="000000"/>
                </a:solidFill>
                <a:latin typeface="Verdana" panose="020B0604030504040204" pitchFamily="34" charset="0"/>
              </a:rPr>
              <a:t>1 in 6 boys is sexually abused before the age of 18. (96) </a:t>
            </a:r>
          </a:p>
          <a:p>
            <a:pPr eaLnBrk="1" hangingPunct="1">
              <a:buFontTx/>
              <a:buChar char="•"/>
            </a:pPr>
            <a:r>
              <a:rPr lang="en-US" altLang="en-US">
                <a:solidFill>
                  <a:srgbClr val="000000"/>
                </a:solidFill>
                <a:latin typeface="Verdana" panose="020B0604030504040204" pitchFamily="34" charset="0"/>
              </a:rPr>
              <a:t>1 in 5 children are solicited sexually while on the internet. (30, 87) </a:t>
            </a:r>
          </a:p>
          <a:p>
            <a:pPr eaLnBrk="1" hangingPunct="1">
              <a:buFontTx/>
              <a:buChar char="•"/>
            </a:pPr>
            <a:r>
              <a:rPr lang="en-US" altLang="en-US">
                <a:solidFill>
                  <a:srgbClr val="000000"/>
                </a:solidFill>
                <a:latin typeface="Verdana" panose="020B0604030504040204" pitchFamily="34" charset="0"/>
              </a:rPr>
              <a:t>Nearly 70% of all reported sexual assaults (including assaults on adults) occur to children ages 17 and under. (76) </a:t>
            </a:r>
          </a:p>
          <a:p>
            <a:pPr eaLnBrk="1" hangingPunct="1">
              <a:buFontTx/>
              <a:buChar char="•"/>
            </a:pPr>
            <a:r>
              <a:rPr lang="en-US" altLang="en-US">
                <a:solidFill>
                  <a:srgbClr val="000000"/>
                </a:solidFill>
                <a:latin typeface="Verdana" panose="020B0604030504040204" pitchFamily="34" charset="0"/>
              </a:rPr>
              <a:t>An estimated 39 million survivors of childhood sexual abuse exist in America today. (1) </a:t>
            </a:r>
          </a:p>
          <a:p>
            <a:pPr eaLnBrk="1" hangingPunct="1"/>
            <a:r>
              <a:rPr lang="en-US" altLang="en-US" b="1">
                <a:solidFill>
                  <a:srgbClr val="000000"/>
                </a:solidFill>
                <a:latin typeface="Verdana" panose="020B0604030504040204" pitchFamily="34" charset="0"/>
              </a:rPr>
              <a:t>Even within the walls of their own homes, children are at risk for sexual abuse </a:t>
            </a:r>
            <a:br>
              <a:rPr lang="en-US" altLang="en-US">
                <a:solidFill>
                  <a:srgbClr val="000000"/>
                </a:solidFill>
                <a:latin typeface="Verdana" panose="020B0604030504040204" pitchFamily="34" charset="0"/>
              </a:rPr>
            </a:br>
            <a:endParaRPr lang="en-US" altLang="en-US">
              <a:solidFill>
                <a:srgbClr val="000000"/>
              </a:solidFill>
              <a:latin typeface="Verdana" panose="020B0604030504040204" pitchFamily="34" charset="0"/>
            </a:endParaRPr>
          </a:p>
          <a:p>
            <a:pPr eaLnBrk="1" hangingPunct="1">
              <a:buFontTx/>
              <a:buChar char="•"/>
            </a:pPr>
            <a:r>
              <a:rPr lang="en-US" altLang="en-US">
                <a:solidFill>
                  <a:srgbClr val="000000"/>
                </a:solidFill>
                <a:latin typeface="Verdana" panose="020B0604030504040204" pitchFamily="34" charset="0"/>
              </a:rPr>
              <a:t>30-40% of victims are abused by a family member. (2, 44, 76) </a:t>
            </a:r>
          </a:p>
          <a:p>
            <a:pPr eaLnBrk="1" hangingPunct="1">
              <a:buFontTx/>
              <a:buChar char="•"/>
            </a:pPr>
            <a:r>
              <a:rPr lang="en-US" altLang="en-US">
                <a:solidFill>
                  <a:srgbClr val="000000"/>
                </a:solidFill>
                <a:latin typeface="Verdana" panose="020B0604030504040204" pitchFamily="34" charset="0"/>
              </a:rPr>
              <a:t>Another 50% are abused by someone outside of the family whom they know and trust. </a:t>
            </a:r>
          </a:p>
          <a:p>
            <a:pPr eaLnBrk="1" hangingPunct="1">
              <a:buFontTx/>
              <a:buChar char="•"/>
            </a:pPr>
            <a:r>
              <a:rPr lang="en-US" altLang="en-US">
                <a:solidFill>
                  <a:srgbClr val="000000"/>
                </a:solidFill>
                <a:latin typeface="Verdana" panose="020B0604030504040204" pitchFamily="34" charset="0"/>
              </a:rPr>
              <a:t>Approximately 40% are abused by older or larger children whom they know. (1, 44) </a:t>
            </a:r>
          </a:p>
          <a:p>
            <a:pPr eaLnBrk="1" hangingPunct="1">
              <a:buFontTx/>
              <a:buChar char="•"/>
            </a:pPr>
            <a:r>
              <a:rPr lang="en-US" altLang="en-US">
                <a:solidFill>
                  <a:srgbClr val="000000"/>
                </a:solidFill>
                <a:latin typeface="Verdana" panose="020B0604030504040204" pitchFamily="34" charset="0"/>
              </a:rPr>
              <a:t>Therefore, only 10% are abused by strangers. </a:t>
            </a:r>
          </a:p>
          <a:p>
            <a:pPr eaLnBrk="1" hangingPunct="1"/>
            <a:r>
              <a:rPr lang="en-US" altLang="en-US" b="1">
                <a:solidFill>
                  <a:srgbClr val="000000"/>
                </a:solidFill>
                <a:latin typeface="Verdana" panose="020B0604030504040204" pitchFamily="34" charset="0"/>
              </a:rPr>
              <a:t>Sexual abuse can occur at all ages, probably younger than you think </a:t>
            </a:r>
            <a:br>
              <a:rPr lang="en-US" altLang="en-US">
                <a:solidFill>
                  <a:srgbClr val="000000"/>
                </a:solidFill>
                <a:latin typeface="Verdana" panose="020B0604030504040204" pitchFamily="34" charset="0"/>
              </a:rPr>
            </a:br>
            <a:endParaRPr lang="en-US" altLang="en-US">
              <a:solidFill>
                <a:srgbClr val="000000"/>
              </a:solidFill>
              <a:latin typeface="Verdana" panose="020B0604030504040204" pitchFamily="34" charset="0"/>
            </a:endParaRPr>
          </a:p>
          <a:p>
            <a:pPr eaLnBrk="1" hangingPunct="1">
              <a:buFontTx/>
              <a:buChar char="•"/>
            </a:pPr>
            <a:r>
              <a:rPr lang="en-US" altLang="en-US">
                <a:solidFill>
                  <a:srgbClr val="000000"/>
                </a:solidFill>
                <a:latin typeface="Verdana" panose="020B0604030504040204" pitchFamily="34" charset="0"/>
              </a:rPr>
              <a:t>The median age for reported abuse is 9 years old. (64) </a:t>
            </a:r>
          </a:p>
          <a:p>
            <a:pPr eaLnBrk="1" hangingPunct="1">
              <a:buFontTx/>
              <a:buChar char="•"/>
            </a:pPr>
            <a:r>
              <a:rPr lang="en-US" altLang="en-US">
                <a:solidFill>
                  <a:srgbClr val="000000"/>
                </a:solidFill>
                <a:latin typeface="Verdana" panose="020B0604030504040204" pitchFamily="34" charset="0"/>
              </a:rPr>
              <a:t>More than 20% of children are sexually abused before the age of 8. (76) </a:t>
            </a:r>
          </a:p>
          <a:p>
            <a:pPr eaLnBrk="1" hangingPunct="1">
              <a:buFontTx/>
              <a:buChar char="•"/>
            </a:pPr>
            <a:r>
              <a:rPr lang="en-US" altLang="en-US">
                <a:solidFill>
                  <a:srgbClr val="000000"/>
                </a:solidFill>
                <a:latin typeface="Verdana" panose="020B0604030504040204" pitchFamily="34" charset="0"/>
              </a:rPr>
              <a:t>Nearly 50% of all victims of forcible sodomy, sexual assault with an object, and forcible fondling are children under 12. (74, 76) </a:t>
            </a:r>
          </a:p>
          <a:p>
            <a:pPr eaLnBrk="1" hangingPunct="1"/>
            <a:r>
              <a:rPr lang="en-US" altLang="en-US" b="1">
                <a:solidFill>
                  <a:srgbClr val="000000"/>
                </a:solidFill>
                <a:latin typeface="Verdana" panose="020B0604030504040204" pitchFamily="34" charset="0"/>
              </a:rPr>
              <a:t>Most children don't tell even if they have been asked</a:t>
            </a:r>
            <a:br>
              <a:rPr lang="en-US" altLang="en-US">
                <a:solidFill>
                  <a:srgbClr val="000000"/>
                </a:solidFill>
                <a:latin typeface="Verdana" panose="020B0604030504040204" pitchFamily="34" charset="0"/>
              </a:rPr>
            </a:br>
            <a:endParaRPr lang="en-US" altLang="en-US">
              <a:solidFill>
                <a:srgbClr val="000000"/>
              </a:solidFill>
              <a:latin typeface="Verdana" panose="020B0604030504040204" pitchFamily="34" charset="0"/>
            </a:endParaRPr>
          </a:p>
          <a:p>
            <a:pPr eaLnBrk="1" hangingPunct="1">
              <a:buFontTx/>
              <a:buChar char="•"/>
            </a:pPr>
            <a:r>
              <a:rPr lang="en-US" altLang="en-US">
                <a:solidFill>
                  <a:srgbClr val="000000"/>
                </a:solidFill>
                <a:latin typeface="Verdana" panose="020B0604030504040204" pitchFamily="34" charset="0"/>
              </a:rPr>
              <a:t>Evidence that a child has been sexually abused is not always obvious, and many children do not report that they have been abused. </a:t>
            </a:r>
          </a:p>
          <a:p>
            <a:pPr eaLnBrk="1" hangingPunct="1">
              <a:buFontTx/>
              <a:buChar char="•"/>
            </a:pPr>
            <a:r>
              <a:rPr lang="en-US" altLang="en-US">
                <a:solidFill>
                  <a:srgbClr val="000000"/>
                </a:solidFill>
                <a:latin typeface="Verdana" panose="020B0604030504040204" pitchFamily="34" charset="0"/>
              </a:rPr>
              <a:t>Over 30% of victims never disclose the experience to ANYONE. </a:t>
            </a:r>
          </a:p>
          <a:p>
            <a:pPr eaLnBrk="1" hangingPunct="1">
              <a:buFontTx/>
              <a:buChar char="•"/>
            </a:pPr>
            <a:r>
              <a:rPr lang="en-US" altLang="en-US">
                <a:solidFill>
                  <a:srgbClr val="000000"/>
                </a:solidFill>
                <a:latin typeface="Verdana" panose="020B0604030504040204" pitchFamily="34" charset="0"/>
              </a:rPr>
              <a:t>Young victims may not recognize their victimization as sexual abuse. </a:t>
            </a:r>
          </a:p>
          <a:p>
            <a:pPr eaLnBrk="1" hangingPunct="1">
              <a:buFontTx/>
              <a:buChar char="•"/>
            </a:pPr>
            <a:r>
              <a:rPr lang="en-US" altLang="en-US">
                <a:solidFill>
                  <a:srgbClr val="000000"/>
                </a:solidFill>
                <a:latin typeface="Verdana" panose="020B0604030504040204" pitchFamily="34" charset="0"/>
              </a:rPr>
              <a:t>Almost 80% initially deny abuse or are tentative in disclosing. Of those who do disclose, approximately 75% disclose accidentally. Additionally, of those who do disclose, more than 20% eventually recant even though the abuse occurred. </a:t>
            </a:r>
          </a:p>
          <a:p>
            <a:pPr eaLnBrk="1" hangingPunct="1">
              <a:buFontTx/>
              <a:buChar char="•"/>
            </a:pPr>
            <a:r>
              <a:rPr lang="en-US" altLang="en-US">
                <a:solidFill>
                  <a:srgbClr val="000000"/>
                </a:solidFill>
                <a:latin typeface="Verdana" panose="020B0604030504040204" pitchFamily="34" charset="0"/>
              </a:rPr>
              <a:t>Fabricated sexual abuse reports constitute only 1% to 4% of all reported cases. Of these reports, 75% are falsely reported by adults and 25% are reported by children. Children only fabricate ½% of the time. </a:t>
            </a:r>
          </a:p>
          <a:p>
            <a:pPr eaLnBrk="1" hangingPunct="1"/>
            <a:r>
              <a:rPr lang="en-US" altLang="en-US">
                <a:solidFill>
                  <a:srgbClr val="000000"/>
                </a:solidFill>
                <a:latin typeface="Verdana" panose="020B0604030504040204" pitchFamily="34" charset="0"/>
              </a:rPr>
              <a:t>Consequences of child sexual abuse begin affecting children and families immediately. They also affect society in innumerable and negative ways. These effects can continue throughout the life of the survivor so the impact on society for just one survivor continues over multiple decades. Try to imagine the impact of 39 million survivors.</a:t>
            </a:r>
            <a:br>
              <a:rPr lang="en-US" altLang="en-US">
                <a:solidFill>
                  <a:srgbClr val="000000"/>
                </a:solidFill>
                <a:latin typeface="Verdana" panose="020B0604030504040204" pitchFamily="34" charset="0"/>
              </a:rPr>
            </a:br>
            <a:br>
              <a:rPr lang="en-US" altLang="en-US">
                <a:solidFill>
                  <a:srgbClr val="000000"/>
                </a:solidFill>
                <a:latin typeface="Verdana" panose="020B0604030504040204" pitchFamily="34" charset="0"/>
              </a:rPr>
            </a:br>
            <a:r>
              <a:rPr lang="en-US" altLang="en-US" b="1">
                <a:solidFill>
                  <a:srgbClr val="000000"/>
                </a:solidFill>
                <a:latin typeface="Verdana" panose="020B0604030504040204" pitchFamily="34" charset="0"/>
              </a:rPr>
              <a:t>Health and/or Behavioral Problems: </a:t>
            </a:r>
            <a:br>
              <a:rPr lang="en-US" altLang="en-US">
                <a:solidFill>
                  <a:srgbClr val="000000"/>
                </a:solidFill>
                <a:latin typeface="Verdana" panose="020B0604030504040204" pitchFamily="34" charset="0"/>
              </a:rPr>
            </a:br>
            <a:endParaRPr lang="en-US" altLang="en-US">
              <a:solidFill>
                <a:srgbClr val="000000"/>
              </a:solidFill>
              <a:latin typeface="Verdana" panose="020B0604030504040204" pitchFamily="34" charset="0"/>
            </a:endParaRPr>
          </a:p>
          <a:p>
            <a:pPr eaLnBrk="1" hangingPunct="1">
              <a:buFontTx/>
              <a:buChar char="•"/>
            </a:pPr>
            <a:r>
              <a:rPr lang="en-US" altLang="en-US">
                <a:solidFill>
                  <a:srgbClr val="000000"/>
                </a:solidFill>
                <a:latin typeface="Verdana" panose="020B0604030504040204" pitchFamily="34" charset="0"/>
              </a:rPr>
              <a:t>The way a victim's family responds to abuse plays an important role in how the incident affects the victim. </a:t>
            </a:r>
          </a:p>
          <a:p>
            <a:pPr eaLnBrk="1" hangingPunct="1">
              <a:buFontTx/>
              <a:buChar char="•"/>
            </a:pPr>
            <a:r>
              <a:rPr lang="en-US" altLang="en-US">
                <a:solidFill>
                  <a:srgbClr val="000000"/>
                </a:solidFill>
                <a:latin typeface="Verdana" panose="020B0604030504040204" pitchFamily="34" charset="0"/>
              </a:rPr>
              <a:t>Sexually abused children who keep it a secret or who "tell" and are not believed are at greater risk than the general population for psychological, emotional, social, and physical problems often lasting into adulthood. </a:t>
            </a:r>
          </a:p>
          <a:p>
            <a:pPr eaLnBrk="1" hangingPunct="1">
              <a:buFontTx/>
              <a:buChar char="•"/>
            </a:pPr>
            <a:r>
              <a:rPr lang="en-US" altLang="en-US">
                <a:solidFill>
                  <a:srgbClr val="000000"/>
                </a:solidFill>
                <a:latin typeface="Verdana" panose="020B0604030504040204" pitchFamily="34" charset="0"/>
              </a:rPr>
              <a:t>Children who have been victims of sexual abuse are more likely to experience physical health problems (e.g., headaches). </a:t>
            </a:r>
          </a:p>
          <a:p>
            <a:pPr eaLnBrk="1" hangingPunct="1">
              <a:buFontTx/>
              <a:buChar char="•"/>
            </a:pPr>
            <a:r>
              <a:rPr lang="en-US" altLang="en-US">
                <a:solidFill>
                  <a:srgbClr val="000000"/>
                </a:solidFill>
                <a:latin typeface="Verdana" panose="020B0604030504040204" pitchFamily="34" charset="0"/>
              </a:rPr>
              <a:t>Victims of child sexual abuse report more symptoms of PTSD, more sadness, and more school problems than non-victims. (10, 16, 55, 72) </a:t>
            </a:r>
          </a:p>
          <a:p>
            <a:pPr eaLnBrk="1" hangingPunct="1">
              <a:buFontTx/>
              <a:buChar char="•"/>
            </a:pPr>
            <a:r>
              <a:rPr lang="en-US" altLang="en-US">
                <a:solidFill>
                  <a:srgbClr val="000000"/>
                </a:solidFill>
                <a:latin typeface="Verdana" panose="020B0604030504040204" pitchFamily="34" charset="0"/>
              </a:rPr>
              <a:t>Victims of child sexual abuse are more likely to experience major depressive disorder as adults. (55, 72) </a:t>
            </a:r>
          </a:p>
          <a:p>
            <a:pPr eaLnBrk="1" hangingPunct="1">
              <a:buFontTx/>
              <a:buChar char="•"/>
            </a:pPr>
            <a:r>
              <a:rPr lang="en-US" altLang="en-US">
                <a:solidFill>
                  <a:srgbClr val="000000"/>
                </a:solidFill>
                <a:latin typeface="Verdana" panose="020B0604030504040204" pitchFamily="34" charset="0"/>
              </a:rPr>
              <a:t>Young girls who are sexually abused are more likely to develop eating disorders as adolescents. (16, 40, 89) </a:t>
            </a:r>
          </a:p>
          <a:p>
            <a:pPr eaLnBrk="1" hangingPunct="1">
              <a:buFontTx/>
              <a:buChar char="•"/>
            </a:pPr>
            <a:r>
              <a:rPr lang="en-US" altLang="en-US">
                <a:solidFill>
                  <a:srgbClr val="000000"/>
                </a:solidFill>
                <a:latin typeface="Verdana" panose="020B0604030504040204" pitchFamily="34" charset="0"/>
              </a:rPr>
              <a:t>Adolescent victims of violent crime have difficulty in the transition to adulthood, are more likely to suffer financial failure and physical injury, and are at risk to fail in other areas due to problem behaviors and outcomes of the victimization. </a:t>
            </a:r>
          </a:p>
          <a:p>
            <a:pPr eaLnBrk="1" hangingPunct="1"/>
            <a:r>
              <a:rPr lang="en-US" altLang="en-US" b="1">
                <a:solidFill>
                  <a:srgbClr val="000000"/>
                </a:solidFill>
                <a:latin typeface="Verdana" panose="020B0604030504040204" pitchFamily="34" charset="0"/>
              </a:rPr>
              <a:t>Drug and/or Alcohol Problems: </a:t>
            </a:r>
            <a:br>
              <a:rPr lang="en-US" altLang="en-US">
                <a:solidFill>
                  <a:srgbClr val="000000"/>
                </a:solidFill>
                <a:latin typeface="Verdana" panose="020B0604030504040204" pitchFamily="34" charset="0"/>
              </a:rPr>
            </a:br>
            <a:endParaRPr lang="en-US" altLang="en-US">
              <a:solidFill>
                <a:srgbClr val="000000"/>
              </a:solidFill>
              <a:latin typeface="Verdana" panose="020B0604030504040204" pitchFamily="34" charset="0"/>
            </a:endParaRPr>
          </a:p>
          <a:p>
            <a:pPr eaLnBrk="1" hangingPunct="1">
              <a:buFontTx/>
              <a:buChar char="•"/>
            </a:pPr>
            <a:r>
              <a:rPr lang="en-US" altLang="en-US">
                <a:solidFill>
                  <a:srgbClr val="000000"/>
                </a:solidFill>
                <a:latin typeface="Verdana" panose="020B0604030504040204" pitchFamily="34" charset="0"/>
              </a:rPr>
              <a:t>Victims of child sexual abuse report more substance abuse problems. 70-80% of sexual abuse survivors report excessive drug and alcohol use. (10, 16, 89) </a:t>
            </a:r>
          </a:p>
          <a:p>
            <a:pPr eaLnBrk="1" hangingPunct="1">
              <a:buFontTx/>
              <a:buChar char="•"/>
            </a:pPr>
            <a:r>
              <a:rPr lang="en-US" altLang="en-US">
                <a:solidFill>
                  <a:srgbClr val="000000"/>
                </a:solidFill>
                <a:latin typeface="Verdana" panose="020B0604030504040204" pitchFamily="34" charset="0"/>
              </a:rPr>
              <a:t>Young girls who are sexually abused are 3 times more likely to develop psychiatric disorders or alcohol and drug abuse in adulthood, than girls who are not sexually abused. (16, 40, 89) </a:t>
            </a:r>
          </a:p>
          <a:p>
            <a:pPr eaLnBrk="1" hangingPunct="1">
              <a:buFontTx/>
              <a:buChar char="•"/>
            </a:pPr>
            <a:r>
              <a:rPr lang="en-US" altLang="en-US">
                <a:solidFill>
                  <a:srgbClr val="000000"/>
                </a:solidFill>
                <a:latin typeface="Verdana" panose="020B0604030504040204" pitchFamily="34" charset="0"/>
              </a:rPr>
              <a:t>Among male survivors, more than 70% seek psychological treatment for issues such as substance abuse, suicidal thoughts and attempted suicide. Males who have been sexually abused are more likely to violently victimize others. (90) </a:t>
            </a:r>
          </a:p>
          <a:p>
            <a:pPr eaLnBrk="1" hangingPunct="1"/>
            <a:r>
              <a:rPr lang="en-US" altLang="en-US" b="1">
                <a:solidFill>
                  <a:srgbClr val="000000"/>
                </a:solidFill>
                <a:latin typeface="Verdana" panose="020B0604030504040204" pitchFamily="34" charset="0"/>
              </a:rPr>
              <a:t>Teenage Pregnancy and Promiscuity: </a:t>
            </a:r>
            <a:br>
              <a:rPr lang="en-US" altLang="en-US">
                <a:solidFill>
                  <a:srgbClr val="000000"/>
                </a:solidFill>
                <a:latin typeface="Verdana" panose="020B0604030504040204" pitchFamily="34" charset="0"/>
              </a:rPr>
            </a:br>
            <a:endParaRPr lang="en-US" altLang="en-US">
              <a:solidFill>
                <a:srgbClr val="000000"/>
              </a:solidFill>
              <a:latin typeface="Verdana" panose="020B0604030504040204" pitchFamily="34" charset="0"/>
            </a:endParaRPr>
          </a:p>
          <a:p>
            <a:pPr eaLnBrk="1" hangingPunct="1">
              <a:buFontTx/>
              <a:buChar char="•"/>
            </a:pPr>
            <a:r>
              <a:rPr lang="en-US" altLang="en-US">
                <a:solidFill>
                  <a:srgbClr val="000000"/>
                </a:solidFill>
                <a:latin typeface="Verdana" panose="020B0604030504040204" pitchFamily="34" charset="0"/>
              </a:rPr>
              <a:t>Children who have been victims of sexual abuse exhibit long-term and more frequent behavioral problems, particularly inappropriate sexual behaviors. </a:t>
            </a:r>
          </a:p>
          <a:p>
            <a:pPr eaLnBrk="1" hangingPunct="1">
              <a:buFontTx/>
              <a:buChar char="•"/>
            </a:pPr>
            <a:r>
              <a:rPr lang="en-US" altLang="en-US">
                <a:solidFill>
                  <a:srgbClr val="000000"/>
                </a:solidFill>
                <a:latin typeface="Verdana" panose="020B0604030504040204" pitchFamily="34" charset="0"/>
              </a:rPr>
              <a:t>Women who report childhood rape are 3 times more likely to become pregnant before age 18. </a:t>
            </a:r>
          </a:p>
          <a:p>
            <a:pPr eaLnBrk="1" hangingPunct="1">
              <a:buFontTx/>
              <a:buChar char="•"/>
            </a:pPr>
            <a:r>
              <a:rPr lang="en-US" altLang="en-US">
                <a:solidFill>
                  <a:srgbClr val="000000"/>
                </a:solidFill>
                <a:latin typeface="Verdana" panose="020B0604030504040204" pitchFamily="34" charset="0"/>
              </a:rPr>
              <a:t>An estimated 60% of teen first pregnancies are preceded by experiences of molestation, rape, or attempted rape. The average age of their offenders is 27 years. </a:t>
            </a:r>
          </a:p>
          <a:p>
            <a:pPr eaLnBrk="1" hangingPunct="1">
              <a:buFontTx/>
              <a:buChar char="•"/>
            </a:pPr>
            <a:r>
              <a:rPr lang="en-US" altLang="en-US">
                <a:solidFill>
                  <a:srgbClr val="000000"/>
                </a:solidFill>
                <a:latin typeface="Verdana" panose="020B0604030504040204" pitchFamily="34" charset="0"/>
              </a:rPr>
              <a:t>Victims of child sexual abuse are more likely to be sexually promiscuous. (39, 59, 60, 70) </a:t>
            </a:r>
          </a:p>
          <a:p>
            <a:pPr eaLnBrk="1" hangingPunct="1">
              <a:buFontTx/>
              <a:buChar char="•"/>
            </a:pPr>
            <a:r>
              <a:rPr lang="en-US" altLang="en-US">
                <a:solidFill>
                  <a:srgbClr val="000000"/>
                </a:solidFill>
                <a:latin typeface="Verdana" panose="020B0604030504040204" pitchFamily="34" charset="0"/>
              </a:rPr>
              <a:t>More than 75% of teenage prostitutes have been sexually abused. </a:t>
            </a:r>
          </a:p>
          <a:p>
            <a:pPr eaLnBrk="1" hangingPunct="1"/>
            <a:r>
              <a:rPr lang="en-US" altLang="en-US" b="1">
                <a:solidFill>
                  <a:srgbClr val="000000"/>
                </a:solidFill>
                <a:latin typeface="Verdana" panose="020B0604030504040204" pitchFamily="34" charset="0"/>
              </a:rPr>
              <a:t>Crime: </a:t>
            </a:r>
            <a:br>
              <a:rPr lang="en-US" altLang="en-US">
                <a:solidFill>
                  <a:srgbClr val="000000"/>
                </a:solidFill>
                <a:latin typeface="Verdana" panose="020B0604030504040204" pitchFamily="34" charset="0"/>
              </a:rPr>
            </a:br>
            <a:endParaRPr lang="en-US" altLang="en-US">
              <a:solidFill>
                <a:srgbClr val="000000"/>
              </a:solidFill>
              <a:latin typeface="Verdana" panose="020B0604030504040204" pitchFamily="34" charset="0"/>
            </a:endParaRPr>
          </a:p>
          <a:p>
            <a:pPr eaLnBrk="1" hangingPunct="1">
              <a:buFontTx/>
              <a:buChar char="•"/>
            </a:pPr>
            <a:r>
              <a:rPr lang="en-US" altLang="en-US">
                <a:solidFill>
                  <a:srgbClr val="000000"/>
                </a:solidFill>
                <a:latin typeface="Verdana" panose="020B0604030504040204" pitchFamily="34" charset="0"/>
              </a:rPr>
              <a:t>Adolescents who suffer violent victimization are at risk for being victims or perpetrators of felony assault, domestic violence, and property offense as adults. </a:t>
            </a:r>
          </a:p>
          <a:p>
            <a:pPr eaLnBrk="1" hangingPunct="1">
              <a:buFontTx/>
              <a:buChar char="•"/>
            </a:pPr>
            <a:r>
              <a:rPr lang="en-US" altLang="en-US">
                <a:solidFill>
                  <a:srgbClr val="000000"/>
                </a:solidFill>
                <a:latin typeface="Verdana" panose="020B0604030504040204" pitchFamily="34" charset="0"/>
              </a:rPr>
              <a:t>Nearly 50% of women in prison state that they were abused as children. </a:t>
            </a:r>
          </a:p>
          <a:p>
            <a:pPr eaLnBrk="1" hangingPunct="1">
              <a:buFontTx/>
              <a:buChar char="•"/>
            </a:pPr>
            <a:r>
              <a:rPr lang="en-US" altLang="en-US">
                <a:solidFill>
                  <a:srgbClr val="000000"/>
                </a:solidFill>
                <a:latin typeface="Verdana" panose="020B0604030504040204" pitchFamily="34" charset="0"/>
              </a:rPr>
              <a:t>Over 75% of serial rapists report they were sexually abused as youngsters. </a:t>
            </a:r>
          </a:p>
          <a:p>
            <a:pPr eaLnBrk="1" hangingPunct="1"/>
            <a:r>
              <a:rPr lang="en-US" altLang="en-US" b="1">
                <a:solidFill>
                  <a:srgbClr val="000000"/>
                </a:solidFill>
                <a:latin typeface="Verdana" panose="020B0604030504040204" pitchFamily="34" charset="0"/>
              </a:rPr>
              <a:t>Most perpetrators don't molest only one child if they are not reported and stopped. </a:t>
            </a:r>
            <a:br>
              <a:rPr lang="en-US" altLang="en-US">
                <a:solidFill>
                  <a:srgbClr val="000000"/>
                </a:solidFill>
                <a:latin typeface="Verdana" panose="020B0604030504040204" pitchFamily="34" charset="0"/>
              </a:rPr>
            </a:br>
            <a:endParaRPr lang="en-US" altLang="en-US">
              <a:solidFill>
                <a:srgbClr val="000000"/>
              </a:solidFill>
              <a:latin typeface="Verdana" panose="020B0604030504040204" pitchFamily="34" charset="0"/>
            </a:endParaRPr>
          </a:p>
          <a:p>
            <a:pPr eaLnBrk="1" hangingPunct="1">
              <a:buFontTx/>
              <a:buChar char="•"/>
            </a:pPr>
            <a:r>
              <a:rPr lang="en-US" altLang="en-US">
                <a:solidFill>
                  <a:srgbClr val="000000"/>
                </a:solidFill>
                <a:latin typeface="Verdana" panose="020B0604030504040204" pitchFamily="34" charset="0"/>
              </a:rPr>
              <a:t>Nearly 70% of child sex offenders have between 1 and 9 victims; at least 20% have 10 to 40 victims. (23) </a:t>
            </a:r>
          </a:p>
          <a:p>
            <a:pPr eaLnBrk="1" hangingPunct="1">
              <a:buFontTx/>
              <a:buChar char="•"/>
            </a:pPr>
            <a:r>
              <a:rPr lang="en-US" altLang="en-US">
                <a:solidFill>
                  <a:srgbClr val="000000"/>
                </a:solidFill>
                <a:latin typeface="Verdana" panose="020B0604030504040204" pitchFamily="34" charset="0"/>
              </a:rPr>
              <a:t>An average serial child molester may have as many as 400 victims in his lifetime. </a:t>
            </a:r>
          </a:p>
          <a:p>
            <a:pPr eaLnBrk="1" hangingPunct="1"/>
            <a:r>
              <a:rPr lang="en-US" altLang="en-US"/>
              <a:t>Darkness to Light websight</a:t>
            </a:r>
          </a:p>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143" y="685800"/>
            <a:ext cx="5359398" cy="2679699"/>
          </a:xfrm>
          <a:prstGeom prst="rect">
            <a:avLst/>
          </a:prstGeom>
        </p:spPr>
      </p:pic>
      <p:pic>
        <p:nvPicPr>
          <p:cNvPr id="10" name="Picture 9" descr="Calendar&#10;&#10;Description automatically generated">
            <a:extLst>
              <a:ext uri="{FF2B5EF4-FFF2-40B4-BE49-F238E27FC236}">
                <a16:creationId xmlns:a16="http://schemas.microsoft.com/office/drawing/2014/main" id="{834378E2-1097-80AC-B5C9-18B9C6365F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2600" y="310389"/>
            <a:ext cx="3315120" cy="343052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264769"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descr="Calendar&#10;&#10;Description automatically generated">
            <a:extLst>
              <a:ext uri="{FF2B5EF4-FFF2-40B4-BE49-F238E27FC236}">
                <a16:creationId xmlns:a16="http://schemas.microsoft.com/office/drawing/2014/main" id="{1FDE7306-0F84-60BD-3440-243071C3F3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098" y="252559"/>
            <a:ext cx="640971" cy="663283"/>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264769"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3" name="Content Placeholder 2"/>
          <p:cNvSpPr>
            <a:spLocks noGrp="1"/>
          </p:cNvSpPr>
          <p:nvPr>
            <p:ph idx="1"/>
          </p:nvPr>
        </p:nvSpPr>
        <p:spPr>
          <a:xfrm>
            <a:off x="152400" y="1193804"/>
            <a:ext cx="88392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1"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descr="Calendar&#10;&#10;Description automatically generated">
            <a:extLst>
              <a:ext uri="{FF2B5EF4-FFF2-40B4-BE49-F238E27FC236}">
                <a16:creationId xmlns:a16="http://schemas.microsoft.com/office/drawing/2014/main" id="{B456A313-6F37-0AD5-AD7B-29EAD6B922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098" y="252559"/>
            <a:ext cx="640971" cy="663283"/>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264769"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3" name="Content Placeholder 2"/>
          <p:cNvSpPr>
            <a:spLocks noGrp="1"/>
          </p:cNvSpPr>
          <p:nvPr>
            <p:ph idx="1"/>
          </p:nvPr>
        </p:nvSpPr>
        <p:spPr>
          <a:xfrm>
            <a:off x="152400" y="1193804"/>
            <a:ext cx="44196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648200" y="1193804"/>
            <a:ext cx="42672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5"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txBox="1">
            <a:spLocks/>
          </p:cNvSpPr>
          <p:nvPr userDrawn="1"/>
        </p:nvSpPr>
        <p:spPr>
          <a:xfrm>
            <a:off x="6934200" y="6416675"/>
            <a:ext cx="2133600" cy="365125"/>
          </a:xfrm>
          <a:prstGeom prst="rect">
            <a:avLst/>
          </a:prstGeom>
        </p:spPr>
        <p:txBody>
          <a:bodyPr anchor="b"/>
          <a:lstStyle>
            <a:defPPr>
              <a:defRPr lang="en-US"/>
            </a:defPPr>
            <a:lvl1pPr marL="0" algn="r" defTabSz="914400" rtl="0" eaLnBrk="1" latinLnBrk="0" hangingPunct="1">
              <a:defRPr sz="1000" i="1"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76A076-0EB6-4ACF-BC93-AE169B35ECF5}" type="slidenum">
              <a:rPr lang="en-US" smtClean="0"/>
              <a:pPr/>
              <a:t>‹#›</a:t>
            </a:fld>
            <a:endParaRPr lang="en-US" dirty="0"/>
          </a:p>
        </p:txBody>
      </p:sp>
      <p:pic>
        <p:nvPicPr>
          <p:cNvPr id="5" name="Picture 4" descr="Calendar&#10;&#10;Description automatically generated">
            <a:extLst>
              <a:ext uri="{FF2B5EF4-FFF2-40B4-BE49-F238E27FC236}">
                <a16:creationId xmlns:a16="http://schemas.microsoft.com/office/drawing/2014/main" id="{6F65F1B4-8FCE-0719-AA5F-D1C9345DE24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098" y="252559"/>
            <a:ext cx="640971" cy="663283"/>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906" y="498718"/>
            <a:ext cx="2514602" cy="1257301"/>
          </a:xfrm>
          <a:prstGeom prst="rect">
            <a:avLst/>
          </a:prstGeom>
        </p:spPr>
      </p:pic>
      <p:pic>
        <p:nvPicPr>
          <p:cNvPr id="3" name="Picture 2" descr="Calendar&#10;&#10;Description automatically generated">
            <a:extLst>
              <a:ext uri="{FF2B5EF4-FFF2-40B4-BE49-F238E27FC236}">
                <a16:creationId xmlns:a16="http://schemas.microsoft.com/office/drawing/2014/main" id="{E2E9D72E-DE48-4DAE-74C9-36557EBC6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0093" y="357335"/>
            <a:ext cx="1570892" cy="1625575"/>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874770"/>
            <a:ext cx="6324600" cy="224028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5" name="Picture 4" descr="Calendar&#10;&#10;Description automatically generated">
            <a:extLst>
              <a:ext uri="{FF2B5EF4-FFF2-40B4-BE49-F238E27FC236}">
                <a16:creationId xmlns:a16="http://schemas.microsoft.com/office/drawing/2014/main" id="{629C6D03-759D-D918-32C9-6B6A96AD7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3813810"/>
            <a:ext cx="2282737" cy="2362200"/>
          </a:xfrm>
          <a:prstGeom prst="rect">
            <a:avLst/>
          </a:prstGeom>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399" y="177803"/>
            <a:ext cx="8264769"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pic>
        <p:nvPicPr>
          <p:cNvPr id="5" name="Picture 4" descr="Calendar&#10;&#10;Description automatically generated">
            <a:extLst>
              <a:ext uri="{FF2B5EF4-FFF2-40B4-BE49-F238E27FC236}">
                <a16:creationId xmlns:a16="http://schemas.microsoft.com/office/drawing/2014/main" id="{AB5BAEFC-96CE-151B-55D1-34F5104474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098" y="252559"/>
            <a:ext cx="640971" cy="663283"/>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264769"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descr="Calendar&#10;&#10;Description automatically generated">
            <a:extLst>
              <a:ext uri="{FF2B5EF4-FFF2-40B4-BE49-F238E27FC236}">
                <a16:creationId xmlns:a16="http://schemas.microsoft.com/office/drawing/2014/main" id="{589B4508-EAEB-0B24-BFE3-EF054D7FA9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098" y="252559"/>
            <a:ext cx="640971" cy="663283"/>
          </a:xfrm>
          <a:prstGeom prst="rect">
            <a:avLst/>
          </a:prstGeom>
        </p:spPr>
      </p:pic>
    </p:spTree>
    <p:extLst>
      <p:ext uri="{BB962C8B-B14F-4D97-AF65-F5344CB8AC3E}">
        <p14:creationId xmlns:p14="http://schemas.microsoft.com/office/powerpoint/2010/main" val="137764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264769"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descr="Calendar&#10;&#10;Description automatically generated">
            <a:extLst>
              <a:ext uri="{FF2B5EF4-FFF2-40B4-BE49-F238E27FC236}">
                <a16:creationId xmlns:a16="http://schemas.microsoft.com/office/drawing/2014/main" id="{CF957CCB-E530-372F-4CEB-6C8CA30A05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098" y="252559"/>
            <a:ext cx="640971" cy="663283"/>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264769"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14" name="Content Placeholder 2"/>
          <p:cNvSpPr>
            <a:spLocks noGrp="1"/>
          </p:cNvSpPr>
          <p:nvPr>
            <p:ph idx="1"/>
          </p:nvPr>
        </p:nvSpPr>
        <p:spPr>
          <a:xfrm>
            <a:off x="152400" y="1193800"/>
            <a:ext cx="88392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8"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3" name="Picture 2" descr="Calendar&#10;&#10;Description automatically generated">
            <a:extLst>
              <a:ext uri="{FF2B5EF4-FFF2-40B4-BE49-F238E27FC236}">
                <a16:creationId xmlns:a16="http://schemas.microsoft.com/office/drawing/2014/main" id="{E08DBE9E-A9E2-B826-152D-9CD1C16ED9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098" y="252559"/>
            <a:ext cx="640971" cy="663283"/>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264769"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0"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2"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descr="Calendar&#10;&#10;Description automatically generated">
            <a:extLst>
              <a:ext uri="{FF2B5EF4-FFF2-40B4-BE49-F238E27FC236}">
                <a16:creationId xmlns:a16="http://schemas.microsoft.com/office/drawing/2014/main" id="{350F4628-A786-1DA2-817C-49B93562C5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098" y="252559"/>
            <a:ext cx="640971" cy="663283"/>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264769"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sp>
        <p:nvSpPr>
          <p:cNvPr id="3" name="Content Placeholder 2"/>
          <p:cNvSpPr>
            <a:spLocks noGrp="1"/>
          </p:cNvSpPr>
          <p:nvPr>
            <p:ph idx="1"/>
          </p:nvPr>
        </p:nvSpPr>
        <p:spPr>
          <a:xfrm>
            <a:off x="152400" y="1193800"/>
            <a:ext cx="88392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75" y="6152266"/>
            <a:ext cx="1463040" cy="731520"/>
          </a:xfrm>
          <a:prstGeom prst="rect">
            <a:avLst/>
          </a:prstGeom>
        </p:spPr>
      </p:pic>
      <p:sp>
        <p:nvSpPr>
          <p:cNvPr id="13" name="Footer Placeholder 4"/>
          <p:cNvSpPr>
            <a:spLocks noGrp="1"/>
          </p:cNvSpPr>
          <p:nvPr>
            <p:ph type="ftr" sz="quarter" idx="11"/>
          </p:nvPr>
        </p:nvSpPr>
        <p:spPr>
          <a:xfrm>
            <a:off x="3124200" y="6416675"/>
            <a:ext cx="2895600" cy="365125"/>
          </a:xfr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934200" y="6416675"/>
            <a:ext cx="2133600" cy="365125"/>
          </a:xfrm>
          <a:prstGeom prst="rect">
            <a:avLst/>
          </a:prstGeom>
        </p:spPr>
        <p:txBody>
          <a:bodyPr anchor="b"/>
          <a:lstStyle>
            <a:lvl1pP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5" name="Picture 4" descr="Calendar&#10;&#10;Description automatically generated">
            <a:extLst>
              <a:ext uri="{FF2B5EF4-FFF2-40B4-BE49-F238E27FC236}">
                <a16:creationId xmlns:a16="http://schemas.microsoft.com/office/drawing/2014/main" id="{BF37685E-EE20-4E36-DB11-41E69B780B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098" y="252559"/>
            <a:ext cx="640971" cy="663283"/>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3124200" y="6416675"/>
            <a:ext cx="2895600" cy="365125"/>
          </a:xfrm>
          <a:prstGeom prst="rect">
            <a:avLst/>
          </a:prstGeom>
        </p:spPr>
        <p:txBody>
          <a:bodyPr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8" name="Slide Number Placeholder 5"/>
          <p:cNvSpPr>
            <a:spLocks noGrp="1"/>
          </p:cNvSpPr>
          <p:nvPr>
            <p:ph type="sldNum" sz="quarter" idx="4"/>
          </p:nvPr>
        </p:nvSpPr>
        <p:spPr>
          <a:xfrm>
            <a:off x="6934200" y="6416675"/>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9" r:id="rId5"/>
    <p:sldLayoutId id="2147483668" r:id="rId6"/>
    <p:sldLayoutId id="2147483665" r:id="rId7"/>
    <p:sldLayoutId id="2147483672" r:id="rId8"/>
    <p:sldLayoutId id="2147483673" r:id="rId9"/>
    <p:sldLayoutId id="2147483674" r:id="rId10"/>
    <p:sldLayoutId id="2147483671"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carat.app.tn.gov/carat/"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Child Abuse and Child Sex Abuse</a:t>
            </a:r>
          </a:p>
        </p:txBody>
      </p:sp>
      <p:sp>
        <p:nvSpPr>
          <p:cNvPr id="3" name="Text Placeholder 2"/>
          <p:cNvSpPr>
            <a:spLocks noGrp="1"/>
          </p:cNvSpPr>
          <p:nvPr>
            <p:ph type="body" sz="quarter" idx="12"/>
          </p:nvPr>
        </p:nvSpPr>
        <p:spPr/>
        <p:txBody>
          <a:bodyPr/>
          <a:lstStyle/>
          <a:p>
            <a:r>
              <a:rPr lang="en-US" dirty="0"/>
              <a:t>Model Presentation</a:t>
            </a:r>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D9F2967-0B67-DEAE-A765-7AFCFCD38338}"/>
              </a:ext>
            </a:extLst>
          </p:cNvPr>
          <p:cNvSpPr>
            <a:spLocks noGrp="1" noChangeArrowheads="1"/>
          </p:cNvSpPr>
          <p:nvPr>
            <p:ph type="title"/>
          </p:nvPr>
        </p:nvSpPr>
        <p:spPr>
          <a:xfrm>
            <a:off x="0" y="152400"/>
            <a:ext cx="7772400" cy="1143000"/>
          </a:xfrm>
        </p:spPr>
        <p:txBody>
          <a:bodyPr/>
          <a:lstStyle/>
          <a:p>
            <a:pPr eaLnBrk="1" hangingPunct="1"/>
            <a:r>
              <a:rPr lang="en-US" altLang="en-US" b="1" u="sng" dirty="0"/>
              <a:t>Signs of Emotional Abuse</a:t>
            </a:r>
          </a:p>
        </p:txBody>
      </p:sp>
      <p:sp>
        <p:nvSpPr>
          <p:cNvPr id="14339" name="Rectangle 3">
            <a:extLst>
              <a:ext uri="{FF2B5EF4-FFF2-40B4-BE49-F238E27FC236}">
                <a16:creationId xmlns:a16="http://schemas.microsoft.com/office/drawing/2014/main" id="{73478643-2F27-6988-A717-D864345D6405}"/>
              </a:ext>
            </a:extLst>
          </p:cNvPr>
          <p:cNvSpPr>
            <a:spLocks noGrp="1" noChangeArrowheads="1"/>
          </p:cNvSpPr>
          <p:nvPr>
            <p:ph type="body" idx="1"/>
          </p:nvPr>
        </p:nvSpPr>
        <p:spPr>
          <a:xfrm>
            <a:off x="152400" y="1752600"/>
            <a:ext cx="8610600" cy="4876800"/>
          </a:xfrm>
        </p:spPr>
        <p:txBody>
          <a:bodyPr/>
          <a:lstStyle/>
          <a:p>
            <a:pPr eaLnBrk="1" hangingPunct="1">
              <a:lnSpc>
                <a:spcPct val="90000"/>
              </a:lnSpc>
            </a:pPr>
            <a:r>
              <a:rPr lang="en-US" altLang="en-US" sz="2800"/>
              <a:t>Shows extremes in behavior, such as overly compliant or demanding behavior, extreme passivity, or aggression</a:t>
            </a:r>
          </a:p>
          <a:p>
            <a:pPr eaLnBrk="1" hangingPunct="1">
              <a:lnSpc>
                <a:spcPct val="90000"/>
              </a:lnSpc>
            </a:pPr>
            <a:r>
              <a:rPr lang="en-US" altLang="en-US" sz="2800"/>
              <a:t>Is delayed in physical or emotional development</a:t>
            </a:r>
          </a:p>
          <a:p>
            <a:pPr eaLnBrk="1" hangingPunct="1">
              <a:lnSpc>
                <a:spcPct val="90000"/>
              </a:lnSpc>
            </a:pPr>
            <a:r>
              <a:rPr lang="en-US" altLang="en-US" sz="2800"/>
              <a:t>Reports a lack of attachment to the parent</a:t>
            </a:r>
          </a:p>
          <a:p>
            <a:pPr eaLnBrk="1" hangingPunct="1">
              <a:lnSpc>
                <a:spcPct val="90000"/>
              </a:lnSpc>
            </a:pPr>
            <a:r>
              <a:rPr lang="en-US" altLang="en-US" sz="2800"/>
              <a:t>Suicidal thoughts or behaviors</a:t>
            </a:r>
          </a:p>
        </p:txBody>
      </p:sp>
    </p:spTree>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CF13797-708A-7F52-93D7-940EB32A8F60}"/>
              </a:ext>
            </a:extLst>
          </p:cNvPr>
          <p:cNvSpPr>
            <a:spLocks noGrp="1" noChangeArrowheads="1"/>
          </p:cNvSpPr>
          <p:nvPr>
            <p:ph type="title"/>
          </p:nvPr>
        </p:nvSpPr>
        <p:spPr>
          <a:xfrm>
            <a:off x="304800" y="228600"/>
            <a:ext cx="8610600" cy="1371600"/>
          </a:xfrm>
        </p:spPr>
        <p:txBody>
          <a:bodyPr/>
          <a:lstStyle/>
          <a:p>
            <a:pPr eaLnBrk="1" hangingPunct="1"/>
            <a:r>
              <a:rPr lang="en-US" altLang="en-US" sz="4000" dirty="0"/>
              <a:t>Signs of Emotional Abuse: </a:t>
            </a:r>
            <a:br>
              <a:rPr lang="en-US" altLang="en-US" sz="4000" dirty="0">
                <a:solidFill>
                  <a:schemeClr val="tx1"/>
                </a:solidFill>
              </a:rPr>
            </a:br>
            <a:r>
              <a:rPr lang="en-US" altLang="en-US" sz="4000" dirty="0">
                <a:solidFill>
                  <a:schemeClr val="tx1"/>
                </a:solidFill>
              </a:rPr>
              <a:t>Parent or Caregiver</a:t>
            </a:r>
          </a:p>
        </p:txBody>
      </p:sp>
      <p:sp>
        <p:nvSpPr>
          <p:cNvPr id="15363" name="Rectangle 3">
            <a:extLst>
              <a:ext uri="{FF2B5EF4-FFF2-40B4-BE49-F238E27FC236}">
                <a16:creationId xmlns:a16="http://schemas.microsoft.com/office/drawing/2014/main" id="{3B00494B-35C5-6A4A-0A83-BB583F3E7601}"/>
              </a:ext>
            </a:extLst>
          </p:cNvPr>
          <p:cNvSpPr>
            <a:spLocks noGrp="1" noChangeArrowheads="1"/>
          </p:cNvSpPr>
          <p:nvPr>
            <p:ph type="body" idx="1"/>
          </p:nvPr>
        </p:nvSpPr>
        <p:spPr>
          <a:xfrm>
            <a:off x="304800" y="1781175"/>
            <a:ext cx="8534400" cy="3733800"/>
          </a:xfrm>
        </p:spPr>
        <p:txBody>
          <a:bodyPr>
            <a:normAutofit fontScale="92500" lnSpcReduction="10000"/>
          </a:bodyPr>
          <a:lstStyle/>
          <a:p>
            <a:pPr eaLnBrk="1" hangingPunct="1">
              <a:lnSpc>
                <a:spcPct val="80000"/>
              </a:lnSpc>
            </a:pPr>
            <a:r>
              <a:rPr lang="en-US" altLang="en-US" sz="2400"/>
              <a:t>Constantly blames, belittles, or berates the child</a:t>
            </a:r>
          </a:p>
          <a:p>
            <a:pPr eaLnBrk="1" hangingPunct="1">
              <a:lnSpc>
                <a:spcPct val="80000"/>
              </a:lnSpc>
            </a:pPr>
            <a:r>
              <a:rPr lang="en-US" altLang="en-US" sz="2400"/>
              <a:t>Is unconcerned about the child and refuses to consider offers of help for the child’s problems</a:t>
            </a:r>
          </a:p>
          <a:p>
            <a:pPr eaLnBrk="1" hangingPunct="1">
              <a:lnSpc>
                <a:spcPct val="80000"/>
              </a:lnSpc>
            </a:pPr>
            <a:r>
              <a:rPr lang="en-US" altLang="en-US" sz="2400"/>
              <a:t>Overtly rejects the child</a:t>
            </a:r>
          </a:p>
          <a:p>
            <a:pPr eaLnBrk="1" hangingPunct="1">
              <a:lnSpc>
                <a:spcPct val="80000"/>
              </a:lnSpc>
            </a:pPr>
            <a:r>
              <a:rPr lang="en-US" altLang="en-US" sz="2400"/>
              <a:t>Calls the child by “It” or “That”</a:t>
            </a:r>
          </a:p>
          <a:p>
            <a:pPr eaLnBrk="1" hangingPunct="1">
              <a:lnSpc>
                <a:spcPct val="80000"/>
              </a:lnSpc>
            </a:pPr>
            <a:r>
              <a:rPr lang="en-US" altLang="en-US" sz="2400" b="1" u="sng"/>
              <a:t>Examples of emotional Abuse:</a:t>
            </a:r>
          </a:p>
          <a:p>
            <a:pPr eaLnBrk="1" hangingPunct="1">
              <a:lnSpc>
                <a:spcPct val="80000"/>
              </a:lnSpc>
            </a:pPr>
            <a:r>
              <a:rPr lang="en-US" altLang="en-US" sz="2400"/>
              <a:t>“You are worthless and never going to amount to anything”</a:t>
            </a:r>
          </a:p>
          <a:p>
            <a:pPr eaLnBrk="1" hangingPunct="1">
              <a:lnSpc>
                <a:spcPct val="80000"/>
              </a:lnSpc>
            </a:pPr>
            <a:r>
              <a:rPr lang="en-US" altLang="en-US" sz="2400"/>
              <a:t>“I hope your mother dies before I do so I can piss on her grave”</a:t>
            </a:r>
          </a:p>
          <a:p>
            <a:pPr eaLnBrk="1" hangingPunct="1">
              <a:lnSpc>
                <a:spcPct val="80000"/>
              </a:lnSpc>
            </a:pPr>
            <a:r>
              <a:rPr lang="en-US" altLang="en-US" sz="2400"/>
              <a:t>“You are just like your father, worthless.”</a:t>
            </a:r>
          </a:p>
          <a:p>
            <a:pPr eaLnBrk="1" hangingPunct="1">
              <a:lnSpc>
                <a:spcPct val="80000"/>
              </a:lnSpc>
            </a:pPr>
            <a:r>
              <a:rPr lang="en-US" altLang="en-US" sz="2400"/>
              <a:t>Too bad you aren’t like your brother, he is the smart one, not stupid like you. </a:t>
            </a:r>
          </a:p>
        </p:txBody>
      </p:sp>
      <p:sp>
        <p:nvSpPr>
          <p:cNvPr id="15364" name="Text Box 4">
            <a:extLst>
              <a:ext uri="{FF2B5EF4-FFF2-40B4-BE49-F238E27FC236}">
                <a16:creationId xmlns:a16="http://schemas.microsoft.com/office/drawing/2014/main" id="{E4D7231B-170F-4C5F-B8BD-D8F505448C86}"/>
              </a:ext>
            </a:extLst>
          </p:cNvPr>
          <p:cNvSpPr txBox="1">
            <a:spLocks noChangeArrowheads="1"/>
          </p:cNvSpPr>
          <p:nvPr/>
        </p:nvSpPr>
        <p:spPr bwMode="auto">
          <a:xfrm>
            <a:off x="381000" y="56388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a:t>It is important to report it to DCS. Emotional abuse is detrimental and serious.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487179C-7AC0-3B30-55F1-E5BEDA980B2F}"/>
              </a:ext>
            </a:extLst>
          </p:cNvPr>
          <p:cNvSpPr>
            <a:spLocks noGrp="1" noChangeArrowheads="1"/>
          </p:cNvSpPr>
          <p:nvPr>
            <p:ph type="title"/>
          </p:nvPr>
        </p:nvSpPr>
        <p:spPr>
          <a:xfrm>
            <a:off x="152400" y="177803"/>
            <a:ext cx="8264769" cy="825500"/>
          </a:xfrm>
        </p:spPr>
        <p:txBody>
          <a:bodyPr anchor="ctr">
            <a:normAutofit/>
          </a:bodyPr>
          <a:lstStyle/>
          <a:p>
            <a:pPr eaLnBrk="1" hangingPunct="1"/>
            <a:r>
              <a:rPr lang="en-US" altLang="en-US" b="1" u="sng"/>
              <a:t>Neglect</a:t>
            </a:r>
          </a:p>
        </p:txBody>
      </p:sp>
      <p:sp>
        <p:nvSpPr>
          <p:cNvPr id="19459" name="Rectangle 3">
            <a:extLst>
              <a:ext uri="{FF2B5EF4-FFF2-40B4-BE49-F238E27FC236}">
                <a16:creationId xmlns:a16="http://schemas.microsoft.com/office/drawing/2014/main" id="{33AA516E-5DD0-1D68-191D-9524CC29758F}"/>
              </a:ext>
            </a:extLst>
          </p:cNvPr>
          <p:cNvSpPr>
            <a:spLocks noGrp="1" noChangeArrowheads="1"/>
          </p:cNvSpPr>
          <p:nvPr>
            <p:ph idx="1"/>
          </p:nvPr>
        </p:nvSpPr>
        <p:spPr>
          <a:xfrm>
            <a:off x="152400" y="1193804"/>
            <a:ext cx="8839200" cy="4958462"/>
          </a:xfrm>
        </p:spPr>
        <p:txBody>
          <a:bodyPr>
            <a:normAutofit/>
          </a:bodyPr>
          <a:lstStyle/>
          <a:p>
            <a:pPr eaLnBrk="1" hangingPunct="1">
              <a:defRPr/>
            </a:pPr>
            <a:r>
              <a:rPr lang="en-US" altLang="en-US" b="1"/>
              <a:t>Child neglect is the failure to provide for the shelter, safety, supervision and nutritional, physical or emotional needs of the child.</a:t>
            </a:r>
          </a:p>
          <a:p>
            <a:pPr eaLnBrk="1" hangingPunct="1">
              <a:defRPr/>
            </a:pPr>
            <a:r>
              <a:rPr lang="en-US" altLang="en-US" b="1"/>
              <a:t>This includes drug endangered children. </a:t>
            </a:r>
          </a:p>
          <a:p>
            <a:pPr eaLnBrk="1" hangingPunct="1">
              <a:defRPr/>
            </a:pPr>
            <a:endParaRPr lang="en-US" altLang="en-US" b="1"/>
          </a:p>
          <a:p>
            <a:pPr eaLnBrk="1" hangingPunct="1">
              <a:defRPr/>
            </a:pPr>
            <a:r>
              <a:rPr lang="en-US" altLang="en-US" b="1"/>
              <a:t>Child neglect is a frequently reported form of child abuse and while often not immediate can be lethal.</a:t>
            </a:r>
          </a:p>
        </p:txBody>
      </p:sp>
    </p:spTree>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FB6F85F0-1F9F-3357-01B7-16A158DF656E}"/>
              </a:ext>
            </a:extLst>
          </p:cNvPr>
          <p:cNvSpPr>
            <a:spLocks noGrp="1" noChangeArrowheads="1"/>
          </p:cNvSpPr>
          <p:nvPr>
            <p:ph type="title"/>
          </p:nvPr>
        </p:nvSpPr>
        <p:spPr>
          <a:xfrm>
            <a:off x="-16933" y="152400"/>
            <a:ext cx="7772400" cy="1143000"/>
          </a:xfrm>
        </p:spPr>
        <p:txBody>
          <a:bodyPr/>
          <a:lstStyle/>
          <a:p>
            <a:pPr eaLnBrk="1" hangingPunct="1"/>
            <a:r>
              <a:rPr lang="en-US" altLang="en-US" b="1" dirty="0">
                <a:latin typeface="Australian Sunrise" pitchFamily="2" charset="0"/>
              </a:rPr>
              <a:t>Types of Neglect</a:t>
            </a:r>
          </a:p>
        </p:txBody>
      </p:sp>
      <p:sp>
        <p:nvSpPr>
          <p:cNvPr id="14339" name="Rectangle 3">
            <a:extLst>
              <a:ext uri="{FF2B5EF4-FFF2-40B4-BE49-F238E27FC236}">
                <a16:creationId xmlns:a16="http://schemas.microsoft.com/office/drawing/2014/main" id="{9D5936EB-9DB4-47FB-4B12-A05C416F5404}"/>
              </a:ext>
            </a:extLst>
          </p:cNvPr>
          <p:cNvSpPr>
            <a:spLocks noGrp="1" noChangeArrowheads="1"/>
          </p:cNvSpPr>
          <p:nvPr>
            <p:ph type="body" idx="1"/>
          </p:nvPr>
        </p:nvSpPr>
        <p:spPr>
          <a:xfrm>
            <a:off x="76200" y="1371600"/>
            <a:ext cx="8763000" cy="5486400"/>
          </a:xfrm>
        </p:spPr>
        <p:txBody>
          <a:bodyPr>
            <a:normAutofit fontScale="92500" lnSpcReduction="10000"/>
          </a:bodyPr>
          <a:lstStyle/>
          <a:p>
            <a:pPr eaLnBrk="1" hangingPunct="1">
              <a:defRPr/>
            </a:pPr>
            <a:r>
              <a:rPr lang="en-US" altLang="en-US" sz="2800" u="sng" dirty="0">
                <a:cs typeface="Arial" panose="020B0604020202020204" pitchFamily="34" charset="0"/>
              </a:rPr>
              <a:t>Physical neglect</a:t>
            </a:r>
            <a:r>
              <a:rPr lang="en-US" altLang="en-US" sz="2800" dirty="0">
                <a:cs typeface="Arial" panose="020B0604020202020204" pitchFamily="34" charset="0"/>
              </a:rPr>
              <a:t> </a:t>
            </a:r>
            <a:r>
              <a:rPr lang="en-US" altLang="en-US" sz="2400" dirty="0">
                <a:cs typeface="Arial" panose="020B0604020202020204" pitchFamily="34" charset="0"/>
              </a:rPr>
              <a:t>includes refusal of or delay in seeking health care, abandonment, expulsion from the home or refusal to allow a runaway to return home, and inadequate supervision.</a:t>
            </a:r>
            <a:r>
              <a:rPr lang="en-US" altLang="en-US" dirty="0">
                <a:latin typeface="Arial" panose="020B0604020202020204" pitchFamily="34" charset="0"/>
                <a:cs typeface="Arial" panose="020B0604020202020204" pitchFamily="34" charset="0"/>
              </a:rPr>
              <a:t> </a:t>
            </a:r>
          </a:p>
          <a:p>
            <a:pPr eaLnBrk="1" hangingPunct="1">
              <a:defRPr/>
            </a:pPr>
            <a:r>
              <a:rPr lang="en-US" altLang="en-US" sz="2800" u="sng" dirty="0">
                <a:cs typeface="Arial" panose="020B0604020202020204" pitchFamily="34" charset="0"/>
              </a:rPr>
              <a:t>Emotional neglect</a:t>
            </a:r>
            <a:r>
              <a:rPr lang="en-US" altLang="en-US" sz="2800" dirty="0">
                <a:cs typeface="Arial" panose="020B0604020202020204" pitchFamily="34" charset="0"/>
              </a:rPr>
              <a:t> </a:t>
            </a:r>
            <a:r>
              <a:rPr lang="en-US" altLang="en-US" sz="2400" dirty="0">
                <a:cs typeface="Arial" panose="020B0604020202020204" pitchFamily="34" charset="0"/>
              </a:rPr>
              <a:t>includes such actions as marked inattention to the child's needs for affection, refusal of or failure to provide needed psychological care, spouse abuse in the child's presence, and permission of drug or alcohol use by the child.</a:t>
            </a:r>
          </a:p>
          <a:p>
            <a:pPr eaLnBrk="1" hangingPunct="1">
              <a:defRPr/>
            </a:pPr>
            <a:r>
              <a:rPr lang="en-US" altLang="en-US" sz="2800" u="sng" dirty="0">
                <a:cs typeface="Arial" panose="020B0604020202020204" pitchFamily="34" charset="0"/>
              </a:rPr>
              <a:t>Educational neglect</a:t>
            </a:r>
            <a:r>
              <a:rPr lang="en-US" altLang="en-US" sz="2800" dirty="0">
                <a:cs typeface="Arial" panose="020B0604020202020204" pitchFamily="34" charset="0"/>
              </a:rPr>
              <a:t> </a:t>
            </a:r>
            <a:r>
              <a:rPr lang="en-US" altLang="en-US" sz="2400" dirty="0">
                <a:cs typeface="Arial" panose="020B0604020202020204" pitchFamily="34" charset="0"/>
              </a:rPr>
              <a:t>includes the allowance of chronic truancy, failure to enroll a child of mandatory school age in school, and failure to attend to a special educational need.</a:t>
            </a:r>
          </a:p>
          <a:p>
            <a:pPr eaLnBrk="1" hangingPunct="1">
              <a:defRPr/>
            </a:pPr>
            <a:r>
              <a:rPr lang="en-US" altLang="en-US" sz="2800" u="sng" dirty="0">
                <a:cs typeface="Arial" panose="020B0604020202020204" pitchFamily="34" charset="0"/>
              </a:rPr>
              <a:t>Drug Endangered Children </a:t>
            </a:r>
            <a:r>
              <a:rPr lang="en-US" altLang="en-US" sz="2400" dirty="0">
                <a:cs typeface="Arial" panose="020B0604020202020204" pitchFamily="34" charset="0"/>
              </a:rPr>
              <a:t>includes children exposed to drugs and alcohol.</a:t>
            </a:r>
          </a:p>
          <a:p>
            <a:pPr marL="0" indent="0" eaLnBrk="1" hangingPunct="1">
              <a:buFontTx/>
              <a:buNone/>
              <a:defRPr/>
            </a:pPr>
            <a:r>
              <a:rPr lang="en-US" altLang="en-US" sz="2400" dirty="0">
                <a:cs typeface="Arial" panose="020B0604020202020204" pitchFamily="34" charset="0"/>
              </a:rPr>
              <a:t> Resource  https://nationaldec.org/training/our-training/</a:t>
            </a: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0-#ppt_w/2"/>
                                          </p:val>
                                        </p:tav>
                                        <p:tav tm="100000">
                                          <p:val>
                                            <p:strVal val="#ppt_x"/>
                                          </p:val>
                                        </p:tav>
                                      </p:tavLst>
                                    </p:anim>
                                    <p:anim calcmode="lin" valueType="num">
                                      <p:cBhvr additive="base">
                                        <p:cTn id="8" dur="500" fill="hold"/>
                                        <p:tgtEl>
                                          <p:spTgt spid="143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8" presetClass="entr" presetSubtype="12" fill="hold"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strips(downLeft)">
                                      <p:cBhvr>
                                        <p:cTn id="13" dur="500"/>
                                        <p:tgtEl>
                                          <p:spTgt spid="1433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nodeType="clickEffect">
                                  <p:stCondLst>
                                    <p:cond delay="0"/>
                                  </p:stCondLst>
                                  <p:childTnLst>
                                    <p:set>
                                      <p:cBhvr>
                                        <p:cTn id="17" dur="1" fill="hold">
                                          <p:stCondLst>
                                            <p:cond delay="0"/>
                                          </p:stCondLst>
                                        </p:cTn>
                                        <p:tgtEl>
                                          <p:spTgt spid="14339">
                                            <p:txEl>
                                              <p:pRg st="1" end="1"/>
                                            </p:txEl>
                                          </p:spTgt>
                                        </p:tgtEl>
                                        <p:attrNameLst>
                                          <p:attrName>style.visibility</p:attrName>
                                        </p:attrNameLst>
                                      </p:cBhvr>
                                      <p:to>
                                        <p:strVal val="visible"/>
                                      </p:to>
                                    </p:set>
                                    <p:animEffect transition="in" filter="strips(downLeft)">
                                      <p:cBhvr>
                                        <p:cTn id="18" dur="500"/>
                                        <p:tgtEl>
                                          <p:spTgt spid="1433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Effect transition="in" filter="strips(downLeft)">
                                      <p:cBhvr>
                                        <p:cTn id="23" dur="500"/>
                                        <p:tgtEl>
                                          <p:spTgt spid="1433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strips(downLeft)">
                                      <p:cBhvr>
                                        <p:cTn id="28" dur="500"/>
                                        <p:tgtEl>
                                          <p:spTgt spid="1433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nodeType="clickEffect">
                                  <p:stCondLst>
                                    <p:cond delay="0"/>
                                  </p:stCondLst>
                                  <p:childTnLst>
                                    <p:set>
                                      <p:cBhvr>
                                        <p:cTn id="32" dur="1" fill="hold">
                                          <p:stCondLst>
                                            <p:cond delay="0"/>
                                          </p:stCondLst>
                                        </p:cTn>
                                        <p:tgtEl>
                                          <p:spTgt spid="14339">
                                            <p:txEl>
                                              <p:pRg st="4" end="4"/>
                                            </p:txEl>
                                          </p:spTgt>
                                        </p:tgtEl>
                                        <p:attrNameLst>
                                          <p:attrName>style.visibility</p:attrName>
                                        </p:attrNameLst>
                                      </p:cBhvr>
                                      <p:to>
                                        <p:strVal val="visible"/>
                                      </p:to>
                                    </p:set>
                                    <p:animEffect transition="in" filter="strips(downLeft)">
                                      <p:cBhvr>
                                        <p:cTn id="33"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Child Sexual Abuse</a:t>
            </a:r>
          </a:p>
        </p:txBody>
      </p:sp>
      <p:sp>
        <p:nvSpPr>
          <p:cNvPr id="2" name="Rectangle 3">
            <a:extLst>
              <a:ext uri="{FF2B5EF4-FFF2-40B4-BE49-F238E27FC236}">
                <a16:creationId xmlns:a16="http://schemas.microsoft.com/office/drawing/2014/main" id="{3D27BCAE-44CF-6CDF-F8D7-437A59E18AF3}"/>
              </a:ext>
            </a:extLst>
          </p:cNvPr>
          <p:cNvSpPr>
            <a:spLocks noGrp="1" noChangeArrowheads="1"/>
          </p:cNvSpPr>
          <p:nvPr>
            <p:ph idx="1"/>
          </p:nvPr>
        </p:nvSpPr>
        <p:spPr>
          <a:xfrm>
            <a:off x="152400" y="1193800"/>
            <a:ext cx="8839200" cy="4957763"/>
          </a:xfrm>
        </p:spPr>
        <p:txBody>
          <a:bodyPr>
            <a:normAutofit/>
          </a:bodyPr>
          <a:lstStyle/>
          <a:p>
            <a:pPr eaLnBrk="1" hangingPunct="1">
              <a:defRPr/>
            </a:pPr>
            <a:r>
              <a:rPr lang="en-US" altLang="en-US" dirty="0"/>
              <a:t>Child Sexual Abuse is a form of </a:t>
            </a:r>
            <a:r>
              <a:rPr lang="en-US" altLang="en-US" b="1" u="sng" dirty="0"/>
              <a:t>child</a:t>
            </a:r>
            <a:r>
              <a:rPr lang="en-US" altLang="en-US" b="1" dirty="0"/>
              <a:t> </a:t>
            </a:r>
            <a:r>
              <a:rPr lang="en-US" altLang="en-US" b="1" u="sng" dirty="0"/>
              <a:t>abuse</a:t>
            </a:r>
            <a:r>
              <a:rPr lang="en-US" altLang="en-US" dirty="0"/>
              <a:t> in which a child is abused for the sexual gratification or stimulation of an adult or child.</a:t>
            </a:r>
          </a:p>
          <a:p>
            <a:pPr eaLnBrk="1" hangingPunct="1">
              <a:defRPr/>
            </a:pPr>
            <a:r>
              <a:rPr lang="en-US" altLang="en-US" dirty="0"/>
              <a:t>Also includes Sexual Exploitation.</a:t>
            </a:r>
          </a:p>
          <a:p>
            <a:pPr marL="457200" indent="-457200" algn="l" eaLnBrk="1" hangingPunct="1">
              <a:buFont typeface="Wingdings" panose="05000000000000000000" pitchFamily="2" charset="2"/>
              <a:buChar char="§"/>
              <a:defRPr/>
            </a:pPr>
            <a:r>
              <a:rPr lang="en-US" altLang="en-US" dirty="0"/>
              <a:t>Refer to TCA</a:t>
            </a:r>
          </a:p>
          <a:p>
            <a:pPr marL="457200" indent="-457200" algn="l" eaLnBrk="1" hangingPunct="1">
              <a:buFont typeface="Wingdings" panose="05000000000000000000" pitchFamily="2" charset="2"/>
              <a:buChar char="§"/>
              <a:defRPr/>
            </a:pPr>
            <a:r>
              <a:rPr lang="en-US" altLang="en-US" dirty="0"/>
              <a:t>Know legal terms such as intimate body parts, authority figures, etc.</a:t>
            </a:r>
          </a:p>
          <a:p>
            <a:pPr marL="457200" indent="-457200" eaLnBrk="1" hangingPunct="1">
              <a:buFont typeface="Wingdings" panose="05000000000000000000" pitchFamily="2" charset="2"/>
              <a:buChar char="§"/>
              <a:defRPr/>
            </a:pPr>
            <a:endParaRPr lang="en-US" altLang="en-US" dirty="0"/>
          </a:p>
        </p:txBody>
      </p:sp>
    </p:spTree>
    <p:extLst>
      <p:ext uri="{BB962C8B-B14F-4D97-AF65-F5344CB8AC3E}">
        <p14:creationId xmlns:p14="http://schemas.microsoft.com/office/powerpoint/2010/main" val="227247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1BE3E75-A504-FFDF-AE8B-E0752471297A}"/>
              </a:ext>
            </a:extLst>
          </p:cNvPr>
          <p:cNvSpPr>
            <a:spLocks noGrp="1" noChangeArrowheads="1"/>
          </p:cNvSpPr>
          <p:nvPr>
            <p:ph type="title"/>
          </p:nvPr>
        </p:nvSpPr>
        <p:spPr>
          <a:xfrm>
            <a:off x="-25400" y="457200"/>
            <a:ext cx="7772400" cy="1143000"/>
          </a:xfrm>
        </p:spPr>
        <p:txBody>
          <a:bodyPr/>
          <a:lstStyle/>
          <a:p>
            <a:pPr eaLnBrk="1" hangingPunct="1"/>
            <a:r>
              <a:rPr lang="en-US" altLang="en-US" sz="4000" u="sng" dirty="0"/>
              <a:t>Child Abuse Laws:</a:t>
            </a:r>
            <a:br>
              <a:rPr lang="en-US" altLang="en-US" sz="4000" dirty="0"/>
            </a:br>
            <a:endParaRPr lang="en-US" altLang="en-US" sz="4000" dirty="0"/>
          </a:p>
        </p:txBody>
      </p:sp>
      <p:sp>
        <p:nvSpPr>
          <p:cNvPr id="22531" name="Rectangle 3">
            <a:extLst>
              <a:ext uri="{FF2B5EF4-FFF2-40B4-BE49-F238E27FC236}">
                <a16:creationId xmlns:a16="http://schemas.microsoft.com/office/drawing/2014/main" id="{8F5060CC-426D-7F74-AE76-98C02C142A12}"/>
              </a:ext>
            </a:extLst>
          </p:cNvPr>
          <p:cNvSpPr>
            <a:spLocks noGrp="1" noChangeArrowheads="1"/>
          </p:cNvSpPr>
          <p:nvPr>
            <p:ph type="body" idx="1"/>
          </p:nvPr>
        </p:nvSpPr>
        <p:spPr>
          <a:xfrm>
            <a:off x="609600" y="1295400"/>
            <a:ext cx="7848600" cy="5334000"/>
          </a:xfrm>
        </p:spPr>
        <p:txBody>
          <a:bodyPr/>
          <a:lstStyle/>
          <a:p>
            <a:pPr eaLnBrk="1" hangingPunct="1">
              <a:lnSpc>
                <a:spcPct val="80000"/>
              </a:lnSpc>
              <a:defRPr/>
            </a:pPr>
            <a:r>
              <a:rPr lang="en-US" altLang="en-US" sz="2400" b="1" u="sng" dirty="0"/>
              <a:t>TCA 39-13-506 Statutory Rape</a:t>
            </a:r>
          </a:p>
          <a:p>
            <a:pPr marL="0" indent="0" eaLnBrk="1" hangingPunct="1">
              <a:lnSpc>
                <a:spcPct val="80000"/>
              </a:lnSpc>
              <a:buFontTx/>
              <a:buNone/>
              <a:defRPr/>
            </a:pPr>
            <a:endParaRPr lang="en-US" altLang="en-US" sz="2400" b="1" u="sng" dirty="0"/>
          </a:p>
          <a:p>
            <a:pPr eaLnBrk="1" hangingPunct="1">
              <a:lnSpc>
                <a:spcPct val="80000"/>
              </a:lnSpc>
              <a:defRPr/>
            </a:pPr>
            <a:r>
              <a:rPr lang="en-US" altLang="en-US" sz="2400" b="1" u="sng" dirty="0"/>
              <a:t>TCA 39-13-522  Rape of a Child</a:t>
            </a:r>
          </a:p>
          <a:p>
            <a:pPr marL="0" indent="0" eaLnBrk="1" hangingPunct="1">
              <a:lnSpc>
                <a:spcPct val="80000"/>
              </a:lnSpc>
              <a:buFontTx/>
              <a:buNone/>
              <a:defRPr/>
            </a:pPr>
            <a:endParaRPr lang="en-US" altLang="en-US" sz="2400" b="1" u="sng" dirty="0"/>
          </a:p>
          <a:p>
            <a:pPr eaLnBrk="1" hangingPunct="1">
              <a:lnSpc>
                <a:spcPct val="80000"/>
              </a:lnSpc>
              <a:defRPr/>
            </a:pPr>
            <a:r>
              <a:rPr lang="en-US" altLang="en-US" sz="2400" b="1" u="sng" dirty="0"/>
              <a:t>TCA 39-15-401 Child Abuse and Child Neglect or Endangerment</a:t>
            </a:r>
            <a:r>
              <a:rPr lang="en-US" altLang="en-US" sz="2400" dirty="0"/>
              <a:t>.</a:t>
            </a:r>
          </a:p>
          <a:p>
            <a:pPr eaLnBrk="1" hangingPunct="1">
              <a:lnSpc>
                <a:spcPct val="80000"/>
              </a:lnSpc>
              <a:defRPr/>
            </a:pPr>
            <a:endParaRPr lang="en-US" altLang="en-US" sz="2400" dirty="0"/>
          </a:p>
          <a:p>
            <a:pPr eaLnBrk="1" hangingPunct="1">
              <a:lnSpc>
                <a:spcPct val="80000"/>
              </a:lnSpc>
              <a:defRPr/>
            </a:pPr>
            <a:r>
              <a:rPr lang="en-US" altLang="en-US" sz="2400" u="sng" dirty="0">
                <a:latin typeface="+mj-lt"/>
              </a:rPr>
              <a:t>TCA </a:t>
            </a:r>
            <a:r>
              <a:rPr lang="en-US" sz="2400" b="1" u="sng" dirty="0">
                <a:solidFill>
                  <a:srgbClr val="1A1A1A"/>
                </a:solidFill>
                <a:latin typeface="+mj-lt"/>
              </a:rPr>
              <a:t>39-17-1003 Sexual Exploitation of a Minor</a:t>
            </a:r>
          </a:p>
          <a:p>
            <a:pPr eaLnBrk="1" hangingPunct="1">
              <a:lnSpc>
                <a:spcPct val="80000"/>
              </a:lnSpc>
              <a:defRPr/>
            </a:pPr>
            <a:endParaRPr lang="en-US" altLang="en-US" sz="2400" dirty="0"/>
          </a:p>
          <a:p>
            <a:pPr marL="0" indent="0" eaLnBrk="1" hangingPunct="1">
              <a:lnSpc>
                <a:spcPct val="80000"/>
              </a:lnSpc>
              <a:buFontTx/>
              <a:buNone/>
              <a:defRPr/>
            </a:pPr>
            <a:endParaRPr lang="en-US" altLang="en-US" sz="2400" dirty="0"/>
          </a:p>
          <a:p>
            <a:pPr marL="0" indent="0" eaLnBrk="1" hangingPunct="1">
              <a:lnSpc>
                <a:spcPct val="80000"/>
              </a:lnSpc>
              <a:buFontTx/>
              <a:buNone/>
              <a:defRPr/>
            </a:pPr>
            <a:endParaRPr lang="en-US" altLang="en-US" sz="2400" dirty="0"/>
          </a:p>
        </p:txBody>
      </p:sp>
    </p:spTree>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8589F79-8AAB-FDDA-CAB7-4C4FD3EFC1B6}"/>
              </a:ext>
            </a:extLst>
          </p:cNvPr>
          <p:cNvSpPr>
            <a:spLocks noGrp="1" noChangeArrowheads="1"/>
          </p:cNvSpPr>
          <p:nvPr>
            <p:ph type="title"/>
          </p:nvPr>
        </p:nvSpPr>
        <p:spPr>
          <a:xfrm>
            <a:off x="0" y="225425"/>
            <a:ext cx="7772400" cy="914400"/>
          </a:xfrm>
        </p:spPr>
        <p:txBody>
          <a:bodyPr/>
          <a:lstStyle/>
          <a:p>
            <a:pPr eaLnBrk="1" hangingPunct="1"/>
            <a:r>
              <a:rPr lang="en-US" altLang="en-US" sz="3600" b="1" u="sng" dirty="0"/>
              <a:t>Signs of Sexual Abuse – Child</a:t>
            </a:r>
            <a:endParaRPr lang="en-US" altLang="en-US" sz="3600" b="1" dirty="0"/>
          </a:p>
        </p:txBody>
      </p:sp>
      <p:sp>
        <p:nvSpPr>
          <p:cNvPr id="20483" name="Rectangle 3">
            <a:extLst>
              <a:ext uri="{FF2B5EF4-FFF2-40B4-BE49-F238E27FC236}">
                <a16:creationId xmlns:a16="http://schemas.microsoft.com/office/drawing/2014/main" id="{DBC207C7-8B10-56DB-4C4A-029DB1E20AD2}"/>
              </a:ext>
            </a:extLst>
          </p:cNvPr>
          <p:cNvSpPr>
            <a:spLocks noGrp="1" noChangeArrowheads="1"/>
          </p:cNvSpPr>
          <p:nvPr>
            <p:ph type="body" idx="1"/>
          </p:nvPr>
        </p:nvSpPr>
        <p:spPr>
          <a:xfrm>
            <a:off x="381000" y="1219200"/>
            <a:ext cx="8305800" cy="5105400"/>
          </a:xfrm>
        </p:spPr>
        <p:txBody>
          <a:bodyPr/>
          <a:lstStyle/>
          <a:p>
            <a:pPr eaLnBrk="1" hangingPunct="1"/>
            <a:r>
              <a:rPr lang="en-US" altLang="en-US" sz="2800"/>
              <a:t>Has difficulty walking or sitting</a:t>
            </a:r>
          </a:p>
          <a:p>
            <a:pPr eaLnBrk="1" hangingPunct="1"/>
            <a:r>
              <a:rPr lang="en-US" altLang="en-US" sz="2800"/>
              <a:t>Reports nightmares or bedwetting</a:t>
            </a:r>
          </a:p>
          <a:p>
            <a:pPr eaLnBrk="1" hangingPunct="1"/>
            <a:r>
              <a:rPr lang="en-US" altLang="en-US" sz="2800"/>
              <a:t>Demonstrates bizarre, sophisticated, or unusual sexual knowledge or behavior</a:t>
            </a:r>
          </a:p>
          <a:p>
            <a:pPr eaLnBrk="1" hangingPunct="1"/>
            <a:r>
              <a:rPr lang="en-US" altLang="en-US" sz="2800"/>
              <a:t>Runs away</a:t>
            </a:r>
          </a:p>
        </p:txBody>
      </p:sp>
      <p:sp>
        <p:nvSpPr>
          <p:cNvPr id="20484" name="Rectangle 4">
            <a:extLst>
              <a:ext uri="{FF2B5EF4-FFF2-40B4-BE49-F238E27FC236}">
                <a16:creationId xmlns:a16="http://schemas.microsoft.com/office/drawing/2014/main" id="{BA3E9B75-5EBA-4EE8-05ED-93782D4EACD7}"/>
              </a:ext>
            </a:extLst>
          </p:cNvPr>
          <p:cNvSpPr>
            <a:spLocks noChangeArrowheads="1"/>
          </p:cNvSpPr>
          <p:nvPr/>
        </p:nvSpPr>
        <p:spPr bwMode="auto">
          <a:xfrm>
            <a:off x="457200" y="3810000"/>
            <a:ext cx="8351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u="sng"/>
              <a:t>Signs of Sexual Abuse – Parent or Caregiver</a:t>
            </a:r>
          </a:p>
        </p:txBody>
      </p:sp>
      <p:sp>
        <p:nvSpPr>
          <p:cNvPr id="20485" name="Rectangle 5">
            <a:extLst>
              <a:ext uri="{FF2B5EF4-FFF2-40B4-BE49-F238E27FC236}">
                <a16:creationId xmlns:a16="http://schemas.microsoft.com/office/drawing/2014/main" id="{423B7389-422D-7A5C-6873-FAEADF13A9CE}"/>
              </a:ext>
            </a:extLst>
          </p:cNvPr>
          <p:cNvSpPr>
            <a:spLocks noChangeArrowheads="1"/>
          </p:cNvSpPr>
          <p:nvPr/>
        </p:nvSpPr>
        <p:spPr bwMode="auto">
          <a:xfrm>
            <a:off x="228600" y="4724400"/>
            <a:ext cx="9144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600"/>
              <a:t>Is unduly protective of the child or severely limits the child’s contact with other children, especially of the opposite sex</a:t>
            </a:r>
          </a:p>
          <a:p>
            <a:pPr eaLnBrk="1" hangingPunct="1">
              <a:spcBef>
                <a:spcPct val="0"/>
              </a:spcBef>
              <a:buFontTx/>
              <a:buNone/>
            </a:pPr>
            <a:r>
              <a:rPr lang="en-US" altLang="en-US" sz="2600"/>
              <a:t>Is secretive and isolated</a:t>
            </a:r>
          </a:p>
          <a:p>
            <a:pPr eaLnBrk="1" hangingPunct="1">
              <a:spcBef>
                <a:spcPct val="0"/>
              </a:spcBef>
              <a:buFontTx/>
              <a:buNone/>
            </a:pPr>
            <a:r>
              <a:rPr lang="en-US" altLang="en-US" sz="2600"/>
              <a:t>Is jealous or controlling with family members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74AF64F-A20F-8665-5627-53D7FA9A5A0B}"/>
              </a:ext>
            </a:extLst>
          </p:cNvPr>
          <p:cNvSpPr>
            <a:spLocks noGrp="1" noChangeArrowheads="1"/>
          </p:cNvSpPr>
          <p:nvPr>
            <p:ph type="title"/>
          </p:nvPr>
        </p:nvSpPr>
        <p:spPr>
          <a:xfrm>
            <a:off x="152400" y="177803"/>
            <a:ext cx="8264769" cy="825500"/>
          </a:xfrm>
        </p:spPr>
        <p:txBody>
          <a:bodyPr anchor="ctr">
            <a:normAutofit/>
          </a:bodyPr>
          <a:lstStyle/>
          <a:p>
            <a:pPr eaLnBrk="1" hangingPunct="1"/>
            <a:r>
              <a:rPr lang="en-US" altLang="en-US" b="1" u="sng"/>
              <a:t>Accidental</a:t>
            </a:r>
            <a:r>
              <a:rPr lang="en-US" altLang="en-US" b="1"/>
              <a:t> </a:t>
            </a:r>
            <a:r>
              <a:rPr lang="en-US" altLang="en-US" b="1" u="sng"/>
              <a:t>vs.</a:t>
            </a:r>
            <a:r>
              <a:rPr lang="en-US" altLang="en-US" b="1"/>
              <a:t> </a:t>
            </a:r>
            <a:r>
              <a:rPr lang="en-US" altLang="en-US" b="1" u="sng"/>
              <a:t>Non-Accidental</a:t>
            </a:r>
          </a:p>
        </p:txBody>
      </p:sp>
      <p:sp>
        <p:nvSpPr>
          <p:cNvPr id="21516" name="Rectangle 3">
            <a:extLst>
              <a:ext uri="{FF2B5EF4-FFF2-40B4-BE49-F238E27FC236}">
                <a16:creationId xmlns:a16="http://schemas.microsoft.com/office/drawing/2014/main" id="{5FB0ED81-09F5-B366-C470-85752E1F14D9}"/>
              </a:ext>
            </a:extLst>
          </p:cNvPr>
          <p:cNvSpPr>
            <a:spLocks noGrp="1" noChangeArrowheads="1"/>
          </p:cNvSpPr>
          <p:nvPr>
            <p:ph idx="1"/>
          </p:nvPr>
        </p:nvSpPr>
        <p:spPr>
          <a:xfrm>
            <a:off x="152400" y="1193804"/>
            <a:ext cx="4419600" cy="4958462"/>
          </a:xfrm>
        </p:spPr>
        <p:txBody>
          <a:bodyPr>
            <a:normAutofit/>
          </a:bodyPr>
          <a:lstStyle/>
          <a:p>
            <a:pPr eaLnBrk="1" hangingPunct="1">
              <a:buFontTx/>
              <a:buNone/>
            </a:pPr>
            <a:r>
              <a:rPr lang="en-US" altLang="en-US" b="1" u="sng"/>
              <a:t>Accidental Injuries</a:t>
            </a:r>
          </a:p>
          <a:p>
            <a:pPr eaLnBrk="1" hangingPunct="1"/>
            <a:r>
              <a:rPr lang="en-US" altLang="en-US" b="1"/>
              <a:t>Bony prominences</a:t>
            </a:r>
          </a:p>
          <a:p>
            <a:pPr eaLnBrk="1" hangingPunct="1"/>
            <a:r>
              <a:rPr lang="en-US" altLang="en-US" b="1"/>
              <a:t>Knee</a:t>
            </a:r>
          </a:p>
          <a:p>
            <a:pPr eaLnBrk="1" hangingPunct="1"/>
            <a:r>
              <a:rPr lang="en-US" altLang="en-US" b="1"/>
              <a:t>Hands</a:t>
            </a:r>
          </a:p>
          <a:p>
            <a:pPr eaLnBrk="1" hangingPunct="1"/>
            <a:r>
              <a:rPr lang="en-US" altLang="en-US" b="1"/>
              <a:t>Elbow</a:t>
            </a:r>
          </a:p>
          <a:p>
            <a:pPr eaLnBrk="1" hangingPunct="1"/>
            <a:r>
              <a:rPr lang="en-US" altLang="en-US" b="1"/>
              <a:t>Chin</a:t>
            </a:r>
          </a:p>
          <a:p>
            <a:pPr eaLnBrk="1" hangingPunct="1"/>
            <a:r>
              <a:rPr lang="en-US" altLang="en-US" b="1"/>
              <a:t>Forehead</a:t>
            </a:r>
          </a:p>
          <a:p>
            <a:pPr eaLnBrk="1" hangingPunct="1"/>
            <a:r>
              <a:rPr lang="en-US" altLang="en-US" b="1"/>
              <a:t>Nose</a:t>
            </a:r>
          </a:p>
        </p:txBody>
      </p:sp>
      <p:sp>
        <p:nvSpPr>
          <p:cNvPr id="21508" name="Rectangle 4">
            <a:extLst>
              <a:ext uri="{FF2B5EF4-FFF2-40B4-BE49-F238E27FC236}">
                <a16:creationId xmlns:a16="http://schemas.microsoft.com/office/drawing/2014/main" id="{DBAC1036-A248-03E2-7197-E41FE49CCD23}"/>
              </a:ext>
            </a:extLst>
          </p:cNvPr>
          <p:cNvSpPr>
            <a:spLocks noGrp="1" noChangeArrowheads="1"/>
          </p:cNvSpPr>
          <p:nvPr>
            <p:ph idx="13"/>
          </p:nvPr>
        </p:nvSpPr>
        <p:spPr>
          <a:xfrm>
            <a:off x="4648200" y="1193804"/>
            <a:ext cx="4267200" cy="4958462"/>
          </a:xfrm>
        </p:spPr>
        <p:txBody>
          <a:bodyPr>
            <a:normAutofit/>
          </a:bodyPr>
          <a:lstStyle/>
          <a:p>
            <a:pPr eaLnBrk="1" hangingPunct="1">
              <a:buFontTx/>
              <a:buNone/>
            </a:pPr>
            <a:r>
              <a:rPr lang="en-US" altLang="en-US" b="1" u="sng"/>
              <a:t>Non-Accidental</a:t>
            </a:r>
            <a:endParaRPr lang="en-US" altLang="en-US" b="1"/>
          </a:p>
          <a:p>
            <a:pPr eaLnBrk="1" hangingPunct="1"/>
            <a:r>
              <a:rPr lang="en-US" altLang="en-US" b="1"/>
              <a:t>Buttocks</a:t>
            </a:r>
          </a:p>
          <a:p>
            <a:pPr eaLnBrk="1" hangingPunct="1"/>
            <a:r>
              <a:rPr lang="en-US" altLang="en-US" b="1"/>
              <a:t>Thighs</a:t>
            </a:r>
          </a:p>
          <a:p>
            <a:pPr eaLnBrk="1" hangingPunct="1"/>
            <a:r>
              <a:rPr lang="en-US" altLang="en-US" b="1"/>
              <a:t>Arms</a:t>
            </a:r>
          </a:p>
          <a:p>
            <a:pPr eaLnBrk="1" hangingPunct="1"/>
            <a:r>
              <a:rPr lang="en-US" altLang="en-US" b="1"/>
              <a:t>Cheeks, ears, head</a:t>
            </a:r>
          </a:p>
          <a:p>
            <a:pPr eaLnBrk="1" hangingPunct="1"/>
            <a:r>
              <a:rPr lang="en-US" altLang="en-US" b="1"/>
              <a:t>Stomach / Torso</a:t>
            </a:r>
          </a:p>
          <a:p>
            <a:pPr eaLnBrk="1" hangingPunct="1"/>
            <a:r>
              <a:rPr lang="en-US" altLang="en-US" b="1"/>
              <a:t>Injuries to babies and to those children that are not independently mobile</a:t>
            </a:r>
          </a:p>
          <a:p>
            <a:pPr eaLnBrk="1" hangingPunct="1"/>
            <a:endParaRPr lang="en-US" altLang="en-US" b="1"/>
          </a:p>
        </p:txBody>
      </p:sp>
    </p:spTree>
  </p:cSld>
  <p:clrMapOvr>
    <a:masterClrMapping/>
  </p:clrMapOvr>
  <p:transition spd="slow">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319AE7E-4340-7B5D-D2A6-2782E8800FB9}"/>
              </a:ext>
            </a:extLst>
          </p:cNvPr>
          <p:cNvSpPr>
            <a:spLocks noGrp="1" noChangeArrowheads="1"/>
          </p:cNvSpPr>
          <p:nvPr>
            <p:ph type="title"/>
          </p:nvPr>
        </p:nvSpPr>
        <p:spPr>
          <a:xfrm>
            <a:off x="16933" y="228600"/>
            <a:ext cx="7772400" cy="990600"/>
          </a:xfrm>
        </p:spPr>
        <p:txBody>
          <a:bodyPr/>
          <a:lstStyle/>
          <a:p>
            <a:pPr eaLnBrk="1" hangingPunct="1">
              <a:defRPr/>
            </a:pPr>
            <a:r>
              <a:rPr lang="en-US" altLang="en-US" u="sng" dirty="0">
                <a:latin typeface="+mn-lt"/>
              </a:rPr>
              <a:t>In cases of Sexual Abuse:</a:t>
            </a:r>
          </a:p>
        </p:txBody>
      </p:sp>
      <p:sp>
        <p:nvSpPr>
          <p:cNvPr id="22531" name="Rectangle 3">
            <a:extLst>
              <a:ext uri="{FF2B5EF4-FFF2-40B4-BE49-F238E27FC236}">
                <a16:creationId xmlns:a16="http://schemas.microsoft.com/office/drawing/2014/main" id="{6E607344-8D77-E22A-F1F0-6AC7E7EC267B}"/>
              </a:ext>
            </a:extLst>
          </p:cNvPr>
          <p:cNvSpPr>
            <a:spLocks noGrp="1" noChangeArrowheads="1"/>
          </p:cNvSpPr>
          <p:nvPr>
            <p:ph type="body" idx="1"/>
          </p:nvPr>
        </p:nvSpPr>
        <p:spPr>
          <a:xfrm>
            <a:off x="304800" y="1371600"/>
            <a:ext cx="8153400" cy="5105400"/>
          </a:xfrm>
        </p:spPr>
        <p:txBody>
          <a:bodyPr/>
          <a:lstStyle/>
          <a:p>
            <a:pPr eaLnBrk="1" hangingPunct="1"/>
            <a:r>
              <a:rPr lang="en-US" altLang="en-US" sz="2800"/>
              <a:t>Do Not question the victim about the details of the incident itself; however, it is important to get demographic information for the DCS referral. You will need to know the jurisdiction in which the abuse occurred.</a:t>
            </a:r>
          </a:p>
          <a:p>
            <a:pPr eaLnBrk="1" hangingPunct="1"/>
            <a:r>
              <a:rPr lang="en-US" altLang="en-US" sz="2800"/>
              <a:t>Reassure the child</a:t>
            </a:r>
          </a:p>
          <a:p>
            <a:pPr eaLnBrk="1" hangingPunct="1"/>
            <a:r>
              <a:rPr lang="en-US" altLang="en-US" sz="2800"/>
              <a:t>Refrain from multiple minimal interviews</a:t>
            </a:r>
          </a:p>
          <a:p>
            <a:pPr eaLnBrk="1" hangingPunct="1"/>
            <a:r>
              <a:rPr lang="en-US" altLang="en-US" sz="2800"/>
              <a:t>Refer to CSA Protocol Guidelines 2023</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5B1EC07-4FCB-4D8E-027C-52AD8C14C393}"/>
              </a:ext>
            </a:extLst>
          </p:cNvPr>
          <p:cNvSpPr>
            <a:spLocks noGrp="1" noChangeArrowheads="1"/>
          </p:cNvSpPr>
          <p:nvPr>
            <p:ph type="title"/>
          </p:nvPr>
        </p:nvSpPr>
        <p:spPr>
          <a:xfrm>
            <a:off x="-76200" y="228600"/>
            <a:ext cx="7772400" cy="1143000"/>
          </a:xfrm>
        </p:spPr>
        <p:txBody>
          <a:bodyPr/>
          <a:lstStyle/>
          <a:p>
            <a:pPr eaLnBrk="1" hangingPunct="1"/>
            <a:r>
              <a:rPr lang="en-US" altLang="en-US" dirty="0"/>
              <a:t>Other Indicators of Abuse:</a:t>
            </a:r>
          </a:p>
        </p:txBody>
      </p:sp>
      <p:sp>
        <p:nvSpPr>
          <p:cNvPr id="23555" name="Rectangle 3">
            <a:extLst>
              <a:ext uri="{FF2B5EF4-FFF2-40B4-BE49-F238E27FC236}">
                <a16:creationId xmlns:a16="http://schemas.microsoft.com/office/drawing/2014/main" id="{ED22563E-E730-1EB2-42B7-AAB33B4B4BB4}"/>
              </a:ext>
            </a:extLst>
          </p:cNvPr>
          <p:cNvSpPr>
            <a:spLocks noGrp="1" noChangeArrowheads="1"/>
          </p:cNvSpPr>
          <p:nvPr>
            <p:ph type="body" idx="1"/>
          </p:nvPr>
        </p:nvSpPr>
        <p:spPr>
          <a:xfrm>
            <a:off x="685800" y="2133600"/>
            <a:ext cx="7772400" cy="3657600"/>
          </a:xfrm>
        </p:spPr>
        <p:txBody>
          <a:bodyPr/>
          <a:lstStyle/>
          <a:p>
            <a:pPr eaLnBrk="1" hangingPunct="1"/>
            <a:r>
              <a:rPr lang="en-US" altLang="en-US"/>
              <a:t>Is there domestic violence in the home?</a:t>
            </a:r>
          </a:p>
          <a:p>
            <a:pPr eaLnBrk="1" hangingPunct="1"/>
            <a:r>
              <a:rPr lang="en-US" altLang="en-US"/>
              <a:t>Is there Animal Abuse?</a:t>
            </a:r>
          </a:p>
          <a:p>
            <a:pPr eaLnBrk="1" hangingPunct="1"/>
            <a:r>
              <a:rPr lang="en-US" altLang="en-US"/>
              <a:t>Is there substance abuse in the home?</a:t>
            </a:r>
          </a:p>
          <a:p>
            <a:pPr eaLnBrk="1" hangingPunct="1"/>
            <a:r>
              <a:rPr lang="en-US" altLang="en-US"/>
              <a:t>Call history?</a:t>
            </a:r>
          </a:p>
          <a:p>
            <a:pPr eaLnBrk="1" hangingPunct="1"/>
            <a:r>
              <a:rPr lang="en-US" altLang="en-US"/>
              <a:t>Pay attention to clothing, hygiene,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9017365-215A-6AFA-301A-A83FA92E4CF8}"/>
              </a:ext>
            </a:extLst>
          </p:cNvPr>
          <p:cNvSpPr>
            <a:spLocks noGrp="1" noChangeArrowheads="1"/>
          </p:cNvSpPr>
          <p:nvPr>
            <p:ph type="title"/>
          </p:nvPr>
        </p:nvSpPr>
        <p:spPr>
          <a:xfrm>
            <a:off x="685800" y="190500"/>
            <a:ext cx="7772400" cy="1143000"/>
          </a:xfrm>
        </p:spPr>
        <p:txBody>
          <a:bodyPr/>
          <a:lstStyle/>
          <a:p>
            <a:r>
              <a:rPr lang="en-US" altLang="en-US" u="sng"/>
              <a:t>TCA 37-1-603 </a:t>
            </a:r>
          </a:p>
        </p:txBody>
      </p:sp>
      <p:sp>
        <p:nvSpPr>
          <p:cNvPr id="3" name="Content Placeholder 2">
            <a:extLst>
              <a:ext uri="{FF2B5EF4-FFF2-40B4-BE49-F238E27FC236}">
                <a16:creationId xmlns:a16="http://schemas.microsoft.com/office/drawing/2014/main" id="{F46A5F3C-0FAD-0881-4ABB-3864C0E6F0BA}"/>
              </a:ext>
            </a:extLst>
          </p:cNvPr>
          <p:cNvSpPr>
            <a:spLocks noGrp="1"/>
          </p:cNvSpPr>
          <p:nvPr>
            <p:ph idx="1"/>
          </p:nvPr>
        </p:nvSpPr>
        <p:spPr>
          <a:xfrm>
            <a:off x="190500" y="1371600"/>
            <a:ext cx="8763000" cy="4114800"/>
          </a:xfrm>
        </p:spPr>
        <p:txBody>
          <a:bodyPr/>
          <a:lstStyle/>
          <a:p>
            <a:pPr marL="0" indent="0">
              <a:buFontTx/>
              <a:buNone/>
              <a:defRPr/>
            </a:pPr>
            <a:r>
              <a:rPr lang="en-US" dirty="0">
                <a:latin typeface="+mj-lt"/>
              </a:rPr>
              <a:t>In accordance with TCA 37-1-603, the </a:t>
            </a:r>
            <a:r>
              <a:rPr lang="en-US" dirty="0">
                <a:solidFill>
                  <a:srgbClr val="000000"/>
                </a:solidFill>
                <a:latin typeface="+mj-lt"/>
              </a:rPr>
              <a:t>Jerry F. Agee Tennessee Law Enforcement Training Academy has partnered with the Tennessee Department of Children’s Services to develop Best Practice Guidelines for law enforcement when responding to child abuse and child sexual abuse calls.  </a:t>
            </a:r>
          </a:p>
          <a:p>
            <a:pPr marL="0" indent="0">
              <a:buFontTx/>
              <a:buNone/>
              <a:defRPr/>
            </a:pPr>
            <a:r>
              <a:rPr lang="en-US" dirty="0">
                <a:latin typeface="+mj-lt"/>
              </a:rPr>
              <a:t>The purpose of this endeavor is to endure that best practices are followed when responding to and reporting child abuse and child sexual abuse.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2" name="Rectangle 2">
            <a:extLst>
              <a:ext uri="{FF2B5EF4-FFF2-40B4-BE49-F238E27FC236}">
                <a16:creationId xmlns:a16="http://schemas.microsoft.com/office/drawing/2014/main" id="{2A02FA8F-2CC3-166E-0788-10E90F02AFD1}"/>
              </a:ext>
            </a:extLst>
          </p:cNvPr>
          <p:cNvSpPr>
            <a:spLocks noGrp="1" noChangeArrowheads="1"/>
          </p:cNvSpPr>
          <p:nvPr>
            <p:ph idx="1"/>
          </p:nvPr>
        </p:nvSpPr>
        <p:spPr>
          <a:xfrm>
            <a:off x="152400" y="1193800"/>
            <a:ext cx="8839200" cy="4957763"/>
          </a:xfrm>
        </p:spPr>
        <p:txBody>
          <a:bodyPr/>
          <a:lstStyle/>
          <a:p>
            <a:pPr eaLnBrk="1" hangingPunct="1"/>
            <a:r>
              <a:rPr lang="en-US" altLang="en-US" sz="5400" dirty="0">
                <a:solidFill>
                  <a:schemeClr val="tx1"/>
                </a:solidFill>
              </a:rPr>
              <a:t>Tennessee Department of Children’s Services</a:t>
            </a:r>
          </a:p>
        </p:txBody>
      </p:sp>
    </p:spTree>
    <p:extLst>
      <p:ext uri="{BB962C8B-B14F-4D97-AF65-F5344CB8AC3E}">
        <p14:creationId xmlns:p14="http://schemas.microsoft.com/office/powerpoint/2010/main" val="119194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DCS Central Intake</a:t>
            </a:r>
          </a:p>
        </p:txBody>
      </p:sp>
      <p:sp>
        <p:nvSpPr>
          <p:cNvPr id="2" name="Rectangle 3">
            <a:extLst>
              <a:ext uri="{FF2B5EF4-FFF2-40B4-BE49-F238E27FC236}">
                <a16:creationId xmlns:a16="http://schemas.microsoft.com/office/drawing/2014/main" id="{44BF5707-0941-547A-C0C2-48A614F9DCDF}"/>
              </a:ext>
            </a:extLst>
          </p:cNvPr>
          <p:cNvSpPr>
            <a:spLocks noGrp="1" noChangeArrowheads="1"/>
          </p:cNvSpPr>
          <p:nvPr>
            <p:ph idx="1"/>
          </p:nvPr>
        </p:nvSpPr>
        <p:spPr>
          <a:xfrm>
            <a:off x="152400" y="1193800"/>
            <a:ext cx="8839200" cy="4957763"/>
          </a:xfrm>
        </p:spPr>
        <p:txBody>
          <a:bodyPr>
            <a:normAutofit/>
          </a:bodyPr>
          <a:lstStyle/>
          <a:p>
            <a:pPr algn="ctr" eaLnBrk="1" hangingPunct="1">
              <a:buFontTx/>
              <a:buNone/>
            </a:pPr>
            <a:r>
              <a:rPr lang="en-US" altLang="en-US" b="1" u="sng" dirty="0"/>
              <a:t>Abuse Hotline</a:t>
            </a:r>
          </a:p>
          <a:p>
            <a:pPr algn="ctr" eaLnBrk="1" hangingPunct="1"/>
            <a:r>
              <a:rPr lang="en-US" altLang="en-US" dirty="0"/>
              <a:t>Toll-free numbers:</a:t>
            </a:r>
          </a:p>
          <a:p>
            <a:pPr algn="ctr" eaLnBrk="1" hangingPunct="1">
              <a:buFontTx/>
              <a:buNone/>
            </a:pPr>
            <a:r>
              <a:rPr lang="en-US" altLang="en-US" dirty="0"/>
              <a:t>1-877-237-0004</a:t>
            </a:r>
          </a:p>
          <a:p>
            <a:pPr algn="ctr" eaLnBrk="1" hangingPunct="1">
              <a:buFontTx/>
              <a:buNone/>
            </a:pPr>
            <a:endParaRPr lang="en-US" altLang="en-US" sz="2400" dirty="0"/>
          </a:p>
          <a:p>
            <a:pPr algn="ctr" eaLnBrk="1" hangingPunct="1"/>
            <a:r>
              <a:rPr lang="en-US" altLang="en-US" dirty="0"/>
              <a:t>Law Enforcement:</a:t>
            </a:r>
          </a:p>
          <a:p>
            <a:pPr algn="ctr" eaLnBrk="1" hangingPunct="1">
              <a:buFontTx/>
              <a:buNone/>
            </a:pPr>
            <a:r>
              <a:rPr lang="en-US" altLang="en-US" dirty="0"/>
              <a:t>1-877-237-0026</a:t>
            </a:r>
          </a:p>
          <a:p>
            <a:pPr algn="ctr" eaLnBrk="1" hangingPunct="1">
              <a:buFontTx/>
              <a:buNone/>
            </a:pPr>
            <a:endParaRPr lang="en-US" altLang="en-US" dirty="0"/>
          </a:p>
          <a:p>
            <a:pPr algn="ctr" eaLnBrk="1" hangingPunct="1">
              <a:buFontTx/>
              <a:buNone/>
            </a:pPr>
            <a:endParaRPr lang="en-US" altLang="en-US" dirty="0"/>
          </a:p>
          <a:p>
            <a:pPr algn="ctr" eaLnBrk="1" hangingPunct="1">
              <a:buFontTx/>
              <a:buNone/>
            </a:pPr>
            <a:endParaRPr lang="en-US" altLang="en-US" sz="2400" dirty="0"/>
          </a:p>
          <a:p>
            <a:pPr algn="ctr" eaLnBrk="1" hangingPunct="1">
              <a:buFontTx/>
              <a:buNone/>
            </a:pPr>
            <a:r>
              <a:rPr lang="en-US" altLang="en-US" sz="2400" i="1" dirty="0"/>
              <a:t>Someone is available 24/7</a:t>
            </a:r>
          </a:p>
        </p:txBody>
      </p:sp>
    </p:spTree>
    <p:extLst>
      <p:ext uri="{BB962C8B-B14F-4D97-AF65-F5344CB8AC3E}">
        <p14:creationId xmlns:p14="http://schemas.microsoft.com/office/powerpoint/2010/main" val="1944865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936E9CD-C72B-8805-4699-E724F6D61811}"/>
              </a:ext>
            </a:extLst>
          </p:cNvPr>
          <p:cNvSpPr>
            <a:spLocks noGrp="1" noChangeArrowheads="1"/>
          </p:cNvSpPr>
          <p:nvPr>
            <p:ph type="title"/>
          </p:nvPr>
        </p:nvSpPr>
        <p:spPr>
          <a:xfrm>
            <a:off x="0" y="1219200"/>
            <a:ext cx="8264769" cy="825500"/>
          </a:xfrm>
        </p:spPr>
        <p:txBody>
          <a:bodyPr/>
          <a:lstStyle/>
          <a:p>
            <a:pPr eaLnBrk="1" hangingPunct="1"/>
            <a:r>
              <a:rPr lang="en-US" altLang="en-US" sz="3600" dirty="0">
                <a:solidFill>
                  <a:schemeClr val="tx1"/>
                </a:solidFill>
              </a:rPr>
              <a:t>Information the Central Intake Hotline Will Ask You</a:t>
            </a:r>
          </a:p>
        </p:txBody>
      </p:sp>
      <p:sp>
        <p:nvSpPr>
          <p:cNvPr id="38915" name="Rectangle 3">
            <a:extLst>
              <a:ext uri="{FF2B5EF4-FFF2-40B4-BE49-F238E27FC236}">
                <a16:creationId xmlns:a16="http://schemas.microsoft.com/office/drawing/2014/main" id="{1371CA2C-C6DC-B5AF-74D3-D51706FC2B2E}"/>
              </a:ext>
            </a:extLst>
          </p:cNvPr>
          <p:cNvSpPr>
            <a:spLocks noGrp="1" noChangeArrowheads="1"/>
          </p:cNvSpPr>
          <p:nvPr>
            <p:ph type="body" idx="1"/>
          </p:nvPr>
        </p:nvSpPr>
        <p:spPr>
          <a:xfrm>
            <a:off x="685800" y="2286000"/>
            <a:ext cx="7772400" cy="3886200"/>
          </a:xfrm>
        </p:spPr>
        <p:txBody>
          <a:bodyPr>
            <a:normAutofit fontScale="92500"/>
          </a:bodyPr>
          <a:lstStyle/>
          <a:p>
            <a:pPr eaLnBrk="1" hangingPunct="1"/>
            <a:r>
              <a:rPr lang="en-US" altLang="en-US" sz="2400"/>
              <a:t>Demographic information on the child, including date of birth, address, and phone number</a:t>
            </a:r>
          </a:p>
          <a:p>
            <a:pPr eaLnBrk="1" hangingPunct="1"/>
            <a:r>
              <a:rPr lang="en-US" altLang="en-US" sz="2400"/>
              <a:t>Names of child’s parents</a:t>
            </a:r>
          </a:p>
          <a:p>
            <a:pPr eaLnBrk="1" hangingPunct="1"/>
            <a:r>
              <a:rPr lang="en-US" altLang="en-US" sz="2400"/>
              <a:t>Names of siblings of the child</a:t>
            </a:r>
          </a:p>
          <a:p>
            <a:pPr eaLnBrk="1" hangingPunct="1"/>
            <a:r>
              <a:rPr lang="en-US" altLang="en-US" sz="2400"/>
              <a:t>Details of the abuse or neglect – any physical evidence – injuries, behaviors, or environmental conditions</a:t>
            </a:r>
          </a:p>
          <a:p>
            <a:pPr eaLnBrk="1" hangingPunct="1"/>
            <a:r>
              <a:rPr lang="en-US" altLang="en-US" sz="2400"/>
              <a:t>Name of the person who may have abused or neglected the child and if that person currently has access to the child</a:t>
            </a:r>
          </a:p>
          <a:p>
            <a:pPr eaLnBrk="1" hangingPunct="1"/>
            <a:r>
              <a:rPr lang="en-US" altLang="en-US" sz="2400"/>
              <a:t>Child’s current whereabouts</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42" fill="hold"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barn(outHorizontal)">
                                      <p:cBhvr>
                                        <p:cTn id="13" dur="500"/>
                                        <p:tgtEl>
                                          <p:spTgt spid="389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42" fill="hold" nodeType="click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Effect transition="in" filter="barn(outHorizontal)">
                                      <p:cBhvr>
                                        <p:cTn id="18" dur="500"/>
                                        <p:tgtEl>
                                          <p:spTgt spid="389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42" fill="hold"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Effect transition="in" filter="barn(outHorizontal)">
                                      <p:cBhvr>
                                        <p:cTn id="23" dur="500"/>
                                        <p:tgtEl>
                                          <p:spTgt spid="3891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42" fill="hold" nodeType="clickEffect">
                                  <p:stCondLst>
                                    <p:cond delay="0"/>
                                  </p:stCondLst>
                                  <p:childTnLst>
                                    <p:set>
                                      <p:cBhvr>
                                        <p:cTn id="27" dur="1" fill="hold">
                                          <p:stCondLst>
                                            <p:cond delay="0"/>
                                          </p:stCondLst>
                                        </p:cTn>
                                        <p:tgtEl>
                                          <p:spTgt spid="38915">
                                            <p:txEl>
                                              <p:pRg st="3" end="3"/>
                                            </p:txEl>
                                          </p:spTgt>
                                        </p:tgtEl>
                                        <p:attrNameLst>
                                          <p:attrName>style.visibility</p:attrName>
                                        </p:attrNameLst>
                                      </p:cBhvr>
                                      <p:to>
                                        <p:strVal val="visible"/>
                                      </p:to>
                                    </p:set>
                                    <p:animEffect transition="in" filter="barn(outHorizontal)">
                                      <p:cBhvr>
                                        <p:cTn id="28" dur="500"/>
                                        <p:tgtEl>
                                          <p:spTgt spid="3891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42" fill="hold" nodeType="clickEffect">
                                  <p:stCondLst>
                                    <p:cond delay="0"/>
                                  </p:stCondLst>
                                  <p:childTnLst>
                                    <p:set>
                                      <p:cBhvr>
                                        <p:cTn id="32" dur="1" fill="hold">
                                          <p:stCondLst>
                                            <p:cond delay="0"/>
                                          </p:stCondLst>
                                        </p:cTn>
                                        <p:tgtEl>
                                          <p:spTgt spid="38915">
                                            <p:txEl>
                                              <p:pRg st="4" end="4"/>
                                            </p:txEl>
                                          </p:spTgt>
                                        </p:tgtEl>
                                        <p:attrNameLst>
                                          <p:attrName>style.visibility</p:attrName>
                                        </p:attrNameLst>
                                      </p:cBhvr>
                                      <p:to>
                                        <p:strVal val="visible"/>
                                      </p:to>
                                    </p:set>
                                    <p:animEffect transition="in" filter="barn(outHorizontal)">
                                      <p:cBhvr>
                                        <p:cTn id="33" dur="500"/>
                                        <p:tgtEl>
                                          <p:spTgt spid="38915">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42" fill="hold" nodeType="clickEffect">
                                  <p:stCondLst>
                                    <p:cond delay="0"/>
                                  </p:stCondLst>
                                  <p:childTnLst>
                                    <p:set>
                                      <p:cBhvr>
                                        <p:cTn id="37" dur="1" fill="hold">
                                          <p:stCondLst>
                                            <p:cond delay="0"/>
                                          </p:stCondLst>
                                        </p:cTn>
                                        <p:tgtEl>
                                          <p:spTgt spid="38915">
                                            <p:txEl>
                                              <p:pRg st="5" end="5"/>
                                            </p:txEl>
                                          </p:spTgt>
                                        </p:tgtEl>
                                        <p:attrNameLst>
                                          <p:attrName>style.visibility</p:attrName>
                                        </p:attrNameLst>
                                      </p:cBhvr>
                                      <p:to>
                                        <p:strVal val="visible"/>
                                      </p:to>
                                    </p:set>
                                    <p:animEffect transition="in" filter="barn(outHorizontal)">
                                      <p:cBhvr>
                                        <p:cTn id="38"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0CC1DB9-2247-98CB-4C7F-8ED8F723FEB7}"/>
              </a:ext>
            </a:extLst>
          </p:cNvPr>
          <p:cNvSpPr>
            <a:spLocks noGrp="1" noChangeArrowheads="1"/>
          </p:cNvSpPr>
          <p:nvPr>
            <p:ph type="title"/>
          </p:nvPr>
        </p:nvSpPr>
        <p:spPr>
          <a:xfrm>
            <a:off x="156742" y="1126067"/>
            <a:ext cx="8264769" cy="825500"/>
          </a:xfrm>
        </p:spPr>
        <p:txBody>
          <a:bodyPr/>
          <a:lstStyle/>
          <a:p>
            <a:pPr eaLnBrk="1" hangingPunct="1"/>
            <a:r>
              <a:rPr lang="en-US" altLang="en-US" sz="3600" dirty="0">
                <a:solidFill>
                  <a:schemeClr val="tx1"/>
                </a:solidFill>
              </a:rPr>
              <a:t>Information the Central Intake Hotline Will Ask You (Continued)</a:t>
            </a:r>
          </a:p>
        </p:txBody>
      </p:sp>
      <p:sp>
        <p:nvSpPr>
          <p:cNvPr id="27651" name="Rectangle 3">
            <a:extLst>
              <a:ext uri="{FF2B5EF4-FFF2-40B4-BE49-F238E27FC236}">
                <a16:creationId xmlns:a16="http://schemas.microsoft.com/office/drawing/2014/main" id="{4E15D611-ABDD-30CE-DB5A-874F2573BE9E}"/>
              </a:ext>
            </a:extLst>
          </p:cNvPr>
          <p:cNvSpPr>
            <a:spLocks noGrp="1" noChangeArrowheads="1"/>
          </p:cNvSpPr>
          <p:nvPr>
            <p:ph type="body" idx="1"/>
          </p:nvPr>
        </p:nvSpPr>
        <p:spPr>
          <a:xfrm>
            <a:off x="685800" y="2209800"/>
            <a:ext cx="7772400" cy="3505200"/>
          </a:xfrm>
        </p:spPr>
        <p:txBody>
          <a:bodyPr>
            <a:normAutofit lnSpcReduction="10000"/>
          </a:bodyPr>
          <a:lstStyle/>
          <a:p>
            <a:pPr eaLnBrk="1" hangingPunct="1"/>
            <a:r>
              <a:rPr lang="en-US" altLang="en-US" sz="2800"/>
              <a:t>How did you come to know about the abuse/neglect?</a:t>
            </a:r>
          </a:p>
          <a:p>
            <a:pPr eaLnBrk="1" hangingPunct="1"/>
            <a:r>
              <a:rPr lang="en-US" altLang="en-US" sz="2800"/>
              <a:t>Is there any danger for the DCS investigator?</a:t>
            </a:r>
          </a:p>
          <a:p>
            <a:pPr eaLnBrk="1" hangingPunct="1"/>
            <a:r>
              <a:rPr lang="en-US" altLang="en-US" sz="2800"/>
              <a:t>Who else knows the circumstances?</a:t>
            </a:r>
          </a:p>
          <a:p>
            <a:pPr eaLnBrk="1" hangingPunct="1"/>
            <a:r>
              <a:rPr lang="en-US" altLang="en-US" sz="2800"/>
              <a:t>Are you able to help this child or family beyond the investigation? (e.g. be a mentor, foster parent, or visiting resource)</a:t>
            </a:r>
            <a:endParaRPr lang="en-US" altLang="en-US"/>
          </a:p>
        </p:txBody>
      </p:sp>
      <p:pic>
        <p:nvPicPr>
          <p:cNvPr id="27652" name="Picture 4" descr="Kid003">
            <a:extLst>
              <a:ext uri="{FF2B5EF4-FFF2-40B4-BE49-F238E27FC236}">
                <a16:creationId xmlns:a16="http://schemas.microsoft.com/office/drawing/2014/main" id="{B788E87B-8FCF-F138-593A-E13CDCEC52E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5334000"/>
            <a:ext cx="9032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5B9A5CF-26AF-CEAB-8538-FF1C6723AF58}"/>
              </a:ext>
            </a:extLst>
          </p:cNvPr>
          <p:cNvSpPr>
            <a:spLocks noGrp="1" noChangeArrowheads="1"/>
          </p:cNvSpPr>
          <p:nvPr>
            <p:ph type="title"/>
          </p:nvPr>
        </p:nvSpPr>
        <p:spPr>
          <a:xfrm>
            <a:off x="-76200" y="248444"/>
            <a:ext cx="7772400" cy="1028700"/>
          </a:xfrm>
        </p:spPr>
        <p:txBody>
          <a:bodyPr/>
          <a:lstStyle/>
          <a:p>
            <a:pPr eaLnBrk="1" hangingPunct="1"/>
            <a:r>
              <a:rPr lang="en-US" altLang="en-US" dirty="0"/>
              <a:t>How will DCS Respond?</a:t>
            </a:r>
          </a:p>
        </p:txBody>
      </p:sp>
      <p:sp>
        <p:nvSpPr>
          <p:cNvPr id="40963" name="Rectangle 3">
            <a:extLst>
              <a:ext uri="{FF2B5EF4-FFF2-40B4-BE49-F238E27FC236}">
                <a16:creationId xmlns:a16="http://schemas.microsoft.com/office/drawing/2014/main" id="{CE1FEEB7-22DC-57FC-B650-4E7ED809B246}"/>
              </a:ext>
            </a:extLst>
          </p:cNvPr>
          <p:cNvSpPr>
            <a:spLocks noGrp="1" noChangeArrowheads="1"/>
          </p:cNvSpPr>
          <p:nvPr>
            <p:ph type="body" idx="1"/>
          </p:nvPr>
        </p:nvSpPr>
        <p:spPr>
          <a:xfrm>
            <a:off x="0" y="990600"/>
            <a:ext cx="9144000" cy="5676900"/>
          </a:xfrm>
        </p:spPr>
        <p:txBody>
          <a:bodyPr/>
          <a:lstStyle/>
          <a:p>
            <a:pPr eaLnBrk="1" hangingPunct="1">
              <a:lnSpc>
                <a:spcPct val="90000"/>
              </a:lnSpc>
              <a:defRPr/>
            </a:pPr>
            <a:r>
              <a:rPr lang="en-US" altLang="en-US" sz="2400" dirty="0"/>
              <a:t>Priority 1 – Within 24 hours. Reports that indicate imminent threat of serious harm or death. If you are requesting immediate assistance be sure to provide a direct number that the on call Supervisor can reach you.</a:t>
            </a:r>
          </a:p>
          <a:p>
            <a:pPr eaLnBrk="1" hangingPunct="1">
              <a:lnSpc>
                <a:spcPct val="90000"/>
              </a:lnSpc>
              <a:defRPr/>
            </a:pPr>
            <a:r>
              <a:rPr lang="en-US" altLang="en-US" sz="2400" dirty="0"/>
              <a:t>Priority 2 – Within 48 hours</a:t>
            </a:r>
          </a:p>
          <a:p>
            <a:pPr eaLnBrk="1" hangingPunct="1">
              <a:lnSpc>
                <a:spcPct val="90000"/>
              </a:lnSpc>
              <a:buFontTx/>
              <a:buNone/>
              <a:defRPr/>
            </a:pPr>
            <a:r>
              <a:rPr lang="en-US" altLang="en-US" sz="2400" dirty="0"/>
              <a:t>	Injuries or risk of injuries that are not life threatening and do not require immediate medical care</a:t>
            </a:r>
          </a:p>
          <a:p>
            <a:pPr eaLnBrk="1" hangingPunct="1">
              <a:lnSpc>
                <a:spcPct val="90000"/>
              </a:lnSpc>
              <a:defRPr/>
            </a:pPr>
            <a:r>
              <a:rPr lang="en-US" altLang="en-US" sz="2400" dirty="0"/>
              <a:t>Priority 3 – Within 5 working days</a:t>
            </a:r>
          </a:p>
          <a:p>
            <a:pPr eaLnBrk="1" hangingPunct="1">
              <a:lnSpc>
                <a:spcPct val="90000"/>
              </a:lnSpc>
              <a:buFontTx/>
              <a:buNone/>
              <a:defRPr/>
            </a:pPr>
            <a:r>
              <a:rPr lang="en-US" altLang="en-US" sz="2400" dirty="0"/>
              <a:t>	Reports that indicate a low risk of harm</a:t>
            </a:r>
          </a:p>
          <a:p>
            <a:pPr marL="0" indent="0" eaLnBrk="1" hangingPunct="1">
              <a:lnSpc>
                <a:spcPct val="90000"/>
              </a:lnSpc>
              <a:buFontTx/>
              <a:buNone/>
              <a:defRPr/>
            </a:pPr>
            <a:endParaRPr lang="en-US" altLang="en-US" sz="2400" dirty="0">
              <a:solidFill>
                <a:schemeClr val="bg1"/>
              </a:solidFill>
            </a:endParaRPr>
          </a:p>
          <a:p>
            <a:pPr marL="0" indent="0" eaLnBrk="1" hangingPunct="1">
              <a:lnSpc>
                <a:spcPct val="90000"/>
              </a:lnSpc>
              <a:buFontTx/>
              <a:buNone/>
              <a:defRPr/>
            </a:pPr>
            <a:r>
              <a:rPr lang="en-US" sz="2800" u="sng" dirty="0">
                <a:hlinkClick r:id="" action="ppaction://noaction"/>
              </a:rPr>
              <a:t> </a:t>
            </a:r>
          </a:p>
          <a:p>
            <a:pPr marL="0" indent="0" eaLnBrk="1" hangingPunct="1">
              <a:lnSpc>
                <a:spcPct val="90000"/>
              </a:lnSpc>
              <a:buFontTx/>
              <a:buNone/>
              <a:defRPr/>
            </a:pPr>
            <a:endParaRPr lang="en-US" sz="2800" u="sng" dirty="0">
              <a:hlinkClick r:id="" action="ppaction://noaction"/>
            </a:endParaRPr>
          </a:p>
          <a:p>
            <a:pPr marL="0" indent="0" algn="ctr" eaLnBrk="1" hangingPunct="1">
              <a:lnSpc>
                <a:spcPct val="90000"/>
              </a:lnSpc>
              <a:buFontTx/>
              <a:buNone/>
              <a:defRPr/>
            </a:pPr>
            <a:endParaRPr lang="en-US" sz="2800" u="sng" dirty="0">
              <a:hlinkClick r:id="" action="ppaction://noaction"/>
            </a:endParaRPr>
          </a:p>
          <a:p>
            <a:pPr marL="0" indent="0" algn="ctr" eaLnBrk="1" hangingPunct="1">
              <a:lnSpc>
                <a:spcPct val="90000"/>
              </a:lnSpc>
              <a:buFontTx/>
              <a:buNone/>
              <a:defRPr/>
            </a:pPr>
            <a:r>
              <a:rPr lang="en-US" sz="2800" dirty="0">
                <a:solidFill>
                  <a:srgbClr val="FF0000"/>
                </a:solidFill>
                <a:hlinkClick r:id="rId2"/>
              </a:rPr>
              <a:t>Child Abuse Referral And Tracking (tn.gov)</a:t>
            </a:r>
            <a:endParaRPr lang="en-US" sz="2800" dirty="0">
              <a:solidFill>
                <a:srgbClr val="FF0000"/>
              </a:solidFill>
            </a:endParaRPr>
          </a:p>
          <a:p>
            <a:pPr marL="0" indent="0" eaLnBrk="1" hangingPunct="1">
              <a:lnSpc>
                <a:spcPct val="90000"/>
              </a:lnSpc>
              <a:buFontTx/>
              <a:buNone/>
              <a:defRPr/>
            </a:pPr>
            <a:endParaRPr lang="en-US" altLang="en-US" sz="2800" dirty="0"/>
          </a:p>
          <a:p>
            <a:pPr marL="0" indent="0" eaLnBrk="1" hangingPunct="1">
              <a:lnSpc>
                <a:spcPct val="90000"/>
              </a:lnSpc>
              <a:buFontTx/>
              <a:buNone/>
              <a:defRPr/>
            </a:pPr>
            <a:endParaRPr lang="en-US" altLang="en-US" sz="2800" dirty="0"/>
          </a:p>
        </p:txBody>
      </p:sp>
      <p:sp>
        <p:nvSpPr>
          <p:cNvPr id="28676" name="TextBox 2">
            <a:extLst>
              <a:ext uri="{FF2B5EF4-FFF2-40B4-BE49-F238E27FC236}">
                <a16:creationId xmlns:a16="http://schemas.microsoft.com/office/drawing/2014/main" id="{26C5AE6B-6075-A7C4-2A86-562B31AF070A}"/>
              </a:ext>
            </a:extLst>
          </p:cNvPr>
          <p:cNvSpPr txBox="1">
            <a:spLocks noChangeArrowheads="1"/>
          </p:cNvSpPr>
          <p:nvPr/>
        </p:nvSpPr>
        <p:spPr bwMode="auto">
          <a:xfrm>
            <a:off x="4114800" y="29337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altLang="en-US"/>
          </a:p>
        </p:txBody>
      </p:sp>
      <p:sp>
        <p:nvSpPr>
          <p:cNvPr id="4" name="TextBox 3">
            <a:extLst>
              <a:ext uri="{FF2B5EF4-FFF2-40B4-BE49-F238E27FC236}">
                <a16:creationId xmlns:a16="http://schemas.microsoft.com/office/drawing/2014/main" id="{755587E4-50CF-1991-BF14-66B525D37C00}"/>
              </a:ext>
            </a:extLst>
          </p:cNvPr>
          <p:cNvSpPr txBox="1"/>
          <p:nvPr/>
        </p:nvSpPr>
        <p:spPr>
          <a:xfrm>
            <a:off x="333375" y="4303713"/>
            <a:ext cx="7561263" cy="954087"/>
          </a:xfrm>
          <a:prstGeom prst="rect">
            <a:avLst/>
          </a:prstGeom>
          <a:noFill/>
        </p:spPr>
        <p:txBody>
          <a:bodyPr>
            <a:spAutoFit/>
          </a:bodyPr>
          <a:lstStyle/>
          <a:p>
            <a:pPr algn="ctr">
              <a:defRPr/>
            </a:pPr>
            <a:r>
              <a:rPr lang="en-US" dirty="0">
                <a:ln w="0"/>
                <a:effectLst>
                  <a:outerShdw blurRad="38100" dist="25400" dir="5400000" algn="ctr" rotWithShape="0">
                    <a:srgbClr val="6E747A">
                      <a:alpha val="43000"/>
                    </a:srgbClr>
                  </a:outerShdw>
                </a:effectLst>
              </a:rPr>
              <a:t>Click to Below to Review DCS On Line </a:t>
            </a:r>
          </a:p>
          <a:p>
            <a:pPr algn="ctr">
              <a:defRPr/>
            </a:pPr>
            <a:r>
              <a:rPr lang="en-US" dirty="0">
                <a:ln w="0"/>
                <a:effectLst>
                  <a:outerShdw blurRad="38100" dist="25400" dir="5400000" algn="ctr" rotWithShape="0">
                    <a:srgbClr val="6E747A">
                      <a:alpha val="43000"/>
                    </a:srgbClr>
                  </a:outerShdw>
                </a:effectLst>
              </a:rPr>
              <a:t>Reporting and Tracking Procedures</a:t>
            </a:r>
          </a:p>
        </p:txBody>
      </p:sp>
      <p:sp>
        <p:nvSpPr>
          <p:cNvPr id="5" name="Arrow: Down 4">
            <a:extLst>
              <a:ext uri="{FF2B5EF4-FFF2-40B4-BE49-F238E27FC236}">
                <a16:creationId xmlns:a16="http://schemas.microsoft.com/office/drawing/2014/main" id="{122ABDB2-E341-42AD-1603-2B487B981A6F}"/>
              </a:ext>
            </a:extLst>
          </p:cNvPr>
          <p:cNvSpPr/>
          <p:nvPr/>
        </p:nvSpPr>
        <p:spPr>
          <a:xfrm>
            <a:off x="3581400" y="5284788"/>
            <a:ext cx="1066800"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0-#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nodeType="clickEffect">
                                  <p:stCondLst>
                                    <p:cond delay="0"/>
                                  </p:stCondLst>
                                  <p:childTnLst>
                                    <p:set>
                                      <p:cBhvr>
                                        <p:cTn id="12" dur="1" fill="hold">
                                          <p:stCondLst>
                                            <p:cond delay="499"/>
                                          </p:stCondLst>
                                        </p:cTn>
                                        <p:tgtEl>
                                          <p:spTgt spid="40963">
                                            <p:txEl>
                                              <p:pRg st="0" end="0"/>
                                            </p:txEl>
                                          </p:spTgt>
                                        </p:tgtEl>
                                        <p:attrNameLst>
                                          <p:attrName>style.visibility</p:attrName>
                                        </p:attrNameLst>
                                      </p:cBhvr>
                                      <p:to>
                                        <p:strVal val="visible"/>
                                      </p:to>
                                    </p:set>
                                    <p:anim to="" calcmode="lin" valueType="num">
                                      <p:cBhvr>
                                        <p:cTn id="13" dur="1" fill="hold"/>
                                        <p:tgtEl>
                                          <p:spTgt spid="40963">
                                            <p:txEl>
                                              <p:pRg st="0" end="0"/>
                                            </p:txEl>
                                          </p:spTgt>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499"/>
                                          </p:stCondLst>
                                        </p:cTn>
                                        <p:tgtEl>
                                          <p:spTgt spid="40963">
                                            <p:txEl>
                                              <p:pRg st="1" end="1"/>
                                            </p:txEl>
                                          </p:spTgt>
                                        </p:tgtEl>
                                        <p:attrNameLst>
                                          <p:attrName>style.visibility</p:attrName>
                                        </p:attrNameLst>
                                      </p:cBhvr>
                                      <p:to>
                                        <p:strVal val="visible"/>
                                      </p:to>
                                    </p:set>
                                    <p:anim to="" calcmode="lin" valueType="num">
                                      <p:cBhvr>
                                        <p:cTn id="18" dur="1" fill="hold"/>
                                        <p:tgtEl>
                                          <p:spTgt spid="40963">
                                            <p:txEl>
                                              <p:pRg st="1" end="1"/>
                                            </p:txEl>
                                          </p:spTgt>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nodeType="clickEffect">
                                  <p:stCondLst>
                                    <p:cond delay="0"/>
                                  </p:stCondLst>
                                  <p:childTnLst>
                                    <p:set>
                                      <p:cBhvr>
                                        <p:cTn id="22" dur="1" fill="hold">
                                          <p:stCondLst>
                                            <p:cond delay="499"/>
                                          </p:stCondLst>
                                        </p:cTn>
                                        <p:tgtEl>
                                          <p:spTgt spid="40963">
                                            <p:txEl>
                                              <p:pRg st="2" end="2"/>
                                            </p:txEl>
                                          </p:spTgt>
                                        </p:tgtEl>
                                        <p:attrNameLst>
                                          <p:attrName>style.visibility</p:attrName>
                                        </p:attrNameLst>
                                      </p:cBhvr>
                                      <p:to>
                                        <p:strVal val="visible"/>
                                      </p:to>
                                    </p:set>
                                    <p:anim to="" calcmode="lin" valueType="num">
                                      <p:cBhvr>
                                        <p:cTn id="23" dur="1" fill="hold"/>
                                        <p:tgtEl>
                                          <p:spTgt spid="40963">
                                            <p:txEl>
                                              <p:pRg st="2" end="2"/>
                                            </p:txEl>
                                          </p:spTgt>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nodeType="clickEffect">
                                  <p:stCondLst>
                                    <p:cond delay="0"/>
                                  </p:stCondLst>
                                  <p:childTnLst>
                                    <p:set>
                                      <p:cBhvr>
                                        <p:cTn id="27" dur="1" fill="hold">
                                          <p:stCondLst>
                                            <p:cond delay="499"/>
                                          </p:stCondLst>
                                        </p:cTn>
                                        <p:tgtEl>
                                          <p:spTgt spid="40963">
                                            <p:txEl>
                                              <p:pRg st="3" end="3"/>
                                            </p:txEl>
                                          </p:spTgt>
                                        </p:tgtEl>
                                        <p:attrNameLst>
                                          <p:attrName>style.visibility</p:attrName>
                                        </p:attrNameLst>
                                      </p:cBhvr>
                                      <p:to>
                                        <p:strVal val="visible"/>
                                      </p:to>
                                    </p:set>
                                    <p:anim to="" calcmode="lin" valueType="num">
                                      <p:cBhvr>
                                        <p:cTn id="28" dur="1" fill="hold"/>
                                        <p:tgtEl>
                                          <p:spTgt spid="40963">
                                            <p:txEl>
                                              <p:pRg st="3" end="3"/>
                                            </p:txEl>
                                          </p:spTgt>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nodeType="clickEffect">
                                  <p:stCondLst>
                                    <p:cond delay="0"/>
                                  </p:stCondLst>
                                  <p:childTnLst>
                                    <p:set>
                                      <p:cBhvr>
                                        <p:cTn id="32" dur="1" fill="hold">
                                          <p:stCondLst>
                                            <p:cond delay="499"/>
                                          </p:stCondLst>
                                        </p:cTn>
                                        <p:tgtEl>
                                          <p:spTgt spid="40963">
                                            <p:txEl>
                                              <p:pRg st="4" end="4"/>
                                            </p:txEl>
                                          </p:spTgt>
                                        </p:tgtEl>
                                        <p:attrNameLst>
                                          <p:attrName>style.visibility</p:attrName>
                                        </p:attrNameLst>
                                      </p:cBhvr>
                                      <p:to>
                                        <p:strVal val="visible"/>
                                      </p:to>
                                    </p:set>
                                    <p:anim to="" calcmode="lin" valueType="num">
                                      <p:cBhvr>
                                        <p:cTn id="33" dur="1" fill="hold"/>
                                        <p:tgtEl>
                                          <p:spTgt spid="40963">
                                            <p:txEl>
                                              <p:pRg st="4" end="4"/>
                                            </p:txEl>
                                          </p:spTgt>
                                        </p:tgtEl>
                                        <p:attrNameLst>
                                          <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4" presetClass="entr" presetSubtype="0" fill="hold" nodeType="clickEffect">
                                  <p:stCondLst>
                                    <p:cond delay="0"/>
                                  </p:stCondLst>
                                  <p:childTnLst>
                                    <p:set>
                                      <p:cBhvr>
                                        <p:cTn id="37" dur="1" fill="hold">
                                          <p:stCondLst>
                                            <p:cond delay="499"/>
                                          </p:stCondLst>
                                        </p:cTn>
                                        <p:tgtEl>
                                          <p:spTgt spid="40963">
                                            <p:txEl>
                                              <p:pRg st="6" end="6"/>
                                            </p:txEl>
                                          </p:spTgt>
                                        </p:tgtEl>
                                        <p:attrNameLst>
                                          <p:attrName>style.visibility</p:attrName>
                                        </p:attrNameLst>
                                      </p:cBhvr>
                                      <p:to>
                                        <p:strVal val="visible"/>
                                      </p:to>
                                    </p:set>
                                    <p:anim to="" calcmode="lin" valueType="num">
                                      <p:cBhvr>
                                        <p:cTn id="38" dur="1" fill="hold"/>
                                        <p:tgtEl>
                                          <p:spTgt spid="40963">
                                            <p:txEl>
                                              <p:pRg st="6" end="6"/>
                                            </p:txEl>
                                          </p:spTgt>
                                        </p:tgtEl>
                                        <p:attrNameLst>
                                          <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ntr" presetSubtype="0" fill="hold" nodeType="clickEffect">
                                  <p:stCondLst>
                                    <p:cond delay="0"/>
                                  </p:stCondLst>
                                  <p:childTnLst>
                                    <p:set>
                                      <p:cBhvr>
                                        <p:cTn id="42" dur="1" fill="hold">
                                          <p:stCondLst>
                                            <p:cond delay="499"/>
                                          </p:stCondLst>
                                        </p:cTn>
                                        <p:tgtEl>
                                          <p:spTgt spid="40963">
                                            <p:txEl>
                                              <p:pRg st="9" end="9"/>
                                            </p:txEl>
                                          </p:spTgt>
                                        </p:tgtEl>
                                        <p:attrNameLst>
                                          <p:attrName>style.visibility</p:attrName>
                                        </p:attrNameLst>
                                      </p:cBhvr>
                                      <p:to>
                                        <p:strVal val="visible"/>
                                      </p:to>
                                    </p:set>
                                    <p:anim to="" calcmode="lin" valueType="num">
                                      <p:cBhvr>
                                        <p:cTn id="43" dur="1" fill="hold"/>
                                        <p:tgtEl>
                                          <p:spTgt spid="4096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The Law Says</a:t>
            </a:r>
          </a:p>
        </p:txBody>
      </p:sp>
      <p:sp>
        <p:nvSpPr>
          <p:cNvPr id="2" name="Rectangle 3">
            <a:extLst>
              <a:ext uri="{FF2B5EF4-FFF2-40B4-BE49-F238E27FC236}">
                <a16:creationId xmlns:a16="http://schemas.microsoft.com/office/drawing/2014/main" id="{D504F4AE-B68B-A63C-4DDD-547C11E067F2}"/>
              </a:ext>
            </a:extLst>
          </p:cNvPr>
          <p:cNvSpPr>
            <a:spLocks noGrp="1" noChangeArrowheads="1"/>
          </p:cNvSpPr>
          <p:nvPr>
            <p:ph idx="1"/>
          </p:nvPr>
        </p:nvSpPr>
        <p:spPr>
          <a:xfrm>
            <a:off x="152400" y="1193800"/>
            <a:ext cx="8839200" cy="4957763"/>
          </a:xfrm>
        </p:spPr>
        <p:txBody>
          <a:bodyPr/>
          <a:lstStyle/>
          <a:p>
            <a:pPr eaLnBrk="1" hangingPunct="1">
              <a:lnSpc>
                <a:spcPct val="90000"/>
              </a:lnSpc>
              <a:defRPr/>
            </a:pPr>
            <a:r>
              <a:rPr lang="en-US" altLang="en-US" sz="2800" b="1" dirty="0"/>
              <a:t>Any</a:t>
            </a:r>
            <a:r>
              <a:rPr lang="en-US" altLang="en-US" sz="2800" dirty="0"/>
              <a:t> person who has knowledge of or suspects abuse or neglect of a child </a:t>
            </a:r>
            <a:r>
              <a:rPr lang="en-US" altLang="en-US" sz="2800" b="1" dirty="0"/>
              <a:t>must </a:t>
            </a:r>
            <a:r>
              <a:rPr lang="en-US" altLang="en-US" sz="2800" dirty="0"/>
              <a:t>report it.</a:t>
            </a:r>
          </a:p>
          <a:p>
            <a:pPr eaLnBrk="1" hangingPunct="1">
              <a:lnSpc>
                <a:spcPct val="90000"/>
              </a:lnSpc>
              <a:defRPr/>
            </a:pPr>
            <a:r>
              <a:rPr lang="en-US" altLang="en-US" sz="2800" dirty="0"/>
              <a:t>The law makes no distinction between professionals and non-professionals on the issue of reporting.</a:t>
            </a:r>
          </a:p>
          <a:p>
            <a:pPr marL="0" indent="0" eaLnBrk="1" hangingPunct="1">
              <a:lnSpc>
                <a:spcPct val="90000"/>
              </a:lnSpc>
              <a:buFontTx/>
              <a:buNone/>
              <a:defRPr/>
            </a:pPr>
            <a:r>
              <a:rPr lang="en-US" altLang="en-US" sz="2800" dirty="0"/>
              <a:t>    </a:t>
            </a:r>
            <a:r>
              <a:rPr lang="en-US" altLang="en-US" sz="2800" b="1" dirty="0"/>
              <a:t>TCA 37-1-403</a:t>
            </a:r>
          </a:p>
          <a:p>
            <a:pPr eaLnBrk="1" hangingPunct="1">
              <a:lnSpc>
                <a:spcPct val="90000"/>
              </a:lnSpc>
              <a:defRPr/>
            </a:pPr>
            <a:r>
              <a:rPr lang="en-US" sz="2800" dirty="0">
                <a:solidFill>
                  <a:srgbClr val="131E29"/>
                </a:solidFill>
                <a:latin typeface="+mj-lt"/>
              </a:rPr>
              <a:t>Tennessee laws protect persons who report abuse or neglect in good faith. The law also provides immunity from civil and criminal liability. Reporters do have the right to remain anonymous.</a:t>
            </a:r>
          </a:p>
          <a:p>
            <a:pPr eaLnBrk="1" hangingPunct="1">
              <a:lnSpc>
                <a:spcPct val="90000"/>
              </a:lnSpc>
              <a:defRPr/>
            </a:pPr>
            <a:r>
              <a:rPr lang="en-US" altLang="en-US" sz="2800" b="1" dirty="0">
                <a:solidFill>
                  <a:srgbClr val="131E29"/>
                </a:solidFill>
                <a:latin typeface="+mj-lt"/>
              </a:rPr>
              <a:t>TCA</a:t>
            </a:r>
            <a:r>
              <a:rPr lang="en-US" sz="2800" b="1" dirty="0">
                <a:solidFill>
                  <a:srgbClr val="131E29"/>
                </a:solidFill>
                <a:latin typeface="+mj-lt"/>
              </a:rPr>
              <a:t> 37-1-410</a:t>
            </a:r>
            <a:endParaRPr lang="en-US" altLang="en-US" sz="2800" b="1" dirty="0">
              <a:latin typeface="+mj-lt"/>
            </a:endParaRPr>
          </a:p>
          <a:p>
            <a:pPr eaLnBrk="1" hangingPunct="1">
              <a:lnSpc>
                <a:spcPct val="90000"/>
              </a:lnSpc>
              <a:buFontTx/>
              <a:buNone/>
              <a:defRPr/>
            </a:pPr>
            <a:endParaRPr lang="en-US" altLang="en-US" sz="2800" b="1" dirty="0">
              <a:solidFill>
                <a:schemeClr val="bg1"/>
              </a:solidFill>
            </a:endParaRPr>
          </a:p>
        </p:txBody>
      </p:sp>
    </p:spTree>
    <p:extLst>
      <p:ext uri="{BB962C8B-B14F-4D97-AF65-F5344CB8AC3E}">
        <p14:creationId xmlns:p14="http://schemas.microsoft.com/office/powerpoint/2010/main" val="549068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4864AFF-AEB8-4886-78D2-F51B5B421261}"/>
              </a:ext>
            </a:extLst>
          </p:cNvPr>
          <p:cNvSpPr>
            <a:spLocks noGrp="1" noChangeArrowheads="1"/>
          </p:cNvSpPr>
          <p:nvPr>
            <p:ph type="title"/>
          </p:nvPr>
        </p:nvSpPr>
        <p:spPr>
          <a:xfrm>
            <a:off x="-36689" y="304800"/>
            <a:ext cx="7772400" cy="952500"/>
          </a:xfrm>
        </p:spPr>
        <p:txBody>
          <a:bodyPr/>
          <a:lstStyle/>
          <a:p>
            <a:r>
              <a:rPr lang="en-US" altLang="en-US" dirty="0"/>
              <a:t>Instructor Notes</a:t>
            </a:r>
          </a:p>
        </p:txBody>
      </p:sp>
      <p:sp>
        <p:nvSpPr>
          <p:cNvPr id="30723" name="Content Placeholder 2">
            <a:extLst>
              <a:ext uri="{FF2B5EF4-FFF2-40B4-BE49-F238E27FC236}">
                <a16:creationId xmlns:a16="http://schemas.microsoft.com/office/drawing/2014/main" id="{A9147AE0-5234-E981-6A1F-AA65360C2D30}"/>
              </a:ext>
            </a:extLst>
          </p:cNvPr>
          <p:cNvSpPr>
            <a:spLocks noGrp="1" noChangeArrowheads="1"/>
          </p:cNvSpPr>
          <p:nvPr>
            <p:ph idx="1"/>
          </p:nvPr>
        </p:nvSpPr>
        <p:spPr>
          <a:xfrm>
            <a:off x="228600" y="1371600"/>
            <a:ext cx="8229600" cy="4114800"/>
          </a:xfrm>
        </p:spPr>
        <p:txBody>
          <a:bodyPr/>
          <a:lstStyle/>
          <a:p>
            <a:r>
              <a:rPr lang="en-US" altLang="en-US"/>
              <a:t>Provide CSA Guidelines Handout to Students</a:t>
            </a:r>
          </a:p>
          <a:p>
            <a:r>
              <a:rPr lang="en-US" altLang="en-US"/>
              <a:t>Have officers individually watch DCS Training Video.</a:t>
            </a:r>
          </a:p>
          <a:p>
            <a:r>
              <a:rPr lang="en-US" altLang="en-US"/>
              <a:t>Each officer will provide an email. At completion of video and after answering questions successfully, a certificate of completion will be emailed to the provided email address. The officer shall then print the certificate and provide a copy to their GDI.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82D1291-186F-EC0C-F6C2-15DF9AE8DF51}"/>
              </a:ext>
            </a:extLst>
          </p:cNvPr>
          <p:cNvSpPr>
            <a:spLocks noGrp="1" noChangeArrowheads="1"/>
          </p:cNvSpPr>
          <p:nvPr>
            <p:ph type="title"/>
          </p:nvPr>
        </p:nvSpPr>
        <p:spPr>
          <a:xfrm>
            <a:off x="-8467" y="457200"/>
            <a:ext cx="8382000" cy="381000"/>
          </a:xfrm>
        </p:spPr>
        <p:txBody>
          <a:bodyPr/>
          <a:lstStyle/>
          <a:p>
            <a:r>
              <a:rPr lang="en-US" altLang="en-US" sz="3600" dirty="0"/>
              <a:t>CSA/ CA Guidelines for LE References</a:t>
            </a:r>
          </a:p>
        </p:txBody>
      </p:sp>
      <p:sp>
        <p:nvSpPr>
          <p:cNvPr id="3" name="Content Placeholder 2">
            <a:extLst>
              <a:ext uri="{FF2B5EF4-FFF2-40B4-BE49-F238E27FC236}">
                <a16:creationId xmlns:a16="http://schemas.microsoft.com/office/drawing/2014/main" id="{6503FDDF-CCAE-F730-3DE0-67AA0BE28013}"/>
              </a:ext>
            </a:extLst>
          </p:cNvPr>
          <p:cNvSpPr>
            <a:spLocks noGrp="1"/>
          </p:cNvSpPr>
          <p:nvPr>
            <p:ph idx="1"/>
          </p:nvPr>
        </p:nvSpPr>
        <p:spPr>
          <a:xfrm>
            <a:off x="411163" y="1189038"/>
            <a:ext cx="7772400" cy="4114800"/>
          </a:xfrm>
        </p:spPr>
        <p:txBody>
          <a:bodyPr>
            <a:normAutofit fontScale="85000" lnSpcReduction="10000"/>
          </a:bodyPr>
          <a:lstStyle/>
          <a:p>
            <a:pPr marL="0">
              <a:lnSpc>
                <a:spcPct val="115000"/>
              </a:lnSpc>
              <a:spcBef>
                <a:spcPts val="0"/>
              </a:spcBef>
              <a:spcAft>
                <a:spcPts val="0"/>
              </a:spcAft>
              <a:defRPr/>
            </a:pPr>
            <a:r>
              <a:rPr lang="en-US" sz="1800" b="1" u="sng" dirty="0">
                <a:solidFill>
                  <a:srgbClr val="000000"/>
                </a:solidFill>
                <a:latin typeface="Calibri-Bold"/>
                <a:ea typeface="Calibri" panose="020F0502020204030204" pitchFamily="34" charset="0"/>
                <a:cs typeface="Calibri-Bold"/>
              </a:rPr>
              <a:t>Child Sexual Abuse and Child Abuse Guidelines for Law Enforcement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spcAft>
                <a:spcPts val="0"/>
              </a:spcAft>
              <a:buFontTx/>
              <a:buNone/>
              <a:defRPr/>
            </a:pPr>
            <a:r>
              <a:rPr lang="en-US" sz="1800" dirty="0">
                <a:solidFill>
                  <a:srgbClr val="0000FF"/>
                </a:solidFill>
                <a:latin typeface="Calibri" panose="020F0502020204030204" pitchFamily="34" charset="0"/>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15000"/>
              </a:lnSpc>
              <a:spcBef>
                <a:spcPts val="0"/>
              </a:spcBef>
              <a:spcAft>
                <a:spcPts val="0"/>
              </a:spcAft>
              <a:defRP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Child Abuse and Child Sexual abuse investigations require a multi-disciplinary response. When responding to these cases, law enforcement must work with additional child welfare agencies to ensure that best practice is followed.  Department of Children’s Services, Child Advocacy Centers, Medical facilities, and the District Attorney’s office are just a few of those agencies that should be involved when responding to or investigating child cases. It is also imperative that you follow your departmental policy and protocol.   Law Enforcement does not have statutory authority to place children in the custody of another. You must work with your DCS investigators when there are custodial </a:t>
            </a:r>
            <a:r>
              <a:rPr lang="en-US" sz="1800" dirty="0">
                <a:latin typeface="Calibri" panose="020F0502020204030204" pitchFamily="34" charset="0"/>
                <a:ea typeface="Calibri" panose="020F0502020204030204" pitchFamily="34" charset="0"/>
                <a:cs typeface="Calibri" panose="020F0502020204030204" pitchFamily="34" charset="0"/>
              </a:rPr>
              <a:t>or child safety </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issues.  Regarding child abuse and child sexual abuse, Law enforcement has the responsibility to determine if a crime has occurred and if so, hold the perpetrator accountable. Department of Children’s Services has the responsibility to ensure the safety of the child and provide resources. It is the responsibility of all agencies to work together and follow best practice recommendations.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defRPr/>
            </a:pPr>
            <a:r>
              <a:rPr lang="en-US" sz="2400" dirty="0"/>
              <a:t>See Complete Handout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EF1E6EF-2146-9366-DC96-21CA14D2A8FF}"/>
              </a:ext>
            </a:extLst>
          </p:cNvPr>
          <p:cNvSpPr>
            <a:spLocks noGrp="1" noChangeArrowheads="1"/>
          </p:cNvSpPr>
          <p:nvPr>
            <p:ph type="title"/>
          </p:nvPr>
        </p:nvSpPr>
        <p:spPr>
          <a:xfrm>
            <a:off x="0" y="415925"/>
            <a:ext cx="7772400" cy="762000"/>
          </a:xfrm>
        </p:spPr>
        <p:txBody>
          <a:bodyPr/>
          <a:lstStyle/>
          <a:p>
            <a:r>
              <a:rPr lang="en-US" altLang="en-US" dirty="0"/>
              <a:t>DCS TRAINING VIDEO</a:t>
            </a:r>
          </a:p>
        </p:txBody>
      </p:sp>
      <p:sp>
        <p:nvSpPr>
          <p:cNvPr id="32771" name="Content Placeholder 5">
            <a:extLst>
              <a:ext uri="{FF2B5EF4-FFF2-40B4-BE49-F238E27FC236}">
                <a16:creationId xmlns:a16="http://schemas.microsoft.com/office/drawing/2014/main" id="{00DF84BB-3D4B-5281-D8E5-F029D47EB82C}"/>
              </a:ext>
            </a:extLst>
          </p:cNvPr>
          <p:cNvSpPr>
            <a:spLocks noGrp="1" noChangeArrowheads="1"/>
          </p:cNvSpPr>
          <p:nvPr>
            <p:ph idx="1"/>
          </p:nvPr>
        </p:nvSpPr>
        <p:spPr>
          <a:xfrm>
            <a:off x="685800" y="4495800"/>
            <a:ext cx="7772400" cy="685800"/>
          </a:xfrm>
        </p:spPr>
        <p:txBody>
          <a:bodyPr>
            <a:normAutofit fontScale="77500" lnSpcReduction="20000"/>
          </a:bodyPr>
          <a:lstStyle/>
          <a:p>
            <a:r>
              <a:rPr lang="en-US" altLang="en-US" dirty="0"/>
              <a:t>https://www.tn.gov/content/tn/dcs/program-areas/training/cw-resources/mandated-reporter-training.html</a:t>
            </a:r>
          </a:p>
        </p:txBody>
      </p:sp>
      <p:pic>
        <p:nvPicPr>
          <p:cNvPr id="32772" name="Picture 9">
            <a:extLst>
              <a:ext uri="{FF2B5EF4-FFF2-40B4-BE49-F238E27FC236}">
                <a16:creationId xmlns:a16="http://schemas.microsoft.com/office/drawing/2014/main" id="{F30705D5-CD45-1B93-B6B6-F7AD729C2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54" t="12175" b="7149"/>
          <a:stretch>
            <a:fillRect/>
          </a:stretch>
        </p:blipFill>
        <p:spPr bwMode="auto">
          <a:xfrm>
            <a:off x="1585913" y="1371600"/>
            <a:ext cx="597217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EF1E6EF-2146-9366-DC96-21CA14D2A8FF}"/>
              </a:ext>
            </a:extLst>
          </p:cNvPr>
          <p:cNvSpPr>
            <a:spLocks noGrp="1" noChangeArrowheads="1"/>
          </p:cNvSpPr>
          <p:nvPr>
            <p:ph type="title"/>
          </p:nvPr>
        </p:nvSpPr>
        <p:spPr>
          <a:xfrm>
            <a:off x="0" y="415925"/>
            <a:ext cx="7772400" cy="762000"/>
          </a:xfrm>
        </p:spPr>
        <p:txBody>
          <a:bodyPr/>
          <a:lstStyle/>
          <a:p>
            <a:endParaRPr lang="en-US" altLang="en-US" dirty="0"/>
          </a:p>
        </p:txBody>
      </p:sp>
      <p:sp>
        <p:nvSpPr>
          <p:cNvPr id="32771" name="Content Placeholder 5">
            <a:extLst>
              <a:ext uri="{FF2B5EF4-FFF2-40B4-BE49-F238E27FC236}">
                <a16:creationId xmlns:a16="http://schemas.microsoft.com/office/drawing/2014/main" id="{00DF84BB-3D4B-5281-D8E5-F029D47EB82C}"/>
              </a:ext>
            </a:extLst>
          </p:cNvPr>
          <p:cNvSpPr>
            <a:spLocks noGrp="1" noChangeArrowheads="1"/>
          </p:cNvSpPr>
          <p:nvPr>
            <p:ph idx="1"/>
          </p:nvPr>
        </p:nvSpPr>
        <p:spPr>
          <a:xfrm>
            <a:off x="2057400" y="2514600"/>
            <a:ext cx="7772400" cy="685800"/>
          </a:xfrm>
        </p:spPr>
        <p:txBody>
          <a:bodyPr>
            <a:noAutofit/>
          </a:bodyPr>
          <a:lstStyle/>
          <a:p>
            <a:r>
              <a:rPr lang="en-US" altLang="en-US" sz="4800" dirty="0"/>
              <a:t>Questions?</a:t>
            </a:r>
          </a:p>
        </p:txBody>
      </p:sp>
    </p:spTree>
    <p:extLst>
      <p:ext uri="{BB962C8B-B14F-4D97-AF65-F5344CB8AC3E}">
        <p14:creationId xmlns:p14="http://schemas.microsoft.com/office/powerpoint/2010/main" val="382542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908C96A-1980-60DF-98EF-29307B15FB4C}"/>
              </a:ext>
            </a:extLst>
          </p:cNvPr>
          <p:cNvSpPr>
            <a:spLocks noGrp="1" noChangeArrowheads="1"/>
          </p:cNvSpPr>
          <p:nvPr>
            <p:ph type="title"/>
          </p:nvPr>
        </p:nvSpPr>
        <p:spPr/>
        <p:txBody>
          <a:bodyPr/>
          <a:lstStyle/>
          <a:p>
            <a:pPr eaLnBrk="1" hangingPunct="1"/>
            <a:r>
              <a:rPr lang="en-US" altLang="en-US" b="1" u="sng">
                <a:latin typeface="Australian Sunrise" pitchFamily="2" charset="0"/>
              </a:rPr>
              <a:t>Course Objectives</a:t>
            </a:r>
          </a:p>
        </p:txBody>
      </p:sp>
      <p:sp>
        <p:nvSpPr>
          <p:cNvPr id="6147" name="Rectangle 3">
            <a:extLst>
              <a:ext uri="{FF2B5EF4-FFF2-40B4-BE49-F238E27FC236}">
                <a16:creationId xmlns:a16="http://schemas.microsoft.com/office/drawing/2014/main" id="{A78BC5A1-89B9-DEE7-212B-7218B84B2EF8}"/>
              </a:ext>
            </a:extLst>
          </p:cNvPr>
          <p:cNvSpPr>
            <a:spLocks noGrp="1" noChangeArrowheads="1"/>
          </p:cNvSpPr>
          <p:nvPr>
            <p:ph type="body" idx="1"/>
          </p:nvPr>
        </p:nvSpPr>
        <p:spPr>
          <a:xfrm>
            <a:off x="0" y="1981200"/>
            <a:ext cx="9144000" cy="4114800"/>
          </a:xfrm>
        </p:spPr>
        <p:txBody>
          <a:bodyPr/>
          <a:lstStyle/>
          <a:p>
            <a:pPr eaLnBrk="1" hangingPunct="1">
              <a:lnSpc>
                <a:spcPct val="90000"/>
              </a:lnSpc>
            </a:pPr>
            <a:r>
              <a:rPr lang="en-US" altLang="en-US" b="1"/>
              <a:t>Define Abuse and Types of Abuse</a:t>
            </a:r>
          </a:p>
          <a:p>
            <a:pPr eaLnBrk="1" hangingPunct="1">
              <a:lnSpc>
                <a:spcPct val="90000"/>
              </a:lnSpc>
            </a:pPr>
            <a:r>
              <a:rPr lang="en-US" altLang="en-US" b="1"/>
              <a:t>Define Characteristics of Abused Children and those of possible perpetrators</a:t>
            </a:r>
          </a:p>
          <a:p>
            <a:pPr eaLnBrk="1" hangingPunct="1">
              <a:lnSpc>
                <a:spcPct val="90000"/>
              </a:lnSpc>
            </a:pPr>
            <a:r>
              <a:rPr lang="en-US" altLang="en-US" b="1"/>
              <a:t>Guidelines for First Responder Investigations</a:t>
            </a:r>
          </a:p>
          <a:p>
            <a:pPr eaLnBrk="1" hangingPunct="1">
              <a:lnSpc>
                <a:spcPct val="90000"/>
              </a:lnSpc>
            </a:pPr>
            <a:r>
              <a:rPr lang="en-US" altLang="en-US" b="1"/>
              <a:t>DCS Referral and Departmental Protocol</a:t>
            </a:r>
            <a:r>
              <a:rPr lang="en-US" altLang="en-US"/>
              <a:t> </a:t>
            </a:r>
          </a:p>
          <a:p>
            <a:pPr eaLnBrk="1" hangingPunct="1">
              <a:lnSpc>
                <a:spcPct val="90000"/>
              </a:lnSpc>
            </a:pPr>
            <a:r>
              <a:rPr lang="en-US" altLang="en-US" b="1"/>
              <a:t>Complete DCS On Line Training Video and submit certificate of completion to your GDI.</a:t>
            </a:r>
          </a:p>
          <a:p>
            <a:pPr eaLnBrk="1" hangingPunct="1">
              <a:lnSpc>
                <a:spcPct val="90000"/>
              </a:lnSpc>
            </a:pPr>
            <a:r>
              <a:rPr lang="en-US" altLang="en-US" b="1"/>
              <a:t>Handouts of CSA Guidelines will be provided to each officer.</a:t>
            </a:r>
          </a:p>
          <a:p>
            <a:pPr eaLnBrk="1" hangingPunct="1">
              <a:lnSpc>
                <a:spcPct val="90000"/>
              </a:lnSpc>
              <a:buFontTx/>
              <a:buNone/>
            </a:pPr>
            <a:endParaRPr lang="en-US" altLang="en-US"/>
          </a:p>
        </p:txBody>
      </p:sp>
    </p:spTree>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9E2B13B-2BA7-0366-96B1-680BD39AA8F7}"/>
              </a:ext>
            </a:extLst>
          </p:cNvPr>
          <p:cNvSpPr>
            <a:spLocks noGrp="1" noChangeArrowheads="1"/>
          </p:cNvSpPr>
          <p:nvPr>
            <p:ph type="title"/>
          </p:nvPr>
        </p:nvSpPr>
        <p:spPr>
          <a:xfrm>
            <a:off x="685800" y="0"/>
            <a:ext cx="7772400" cy="1143000"/>
          </a:xfrm>
        </p:spPr>
        <p:txBody>
          <a:bodyPr/>
          <a:lstStyle/>
          <a:p>
            <a:r>
              <a:rPr lang="en-US" altLang="en-US" b="1" u="sng" dirty="0"/>
              <a:t>Abuse</a:t>
            </a:r>
          </a:p>
        </p:txBody>
      </p:sp>
      <p:sp>
        <p:nvSpPr>
          <p:cNvPr id="7171" name="Content Placeholder 2">
            <a:extLst>
              <a:ext uri="{FF2B5EF4-FFF2-40B4-BE49-F238E27FC236}">
                <a16:creationId xmlns:a16="http://schemas.microsoft.com/office/drawing/2014/main" id="{2F28CDCC-AA20-CD67-FB20-29CB537D15E4}"/>
              </a:ext>
            </a:extLst>
          </p:cNvPr>
          <p:cNvSpPr>
            <a:spLocks noGrp="1" noChangeArrowheads="1"/>
          </p:cNvSpPr>
          <p:nvPr>
            <p:ph idx="1"/>
          </p:nvPr>
        </p:nvSpPr>
        <p:spPr>
          <a:xfrm>
            <a:off x="228600" y="1323975"/>
            <a:ext cx="8610600" cy="5257800"/>
          </a:xfrm>
        </p:spPr>
        <p:txBody>
          <a:bodyPr/>
          <a:lstStyle/>
          <a:p>
            <a:r>
              <a:rPr lang="en-US" altLang="en-US" b="1"/>
              <a:t>Abuse, in general, has been defined as cruel and violent treatment of somebody. It includes the violation of certain fundamental and universal rights of an individual. </a:t>
            </a:r>
            <a:r>
              <a:rPr lang="en-US" altLang="en-US" b="1" u="sng"/>
              <a:t>Abuse is perpetrated by an individual or a group of individuals who are in a superior position of authority to the abused individual(s). </a:t>
            </a:r>
            <a:r>
              <a:rPr lang="en-US" altLang="en-US" b="1"/>
              <a:t>There are, thus, many instances of abuse that occur every day but the most persistent abuse is that inflicted on children.</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8C837E2-71DD-4839-7DAF-14F7FAD89D68}"/>
              </a:ext>
            </a:extLst>
          </p:cNvPr>
          <p:cNvSpPr>
            <a:spLocks noGrp="1" noChangeArrowheads="1"/>
          </p:cNvSpPr>
          <p:nvPr>
            <p:ph type="title"/>
          </p:nvPr>
        </p:nvSpPr>
        <p:spPr>
          <a:xfrm>
            <a:off x="685800" y="685800"/>
            <a:ext cx="7848600" cy="533400"/>
          </a:xfrm>
        </p:spPr>
        <p:txBody>
          <a:bodyPr/>
          <a:lstStyle/>
          <a:p>
            <a:pPr eaLnBrk="1" hangingPunct="1"/>
            <a:r>
              <a:rPr lang="en-US" altLang="en-US" sz="5400" b="1" u="sng" dirty="0">
                <a:latin typeface="Australian Sunrise" pitchFamily="2" charset="0"/>
              </a:rPr>
              <a:t>Did you Know:</a:t>
            </a:r>
            <a:br>
              <a:rPr lang="en-US" altLang="en-US" sz="5400" b="1" u="sng" dirty="0">
                <a:solidFill>
                  <a:schemeClr val="bg1"/>
                </a:solidFill>
                <a:latin typeface="Chiller" panose="04020404031007020602" pitchFamily="82" charset="0"/>
              </a:rPr>
            </a:br>
            <a:r>
              <a:rPr lang="en-US" altLang="en-US" sz="4000" dirty="0">
                <a:solidFill>
                  <a:schemeClr val="bg1"/>
                </a:solidFill>
                <a:latin typeface="Chiller" panose="04020404031007020602" pitchFamily="82" charset="0"/>
              </a:rPr>
              <a:t> </a:t>
            </a:r>
          </a:p>
        </p:txBody>
      </p:sp>
      <p:sp>
        <p:nvSpPr>
          <p:cNvPr id="4099" name="Rectangle 3">
            <a:extLst>
              <a:ext uri="{FF2B5EF4-FFF2-40B4-BE49-F238E27FC236}">
                <a16:creationId xmlns:a16="http://schemas.microsoft.com/office/drawing/2014/main" id="{B1DB1CF6-0949-2587-09DB-EA289D933C2A}"/>
              </a:ext>
            </a:extLst>
          </p:cNvPr>
          <p:cNvSpPr>
            <a:spLocks noGrp="1" noChangeArrowheads="1"/>
          </p:cNvSpPr>
          <p:nvPr>
            <p:ph type="body" idx="1"/>
          </p:nvPr>
        </p:nvSpPr>
        <p:spPr>
          <a:xfrm>
            <a:off x="304800" y="1752600"/>
            <a:ext cx="8534400" cy="4495800"/>
          </a:xfrm>
        </p:spPr>
        <p:txBody>
          <a:bodyPr>
            <a:normAutofit lnSpcReduction="10000"/>
          </a:bodyPr>
          <a:lstStyle/>
          <a:p>
            <a:pPr eaLnBrk="1" hangingPunct="1">
              <a:defRPr/>
            </a:pPr>
            <a:r>
              <a:rPr lang="en-US" altLang="en-US" sz="2800" b="1" u="sng" dirty="0">
                <a:solidFill>
                  <a:schemeClr val="accent2">
                    <a:lumMod val="50000"/>
                  </a:schemeClr>
                </a:solidFill>
              </a:rPr>
              <a:t>Most Children are abused by someone they know.</a:t>
            </a:r>
          </a:p>
          <a:p>
            <a:pPr marL="0" indent="0" eaLnBrk="1" hangingPunct="1">
              <a:buFontTx/>
              <a:buNone/>
              <a:defRPr/>
            </a:pPr>
            <a:r>
              <a:rPr lang="en-US" altLang="en-US" sz="2800" dirty="0">
                <a:solidFill>
                  <a:schemeClr val="accent2">
                    <a:lumMod val="50000"/>
                  </a:schemeClr>
                </a:solidFill>
              </a:rPr>
              <a:t>       It is a myth that children are abused by a stranger.</a:t>
            </a:r>
          </a:p>
          <a:p>
            <a:pPr eaLnBrk="1" hangingPunct="1">
              <a:defRPr/>
            </a:pPr>
            <a:r>
              <a:rPr lang="en-US" altLang="en-US" sz="2800" dirty="0"/>
              <a:t>Social networking sites and technology have enabled perpetrators to have greater access to potential victims</a:t>
            </a:r>
            <a:r>
              <a:rPr lang="en-US" altLang="en-US" sz="2800" dirty="0">
                <a:solidFill>
                  <a:schemeClr val="bg1"/>
                </a:solidFill>
              </a:rPr>
              <a:t> </a:t>
            </a:r>
          </a:p>
          <a:p>
            <a:pPr eaLnBrk="1" hangingPunct="1">
              <a:defRPr/>
            </a:pPr>
            <a:r>
              <a:rPr lang="en-US" altLang="en-US" sz="2800" dirty="0"/>
              <a:t>Often times, children are deemed as lying about a disclosure of child sexual abuse; however, typically they do not about such incidents.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 calcmode="lin" valueType="num">
                                      <p:cBhvr additive="base">
                                        <p:cTn id="31" dur="500" fill="hold"/>
                                        <p:tgtEl>
                                          <p:spTgt spid="4098"/>
                                        </p:tgtEl>
                                        <p:attrNameLst>
                                          <p:attrName>ppt_x</p:attrName>
                                        </p:attrNameLst>
                                      </p:cBhvr>
                                      <p:tavLst>
                                        <p:tav tm="0">
                                          <p:val>
                                            <p:strVal val="#ppt_x"/>
                                          </p:val>
                                        </p:tav>
                                        <p:tav tm="100000">
                                          <p:val>
                                            <p:strVal val="#ppt_x"/>
                                          </p:val>
                                        </p:tav>
                                      </p:tavLst>
                                    </p:anim>
                                    <p:anim calcmode="lin" valueType="num">
                                      <p:cBhvr additive="base">
                                        <p:cTn id="3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623B12C-BFAF-5484-45E1-F9426194DAD0}"/>
              </a:ext>
            </a:extLst>
          </p:cNvPr>
          <p:cNvSpPr>
            <a:spLocks noGrp="1" noChangeArrowheads="1"/>
          </p:cNvSpPr>
          <p:nvPr>
            <p:ph type="title"/>
          </p:nvPr>
        </p:nvSpPr>
        <p:spPr/>
        <p:txBody>
          <a:bodyPr/>
          <a:lstStyle/>
          <a:p>
            <a:pPr eaLnBrk="1" hangingPunct="1"/>
            <a:r>
              <a:rPr lang="en-US" altLang="en-US" b="1" i="1" dirty="0">
                <a:latin typeface="Australian Sunrise" pitchFamily="2" charset="0"/>
              </a:rPr>
              <a:t>Types of Abuse</a:t>
            </a:r>
          </a:p>
        </p:txBody>
      </p:sp>
      <p:sp>
        <p:nvSpPr>
          <p:cNvPr id="9219" name="Rectangle 3">
            <a:extLst>
              <a:ext uri="{FF2B5EF4-FFF2-40B4-BE49-F238E27FC236}">
                <a16:creationId xmlns:a16="http://schemas.microsoft.com/office/drawing/2014/main" id="{7D87C423-EBDA-213C-D6BD-1336992BD013}"/>
              </a:ext>
            </a:extLst>
          </p:cNvPr>
          <p:cNvSpPr>
            <a:spLocks noGrp="1" noChangeArrowheads="1"/>
          </p:cNvSpPr>
          <p:nvPr>
            <p:ph type="body" idx="1"/>
          </p:nvPr>
        </p:nvSpPr>
        <p:spPr>
          <a:xfrm>
            <a:off x="685800" y="1981200"/>
            <a:ext cx="2819400" cy="2514600"/>
          </a:xfrm>
        </p:spPr>
        <p:txBody>
          <a:bodyPr>
            <a:normAutofit lnSpcReduction="10000"/>
          </a:bodyPr>
          <a:lstStyle/>
          <a:p>
            <a:pPr eaLnBrk="1" hangingPunct="1">
              <a:defRPr/>
            </a:pPr>
            <a:r>
              <a:rPr lang="en-US" altLang="en-US" sz="3600" b="1" dirty="0">
                <a:latin typeface="Australian Sunrise" pitchFamily="2" charset="0"/>
              </a:rPr>
              <a:t>Physical</a:t>
            </a:r>
          </a:p>
          <a:p>
            <a:pPr eaLnBrk="1" hangingPunct="1">
              <a:defRPr/>
            </a:pPr>
            <a:r>
              <a:rPr lang="en-US" altLang="en-US" sz="3600" b="1" dirty="0">
                <a:latin typeface="Australian Sunrise" pitchFamily="2" charset="0"/>
              </a:rPr>
              <a:t>Emotional</a:t>
            </a:r>
          </a:p>
          <a:p>
            <a:pPr eaLnBrk="1" hangingPunct="1">
              <a:defRPr/>
            </a:pPr>
            <a:r>
              <a:rPr lang="en-US" altLang="en-US" sz="3600" b="1" dirty="0">
                <a:latin typeface="Australian Sunrise" pitchFamily="2" charset="0"/>
              </a:rPr>
              <a:t>Neglect</a:t>
            </a:r>
          </a:p>
          <a:p>
            <a:pPr eaLnBrk="1" hangingPunct="1">
              <a:defRPr/>
            </a:pPr>
            <a:r>
              <a:rPr lang="en-US" altLang="en-US" sz="3600" b="1" dirty="0">
                <a:latin typeface="Australian Sunrise" pitchFamily="2" charset="0"/>
              </a:rPr>
              <a:t>Sexual</a:t>
            </a:r>
          </a:p>
          <a:p>
            <a:pPr marL="0" indent="0" eaLnBrk="1" hangingPunct="1">
              <a:buFontTx/>
              <a:buNone/>
              <a:defRPr/>
            </a:pPr>
            <a:endParaRPr lang="en-US" altLang="en-US" sz="3600" b="1" dirty="0">
              <a:latin typeface="Australian Sunrise" pitchFamily="2" charset="0"/>
            </a:endParaRP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B5CDF68-5A6A-AFBF-DD12-293E1523A95A}"/>
              </a:ext>
            </a:extLst>
          </p:cNvPr>
          <p:cNvSpPr>
            <a:spLocks noGrp="1" noChangeArrowheads="1"/>
          </p:cNvSpPr>
          <p:nvPr>
            <p:ph type="title"/>
          </p:nvPr>
        </p:nvSpPr>
        <p:spPr/>
        <p:txBody>
          <a:bodyPr/>
          <a:lstStyle/>
          <a:p>
            <a:pPr eaLnBrk="1" hangingPunct="1"/>
            <a:r>
              <a:rPr lang="en-US" altLang="en-US" b="1" u="sng" dirty="0">
                <a:latin typeface="Australian Sunrise" pitchFamily="2" charset="0"/>
              </a:rPr>
              <a:t>Physical Abuse</a:t>
            </a:r>
          </a:p>
        </p:txBody>
      </p:sp>
      <p:sp>
        <p:nvSpPr>
          <p:cNvPr id="11267" name="Rectangle 3">
            <a:extLst>
              <a:ext uri="{FF2B5EF4-FFF2-40B4-BE49-F238E27FC236}">
                <a16:creationId xmlns:a16="http://schemas.microsoft.com/office/drawing/2014/main" id="{A249245E-E1B8-45A9-061E-2A7A9AEDD96B}"/>
              </a:ext>
            </a:extLst>
          </p:cNvPr>
          <p:cNvSpPr>
            <a:spLocks noGrp="1" noChangeArrowheads="1"/>
          </p:cNvSpPr>
          <p:nvPr>
            <p:ph type="body" idx="1"/>
          </p:nvPr>
        </p:nvSpPr>
        <p:spPr>
          <a:xfrm>
            <a:off x="457200" y="1981200"/>
            <a:ext cx="8305800" cy="4191000"/>
          </a:xfrm>
        </p:spPr>
        <p:txBody>
          <a:bodyPr/>
          <a:lstStyle/>
          <a:p>
            <a:pPr eaLnBrk="1" hangingPunct="1"/>
            <a:r>
              <a:rPr lang="en-US" altLang="en-US"/>
              <a:t>Any non-accidental physical injury to the child</a:t>
            </a:r>
          </a:p>
          <a:p>
            <a:pPr eaLnBrk="1" hangingPunct="1"/>
            <a:r>
              <a:rPr lang="en-US" altLang="en-US"/>
              <a:t>Can include striking, kicking, burning or biting</a:t>
            </a:r>
          </a:p>
          <a:p>
            <a:pPr eaLnBrk="1" hangingPunct="1"/>
            <a:r>
              <a:rPr lang="en-US" altLang="en-US"/>
              <a:t>Any action that results in a physical impairment of a child</a:t>
            </a:r>
          </a:p>
          <a:p>
            <a:pPr eaLnBrk="1" hangingPunct="1"/>
            <a:endParaRPr lang="en-US" altLang="en-US"/>
          </a:p>
          <a:p>
            <a:pPr eaLnBrk="1" hangingPunct="1"/>
            <a:endParaRPr lang="en-US" altLang="en-US">
              <a:solidFill>
                <a:schemeClr val="bg1"/>
              </a:solidFill>
            </a:endParaRP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88D437D-5319-43A2-07F4-9C8F2292272F}"/>
              </a:ext>
            </a:extLst>
          </p:cNvPr>
          <p:cNvSpPr>
            <a:spLocks noGrp="1" noChangeArrowheads="1"/>
          </p:cNvSpPr>
          <p:nvPr>
            <p:ph type="title"/>
          </p:nvPr>
        </p:nvSpPr>
        <p:spPr>
          <a:xfrm>
            <a:off x="228600" y="200025"/>
            <a:ext cx="8229600" cy="1143000"/>
          </a:xfrm>
        </p:spPr>
        <p:txBody>
          <a:bodyPr/>
          <a:lstStyle/>
          <a:p>
            <a:pPr eaLnBrk="1" hangingPunct="1"/>
            <a:r>
              <a:rPr lang="en-US" altLang="en-US" u="sng" dirty="0">
                <a:latin typeface="Australian Sunrise" pitchFamily="2" charset="0"/>
              </a:rPr>
              <a:t>Signs of Physical Child Abuse</a:t>
            </a:r>
          </a:p>
        </p:txBody>
      </p:sp>
      <p:sp>
        <p:nvSpPr>
          <p:cNvPr id="11267" name="Rectangle 3">
            <a:extLst>
              <a:ext uri="{FF2B5EF4-FFF2-40B4-BE49-F238E27FC236}">
                <a16:creationId xmlns:a16="http://schemas.microsoft.com/office/drawing/2014/main" id="{1EF511BE-C43C-02AD-339E-0AC02AE67AFE}"/>
              </a:ext>
            </a:extLst>
          </p:cNvPr>
          <p:cNvSpPr>
            <a:spLocks noGrp="1" noChangeArrowheads="1"/>
          </p:cNvSpPr>
          <p:nvPr>
            <p:ph type="body" idx="1"/>
          </p:nvPr>
        </p:nvSpPr>
        <p:spPr>
          <a:xfrm>
            <a:off x="228600" y="1600200"/>
            <a:ext cx="8382000" cy="4953000"/>
          </a:xfrm>
        </p:spPr>
        <p:txBody>
          <a:bodyPr/>
          <a:lstStyle/>
          <a:p>
            <a:pPr eaLnBrk="1" hangingPunct="1">
              <a:defRPr/>
            </a:pPr>
            <a:r>
              <a:rPr lang="en-US" altLang="en-US" dirty="0"/>
              <a:t>Unexplained burns, cuts, bruises, or welts in the shape of an object</a:t>
            </a:r>
          </a:p>
          <a:p>
            <a:pPr eaLnBrk="1" hangingPunct="1">
              <a:defRPr/>
            </a:pPr>
            <a:r>
              <a:rPr lang="en-US" altLang="en-US" dirty="0"/>
              <a:t>Multiple stages of healing/ Multiple injuries</a:t>
            </a:r>
          </a:p>
          <a:p>
            <a:pPr marL="0" indent="0" eaLnBrk="1" hangingPunct="1">
              <a:buFontTx/>
              <a:buNone/>
              <a:defRPr/>
            </a:pPr>
            <a:r>
              <a:rPr lang="en-US" altLang="en-US" dirty="0"/>
              <a:t>Injuries that are recent as well as older, this indicates a pattern of abuse.</a:t>
            </a:r>
          </a:p>
          <a:p>
            <a:pPr eaLnBrk="1" hangingPunct="1">
              <a:defRPr/>
            </a:pPr>
            <a:r>
              <a:rPr lang="en-US" altLang="en-US" dirty="0"/>
              <a:t>Problems in school</a:t>
            </a:r>
          </a:p>
          <a:p>
            <a:pPr marL="0" indent="0" eaLnBrk="1" hangingPunct="1">
              <a:buFontTx/>
              <a:buNone/>
              <a:defRPr/>
            </a:pPr>
            <a:r>
              <a:rPr lang="en-US" altLang="en-US" dirty="0"/>
              <a:t>Continued absences, acting out, anti-social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AB8DE8-8CA0-59A0-DEAA-F0C6106242AB}"/>
              </a:ext>
            </a:extLst>
          </p:cNvPr>
          <p:cNvSpPr>
            <a:spLocks noGrp="1" noChangeArrowheads="1"/>
          </p:cNvSpPr>
          <p:nvPr>
            <p:ph type="title"/>
          </p:nvPr>
        </p:nvSpPr>
        <p:spPr>
          <a:xfrm>
            <a:off x="152400" y="177803"/>
            <a:ext cx="8264769" cy="825500"/>
          </a:xfrm>
        </p:spPr>
        <p:txBody>
          <a:bodyPr anchor="ctr">
            <a:normAutofit/>
          </a:bodyPr>
          <a:lstStyle/>
          <a:p>
            <a:pPr eaLnBrk="1" hangingPunct="1"/>
            <a:r>
              <a:rPr lang="en-US" altLang="en-US" u="sng"/>
              <a:t>Emotional Abuse</a:t>
            </a:r>
          </a:p>
        </p:txBody>
      </p:sp>
      <p:sp>
        <p:nvSpPr>
          <p:cNvPr id="13315" name="Rectangle 3">
            <a:extLst>
              <a:ext uri="{FF2B5EF4-FFF2-40B4-BE49-F238E27FC236}">
                <a16:creationId xmlns:a16="http://schemas.microsoft.com/office/drawing/2014/main" id="{908A8600-F8EB-7FBA-5906-38AA46F05287}"/>
              </a:ext>
            </a:extLst>
          </p:cNvPr>
          <p:cNvSpPr>
            <a:spLocks noGrp="1" noChangeArrowheads="1"/>
          </p:cNvSpPr>
          <p:nvPr>
            <p:ph idx="1"/>
          </p:nvPr>
        </p:nvSpPr>
        <p:spPr>
          <a:xfrm>
            <a:off x="152400" y="1193804"/>
            <a:ext cx="8839200" cy="4958462"/>
          </a:xfrm>
        </p:spPr>
        <p:txBody>
          <a:bodyPr>
            <a:normAutofit/>
          </a:bodyPr>
          <a:lstStyle/>
          <a:p>
            <a:pPr eaLnBrk="1" hangingPunct="1"/>
            <a:r>
              <a:rPr lang="en-US" altLang="en-US" dirty="0"/>
              <a:t>Emotional abuse causes harm to the child’s mental, emotional and social development of the child. </a:t>
            </a:r>
          </a:p>
          <a:p>
            <a:pPr eaLnBrk="1" hangingPunct="1"/>
            <a:r>
              <a:rPr lang="en-US" altLang="en-US" dirty="0"/>
              <a:t>Though this may be hard to pinpoint, the key to determining emotional abuse is to listen to the child and caregivers.</a:t>
            </a:r>
          </a:p>
        </p:txBody>
      </p:sp>
    </p:spTree>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TotalTime>
  <Words>2705</Words>
  <Application>Microsoft Office PowerPoint</Application>
  <PresentationFormat>On-screen Show (4:3)</PresentationFormat>
  <Paragraphs>217</Paragraphs>
  <Slides>29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Australian Sunrise</vt:lpstr>
      <vt:lpstr>Calibri</vt:lpstr>
      <vt:lpstr>Calibri-Bold</vt:lpstr>
      <vt:lpstr>Chiller</vt:lpstr>
      <vt:lpstr>Open Sans</vt:lpstr>
      <vt:lpstr>PermianSlabSerifTypeface</vt:lpstr>
      <vt:lpstr>Verdana</vt:lpstr>
      <vt:lpstr>Wingdings</vt:lpstr>
      <vt:lpstr>PowerPoint B</vt:lpstr>
      <vt:lpstr>Child Abuse and Child Sex Abuse</vt:lpstr>
      <vt:lpstr>TCA 37-1-603 </vt:lpstr>
      <vt:lpstr>Course Objectives</vt:lpstr>
      <vt:lpstr>Abuse</vt:lpstr>
      <vt:lpstr>Did you Know:  </vt:lpstr>
      <vt:lpstr>Types of Abuse</vt:lpstr>
      <vt:lpstr>Physical Abuse</vt:lpstr>
      <vt:lpstr>Signs of Physical Child Abuse</vt:lpstr>
      <vt:lpstr>Emotional Abuse</vt:lpstr>
      <vt:lpstr>Signs of Emotional Abuse</vt:lpstr>
      <vt:lpstr>Signs of Emotional Abuse:  Parent or Caregiver</vt:lpstr>
      <vt:lpstr>Neglect</vt:lpstr>
      <vt:lpstr>Types of Neglect</vt:lpstr>
      <vt:lpstr>Child Sexual Abuse</vt:lpstr>
      <vt:lpstr>Child Abuse Laws: </vt:lpstr>
      <vt:lpstr>Signs of Sexual Abuse – Child</vt:lpstr>
      <vt:lpstr>Accidental vs. Non-Accidental</vt:lpstr>
      <vt:lpstr>In cases of Sexual Abuse:</vt:lpstr>
      <vt:lpstr>Other Indicators of Abuse:</vt:lpstr>
      <vt:lpstr>PowerPoint Presentation</vt:lpstr>
      <vt:lpstr>DCS Central Intake</vt:lpstr>
      <vt:lpstr>Information the Central Intake Hotline Will Ask You</vt:lpstr>
      <vt:lpstr>Information the Central Intake Hotline Will Ask You (Continued)</vt:lpstr>
      <vt:lpstr>How will DCS Respond?</vt:lpstr>
      <vt:lpstr>What The Law Says</vt:lpstr>
      <vt:lpstr>Instructor Notes</vt:lpstr>
      <vt:lpstr>CSA/ CA Guidelines for LE References</vt:lpstr>
      <vt:lpstr>DCS TRAINING VIDEO</vt:lpstr>
      <vt:lpstr>PowerPoint Presentation</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Rafael Bello</cp:lastModifiedBy>
  <cp:revision>4</cp:revision>
  <dcterms:created xsi:type="dcterms:W3CDTF">2015-04-23T14:05:11Z</dcterms:created>
  <dcterms:modified xsi:type="dcterms:W3CDTF">2024-09-30T16:03:08Z</dcterms:modified>
</cp:coreProperties>
</file>