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5"/>
  </p:notesMasterIdLst>
  <p:handoutMasterIdLst>
    <p:handoutMasterId r:id="rId56"/>
  </p:handoutMasterIdLst>
  <p:sldIdLst>
    <p:sldId id="360" r:id="rId3"/>
    <p:sldId id="362" r:id="rId4"/>
    <p:sldId id="363" r:id="rId5"/>
    <p:sldId id="366" r:id="rId6"/>
    <p:sldId id="330" r:id="rId7"/>
    <p:sldId id="401" r:id="rId8"/>
    <p:sldId id="367" r:id="rId9"/>
    <p:sldId id="368" r:id="rId10"/>
    <p:sldId id="369" r:id="rId11"/>
    <p:sldId id="370" r:id="rId12"/>
    <p:sldId id="391" r:id="rId13"/>
    <p:sldId id="334" r:id="rId14"/>
    <p:sldId id="335" r:id="rId15"/>
    <p:sldId id="336" r:id="rId16"/>
    <p:sldId id="337" r:id="rId17"/>
    <p:sldId id="338" r:id="rId18"/>
    <p:sldId id="392" r:id="rId19"/>
    <p:sldId id="358" r:id="rId20"/>
    <p:sldId id="359" r:id="rId21"/>
    <p:sldId id="342" r:id="rId22"/>
    <p:sldId id="343" r:id="rId23"/>
    <p:sldId id="344" r:id="rId24"/>
    <p:sldId id="398" r:id="rId25"/>
    <p:sldId id="399" r:id="rId26"/>
    <p:sldId id="402" r:id="rId27"/>
    <p:sldId id="364" r:id="rId28"/>
    <p:sldId id="371" r:id="rId29"/>
    <p:sldId id="372" r:id="rId30"/>
    <p:sldId id="373" r:id="rId31"/>
    <p:sldId id="374" r:id="rId32"/>
    <p:sldId id="375" r:id="rId33"/>
    <p:sldId id="376" r:id="rId34"/>
    <p:sldId id="377" r:id="rId35"/>
    <p:sldId id="378" r:id="rId36"/>
    <p:sldId id="379" r:id="rId37"/>
    <p:sldId id="380" r:id="rId38"/>
    <p:sldId id="381" r:id="rId39"/>
    <p:sldId id="382" r:id="rId40"/>
    <p:sldId id="393" r:id="rId41"/>
    <p:sldId id="394" r:id="rId42"/>
    <p:sldId id="395" r:id="rId43"/>
    <p:sldId id="396" r:id="rId44"/>
    <p:sldId id="383" r:id="rId45"/>
    <p:sldId id="384" r:id="rId46"/>
    <p:sldId id="385" r:id="rId47"/>
    <p:sldId id="386" r:id="rId48"/>
    <p:sldId id="387" r:id="rId49"/>
    <p:sldId id="388" r:id="rId50"/>
    <p:sldId id="389" r:id="rId51"/>
    <p:sldId id="390" r:id="rId52"/>
    <p:sldId id="314" r:id="rId53"/>
    <p:sldId id="316" r:id="rId54"/>
  </p:sldIdLst>
  <p:sldSz cx="9144000" cy="5143500" type="screen16x9"/>
  <p:notesSz cx="6858000" cy="9296400"/>
  <p:defaultTextStyle>
    <a:defPPr>
      <a:defRPr lang="en-US"/>
    </a:defPPr>
    <a:lvl1pPr marL="0" algn="l" defTabSz="896095" rtl="0" eaLnBrk="1" latinLnBrk="0" hangingPunct="1">
      <a:defRPr sz="1800" kern="1200">
        <a:solidFill>
          <a:schemeClr val="tx1"/>
        </a:solidFill>
        <a:latin typeface="+mn-lt"/>
        <a:ea typeface="+mn-ea"/>
        <a:cs typeface="+mn-cs"/>
      </a:defRPr>
    </a:lvl1pPr>
    <a:lvl2pPr marL="448048" algn="l" defTabSz="896095" rtl="0" eaLnBrk="1" latinLnBrk="0" hangingPunct="1">
      <a:defRPr sz="1800" kern="1200">
        <a:solidFill>
          <a:schemeClr val="tx1"/>
        </a:solidFill>
        <a:latin typeface="+mn-lt"/>
        <a:ea typeface="+mn-ea"/>
        <a:cs typeface="+mn-cs"/>
      </a:defRPr>
    </a:lvl2pPr>
    <a:lvl3pPr marL="896095" algn="l" defTabSz="896095" rtl="0" eaLnBrk="1" latinLnBrk="0" hangingPunct="1">
      <a:defRPr sz="1800" kern="1200">
        <a:solidFill>
          <a:schemeClr val="tx1"/>
        </a:solidFill>
        <a:latin typeface="+mn-lt"/>
        <a:ea typeface="+mn-ea"/>
        <a:cs typeface="+mn-cs"/>
      </a:defRPr>
    </a:lvl3pPr>
    <a:lvl4pPr marL="1344143" algn="l" defTabSz="896095" rtl="0" eaLnBrk="1" latinLnBrk="0" hangingPunct="1">
      <a:defRPr sz="1800" kern="1200">
        <a:solidFill>
          <a:schemeClr val="tx1"/>
        </a:solidFill>
        <a:latin typeface="+mn-lt"/>
        <a:ea typeface="+mn-ea"/>
        <a:cs typeface="+mn-cs"/>
      </a:defRPr>
    </a:lvl4pPr>
    <a:lvl5pPr marL="1792191" algn="l" defTabSz="896095" rtl="0" eaLnBrk="1" latinLnBrk="0" hangingPunct="1">
      <a:defRPr sz="1800" kern="1200">
        <a:solidFill>
          <a:schemeClr val="tx1"/>
        </a:solidFill>
        <a:latin typeface="+mn-lt"/>
        <a:ea typeface="+mn-ea"/>
        <a:cs typeface="+mn-cs"/>
      </a:defRPr>
    </a:lvl5pPr>
    <a:lvl6pPr marL="2240239" algn="l" defTabSz="896095" rtl="0" eaLnBrk="1" latinLnBrk="0" hangingPunct="1">
      <a:defRPr sz="1800" kern="1200">
        <a:solidFill>
          <a:schemeClr val="tx1"/>
        </a:solidFill>
        <a:latin typeface="+mn-lt"/>
        <a:ea typeface="+mn-ea"/>
        <a:cs typeface="+mn-cs"/>
      </a:defRPr>
    </a:lvl6pPr>
    <a:lvl7pPr marL="2688287" algn="l" defTabSz="896095" rtl="0" eaLnBrk="1" latinLnBrk="0" hangingPunct="1">
      <a:defRPr sz="1800" kern="1200">
        <a:solidFill>
          <a:schemeClr val="tx1"/>
        </a:solidFill>
        <a:latin typeface="+mn-lt"/>
        <a:ea typeface="+mn-ea"/>
        <a:cs typeface="+mn-cs"/>
      </a:defRPr>
    </a:lvl7pPr>
    <a:lvl8pPr marL="3136335" algn="l" defTabSz="896095" rtl="0" eaLnBrk="1" latinLnBrk="0" hangingPunct="1">
      <a:defRPr sz="1800" kern="1200">
        <a:solidFill>
          <a:schemeClr val="tx1"/>
        </a:solidFill>
        <a:latin typeface="+mn-lt"/>
        <a:ea typeface="+mn-ea"/>
        <a:cs typeface="+mn-cs"/>
      </a:defRPr>
    </a:lvl8pPr>
    <a:lvl9pPr marL="3584382" algn="l" defTabSz="89609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5D9C"/>
    <a:srgbClr val="000000"/>
    <a:srgbClr val="005D9D"/>
    <a:srgbClr val="165026"/>
    <a:srgbClr val="B1B5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590" autoAdjust="0"/>
  </p:normalViewPr>
  <p:slideViewPr>
    <p:cSldViewPr>
      <p:cViewPr varScale="1">
        <p:scale>
          <a:sx n="142" d="100"/>
          <a:sy n="142" d="100"/>
        </p:scale>
        <p:origin x="714" y="120"/>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946" tIns="45972" rIns="91946" bIns="45972"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4820"/>
          </a:xfrm>
          <a:prstGeom prst="rect">
            <a:avLst/>
          </a:prstGeom>
        </p:spPr>
        <p:txBody>
          <a:bodyPr vert="horz" lIns="91946" tIns="45972" rIns="91946" bIns="45972" rtlCol="0"/>
          <a:lstStyle>
            <a:lvl1pPr algn="r">
              <a:defRPr sz="1200"/>
            </a:lvl1pPr>
          </a:lstStyle>
          <a:p>
            <a:fld id="{B510D591-0746-46DB-AACF-ADFC53F8913A}" type="datetimeFigureOut">
              <a:rPr lang="en-US" smtClean="0"/>
              <a:t>6/13/2023</a:t>
            </a:fld>
            <a:endParaRPr lang="en-US" dirty="0"/>
          </a:p>
        </p:txBody>
      </p:sp>
      <p:sp>
        <p:nvSpPr>
          <p:cNvPr id="4" name="Footer Placeholder 3"/>
          <p:cNvSpPr>
            <a:spLocks noGrp="1"/>
          </p:cNvSpPr>
          <p:nvPr>
            <p:ph type="ftr" sz="quarter" idx="2"/>
          </p:nvPr>
        </p:nvSpPr>
        <p:spPr>
          <a:xfrm>
            <a:off x="0" y="8829966"/>
            <a:ext cx="2971800" cy="464820"/>
          </a:xfrm>
          <a:prstGeom prst="rect">
            <a:avLst/>
          </a:prstGeom>
        </p:spPr>
        <p:txBody>
          <a:bodyPr vert="horz" lIns="91946" tIns="45972" rIns="91946" bIns="4597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29966"/>
            <a:ext cx="2971800" cy="464820"/>
          </a:xfrm>
          <a:prstGeom prst="rect">
            <a:avLst/>
          </a:prstGeom>
        </p:spPr>
        <p:txBody>
          <a:bodyPr vert="horz" lIns="91946" tIns="45972" rIns="91946" bIns="45972" rtlCol="0" anchor="b"/>
          <a:lstStyle>
            <a:lvl1pPr algn="r">
              <a:defRPr sz="1200"/>
            </a:lvl1pPr>
          </a:lstStyle>
          <a:p>
            <a:fld id="{14AEE127-4AAD-40F5-B387-3AD0293DFC00}" type="slidenum">
              <a:rPr lang="en-US" smtClean="0"/>
              <a:t>‹#›</a:t>
            </a:fld>
            <a:endParaRPr lang="en-US" dirty="0"/>
          </a:p>
        </p:txBody>
      </p:sp>
    </p:spTree>
    <p:extLst>
      <p:ext uri="{BB962C8B-B14F-4D97-AF65-F5344CB8AC3E}">
        <p14:creationId xmlns:p14="http://schemas.microsoft.com/office/powerpoint/2010/main" val="6245983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946" tIns="45972" rIns="91946" bIns="45972"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946" tIns="45972" rIns="91946" bIns="45972" rtlCol="0"/>
          <a:lstStyle>
            <a:lvl1pPr algn="r">
              <a:defRPr sz="1200"/>
            </a:lvl1pPr>
          </a:lstStyle>
          <a:p>
            <a:fld id="{FB6027AA-6003-45A3-BAA9-5581E19B1D7D}" type="datetimeFigureOut">
              <a:rPr lang="en-US" smtClean="0"/>
              <a:t>6/12/2023</a:t>
            </a:fld>
            <a:endParaRPr lang="en-US" dirty="0"/>
          </a:p>
        </p:txBody>
      </p:sp>
      <p:sp>
        <p:nvSpPr>
          <p:cNvPr id="4" name="Slide Image Placeholder 3"/>
          <p:cNvSpPr>
            <a:spLocks noGrp="1" noRot="1" noChangeAspect="1"/>
          </p:cNvSpPr>
          <p:nvPr>
            <p:ph type="sldImg" idx="2"/>
          </p:nvPr>
        </p:nvSpPr>
        <p:spPr>
          <a:xfrm>
            <a:off x="330200" y="696913"/>
            <a:ext cx="6197600" cy="3486150"/>
          </a:xfrm>
          <a:prstGeom prst="rect">
            <a:avLst/>
          </a:prstGeom>
          <a:noFill/>
          <a:ln w="12700">
            <a:solidFill>
              <a:prstClr val="black"/>
            </a:solidFill>
          </a:ln>
        </p:spPr>
        <p:txBody>
          <a:bodyPr vert="horz" lIns="91946" tIns="45972" rIns="91946" bIns="45972" rtlCol="0" anchor="ctr"/>
          <a:lstStyle/>
          <a:p>
            <a:endParaRPr lang="en-US" dirty="0"/>
          </a:p>
        </p:txBody>
      </p:sp>
      <p:sp>
        <p:nvSpPr>
          <p:cNvPr id="5" name="Notes Placeholder 4"/>
          <p:cNvSpPr>
            <a:spLocks noGrp="1"/>
          </p:cNvSpPr>
          <p:nvPr>
            <p:ph type="body" sz="quarter" idx="3"/>
          </p:nvPr>
        </p:nvSpPr>
        <p:spPr>
          <a:xfrm>
            <a:off x="685800" y="4415791"/>
            <a:ext cx="5486400" cy="4183380"/>
          </a:xfrm>
          <a:prstGeom prst="rect">
            <a:avLst/>
          </a:prstGeom>
        </p:spPr>
        <p:txBody>
          <a:bodyPr vert="horz" lIns="91946" tIns="45972" rIns="91946" bIns="4597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6"/>
            <a:ext cx="2971800" cy="464820"/>
          </a:xfrm>
          <a:prstGeom prst="rect">
            <a:avLst/>
          </a:prstGeom>
        </p:spPr>
        <p:txBody>
          <a:bodyPr vert="horz" lIns="91946" tIns="45972" rIns="91946" bIns="4597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6"/>
            <a:ext cx="2971800" cy="464820"/>
          </a:xfrm>
          <a:prstGeom prst="rect">
            <a:avLst/>
          </a:prstGeom>
        </p:spPr>
        <p:txBody>
          <a:bodyPr vert="horz" lIns="91946" tIns="45972" rIns="91946" bIns="45972" rtlCol="0" anchor="b"/>
          <a:lstStyle>
            <a:lvl1pPr algn="r">
              <a:defRPr sz="1200"/>
            </a:lvl1pPr>
          </a:lstStyle>
          <a:p>
            <a:fld id="{0F591DEF-4293-4F41-9FEA-28350DA24D24}" type="slidenum">
              <a:rPr lang="en-US" smtClean="0"/>
              <a:t>‹#›</a:t>
            </a:fld>
            <a:endParaRPr lang="en-US" dirty="0"/>
          </a:p>
        </p:txBody>
      </p:sp>
    </p:spTree>
    <p:extLst>
      <p:ext uri="{BB962C8B-B14F-4D97-AF65-F5344CB8AC3E}">
        <p14:creationId xmlns:p14="http://schemas.microsoft.com/office/powerpoint/2010/main" val="290976806"/>
      </p:ext>
    </p:extLst>
  </p:cSld>
  <p:clrMap bg1="lt1" tx1="dk1" bg2="lt2" tx2="dk2" accent1="accent1" accent2="accent2" accent3="accent3" accent4="accent4" accent5="accent5" accent6="accent6" hlink="hlink" folHlink="folHlink"/>
  <p:notesStyle>
    <a:lvl1pPr marL="0" algn="l" defTabSz="896095" rtl="0" eaLnBrk="1" latinLnBrk="0" hangingPunct="1">
      <a:defRPr sz="1200" kern="1200">
        <a:solidFill>
          <a:schemeClr val="tx1"/>
        </a:solidFill>
        <a:latin typeface="+mn-lt"/>
        <a:ea typeface="+mn-ea"/>
        <a:cs typeface="+mn-cs"/>
      </a:defRPr>
    </a:lvl1pPr>
    <a:lvl2pPr marL="448048" algn="l" defTabSz="896095" rtl="0" eaLnBrk="1" latinLnBrk="0" hangingPunct="1">
      <a:defRPr sz="1200" kern="1200">
        <a:solidFill>
          <a:schemeClr val="tx1"/>
        </a:solidFill>
        <a:latin typeface="+mn-lt"/>
        <a:ea typeface="+mn-ea"/>
        <a:cs typeface="+mn-cs"/>
      </a:defRPr>
    </a:lvl2pPr>
    <a:lvl3pPr marL="896095" algn="l" defTabSz="896095" rtl="0" eaLnBrk="1" latinLnBrk="0" hangingPunct="1">
      <a:defRPr sz="1200" kern="1200">
        <a:solidFill>
          <a:schemeClr val="tx1"/>
        </a:solidFill>
        <a:latin typeface="+mn-lt"/>
        <a:ea typeface="+mn-ea"/>
        <a:cs typeface="+mn-cs"/>
      </a:defRPr>
    </a:lvl3pPr>
    <a:lvl4pPr marL="1344143" algn="l" defTabSz="896095" rtl="0" eaLnBrk="1" latinLnBrk="0" hangingPunct="1">
      <a:defRPr sz="1200" kern="1200">
        <a:solidFill>
          <a:schemeClr val="tx1"/>
        </a:solidFill>
        <a:latin typeface="+mn-lt"/>
        <a:ea typeface="+mn-ea"/>
        <a:cs typeface="+mn-cs"/>
      </a:defRPr>
    </a:lvl4pPr>
    <a:lvl5pPr marL="1792191" algn="l" defTabSz="896095" rtl="0" eaLnBrk="1" latinLnBrk="0" hangingPunct="1">
      <a:defRPr sz="1200" kern="1200">
        <a:solidFill>
          <a:schemeClr val="tx1"/>
        </a:solidFill>
        <a:latin typeface="+mn-lt"/>
        <a:ea typeface="+mn-ea"/>
        <a:cs typeface="+mn-cs"/>
      </a:defRPr>
    </a:lvl5pPr>
    <a:lvl6pPr marL="2240239" algn="l" defTabSz="896095" rtl="0" eaLnBrk="1" latinLnBrk="0" hangingPunct="1">
      <a:defRPr sz="1200" kern="1200">
        <a:solidFill>
          <a:schemeClr val="tx1"/>
        </a:solidFill>
        <a:latin typeface="+mn-lt"/>
        <a:ea typeface="+mn-ea"/>
        <a:cs typeface="+mn-cs"/>
      </a:defRPr>
    </a:lvl6pPr>
    <a:lvl7pPr marL="2688287" algn="l" defTabSz="896095" rtl="0" eaLnBrk="1" latinLnBrk="0" hangingPunct="1">
      <a:defRPr sz="1200" kern="1200">
        <a:solidFill>
          <a:schemeClr val="tx1"/>
        </a:solidFill>
        <a:latin typeface="+mn-lt"/>
        <a:ea typeface="+mn-ea"/>
        <a:cs typeface="+mn-cs"/>
      </a:defRPr>
    </a:lvl7pPr>
    <a:lvl8pPr marL="3136335" algn="l" defTabSz="896095" rtl="0" eaLnBrk="1" latinLnBrk="0" hangingPunct="1">
      <a:defRPr sz="1200" kern="1200">
        <a:solidFill>
          <a:schemeClr val="tx1"/>
        </a:solidFill>
        <a:latin typeface="+mn-lt"/>
        <a:ea typeface="+mn-ea"/>
        <a:cs typeface="+mn-cs"/>
      </a:defRPr>
    </a:lvl8pPr>
    <a:lvl9pPr marL="3584382" algn="l" defTabSz="89609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indent="0" algn="l" defTabSz="89609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0" u="sng" dirty="0"/>
              <a:t>Version</a:t>
            </a:r>
            <a:r>
              <a:rPr lang="en-US" sz="900" b="0" u="sng" baseline="0" dirty="0"/>
              <a:t> 2: Updated 5-2016</a:t>
            </a:r>
          </a:p>
          <a:p>
            <a:pPr marL="0" marR="0" indent="0" algn="l" defTabSz="896095"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baseline="0" dirty="0"/>
          </a:p>
          <a:p>
            <a:pPr marL="0" marR="0" indent="0" algn="l" defTabSz="89609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**Instructors’ notes – THIS SLIDE NOT</a:t>
            </a:r>
            <a:r>
              <a:rPr lang="en-US" b="1" baseline="0" dirty="0"/>
              <a:t> FOR CLASSROOM PRESENTATION</a:t>
            </a:r>
            <a:endParaRPr lang="en-US" b="1" dirty="0"/>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ABOUT</a:t>
            </a:r>
            <a:r>
              <a:rPr lang="en-US" b="1" baseline="0" dirty="0"/>
              <a:t> THIS MODULE</a:t>
            </a:r>
          </a:p>
          <a:p>
            <a:pPr marL="171450" indent="-171450">
              <a:buFont typeface="Arial" panose="020B0604020202020204" pitchFamily="34" charset="0"/>
              <a:buChar char="•"/>
            </a:pPr>
            <a:r>
              <a:rPr lang="en-US" baseline="0" dirty="0"/>
              <a:t>Classroom presentation begins on slide 5.</a:t>
            </a:r>
          </a:p>
          <a:p>
            <a:pPr marL="171450" indent="-171450">
              <a:buFont typeface="Arial" panose="020B0604020202020204" pitchFamily="34" charset="0"/>
              <a:buChar char="•"/>
            </a:pPr>
            <a:r>
              <a:rPr lang="en-US" baseline="0" dirty="0"/>
              <a:t>Module assumes equal parts teacher presentation and student participation – goal to encourage students to point out what’s relevant to them (increase engagement).</a:t>
            </a:r>
          </a:p>
          <a:p>
            <a:pPr marL="171450" indent="-171450">
              <a:buFont typeface="Arial" panose="020B0604020202020204" pitchFamily="34" charset="0"/>
              <a:buChar char="•"/>
            </a:pPr>
            <a:r>
              <a:rPr lang="en-US" baseline="0" dirty="0"/>
              <a:t>Each slide includes the key message you want to deliver (see **), and Presentation Support, talking points and suggestions to use in the classroom as time permits.</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1" baseline="0" dirty="0"/>
              <a:t>BEFORE YOU START</a:t>
            </a:r>
          </a:p>
          <a:p>
            <a:pPr marL="228600" indent="-228600">
              <a:buFont typeface="Arial" panose="020B0604020202020204" pitchFamily="34" charset="0"/>
              <a:buAutoNum type="arabicPeriod"/>
            </a:pPr>
            <a:r>
              <a:rPr lang="en-US" baseline="0" dirty="0"/>
              <a:t>Download and ENTIRE FOLDER, presentation + support materials.</a:t>
            </a:r>
          </a:p>
          <a:p>
            <a:pPr marL="228600" indent="-228600">
              <a:buFont typeface="Arial" panose="020B0604020202020204" pitchFamily="34" charset="0"/>
              <a:buAutoNum type="arabicPeriod"/>
            </a:pPr>
            <a:r>
              <a:rPr lang="en-US" baseline="0" dirty="0"/>
              <a:t>Click through entire presentation in DISPLAY mode to familiarize yourself with animation, transitions and sound effects. </a:t>
            </a:r>
          </a:p>
          <a:p>
            <a:pPr marL="676648" lvl="1" indent="-228600">
              <a:buFont typeface="Arial" panose="020B0604020202020204" pitchFamily="34" charset="0"/>
              <a:buChar char="•"/>
            </a:pPr>
            <a:r>
              <a:rPr lang="en-US" b="1" baseline="0" dirty="0"/>
              <a:t>NOTE: </a:t>
            </a:r>
            <a:r>
              <a:rPr lang="en-US" b="0" baseline="0" dirty="0"/>
              <a:t>If you save </a:t>
            </a:r>
            <a:r>
              <a:rPr lang="en-US" baseline="0" dirty="0"/>
              <a:t>PowerPoint in a version older than 2003, sound effects will no longer play.</a:t>
            </a:r>
          </a:p>
          <a:p>
            <a:pPr marL="228600" indent="-228600">
              <a:buFont typeface="Arial" panose="020B0604020202020204" pitchFamily="34" charset="0"/>
              <a:buAutoNum type="arabicPeriod"/>
            </a:pPr>
            <a:r>
              <a:rPr lang="en-US" baseline="0" dirty="0"/>
              <a:t>Print out slide w/Notes Pages for your reference.</a:t>
            </a:r>
          </a:p>
          <a:p>
            <a:pPr marL="228600" indent="-228600">
              <a:buFont typeface="Arial" panose="020B0604020202020204" pitchFamily="34" charset="0"/>
              <a:buAutoNum type="arabicPeriod"/>
            </a:pPr>
            <a:r>
              <a:rPr lang="en-US" baseline="0" dirty="0"/>
              <a:t>Make color copies of Definitions, Game Worksheet, and Quiz.</a:t>
            </a:r>
          </a:p>
          <a:p>
            <a:pPr marL="228600" indent="-228600">
              <a:buFont typeface="Arial" panose="020B0604020202020204" pitchFamily="34" charset="0"/>
              <a:buAutoNum type="arabicPeriod"/>
            </a:pPr>
            <a:r>
              <a:rPr lang="en-US" baseline="0" dirty="0"/>
              <a:t>Set computer volume to medium to high level to assure students can hear sound effects.</a:t>
            </a:r>
          </a:p>
          <a:p>
            <a:pPr marL="228600" indent="-228600">
              <a:buFont typeface="Arial" panose="020B0604020202020204" pitchFamily="34" charset="0"/>
              <a:buAutoNum type="arabicPeriod"/>
            </a:pPr>
            <a:r>
              <a:rPr lang="en-US" baseline="0" dirty="0"/>
              <a:t>PRACTICE</a:t>
            </a:r>
          </a:p>
        </p:txBody>
      </p:sp>
      <p:sp>
        <p:nvSpPr>
          <p:cNvPr id="4" name="Slide Number Placeholder 3"/>
          <p:cNvSpPr>
            <a:spLocks noGrp="1"/>
          </p:cNvSpPr>
          <p:nvPr>
            <p:ph type="sldNum" sz="quarter" idx="10"/>
          </p:nvPr>
        </p:nvSpPr>
        <p:spPr/>
        <p:txBody>
          <a:bodyPr/>
          <a:lstStyle/>
          <a:p>
            <a:fld id="{0F591DEF-4293-4F41-9FEA-28350DA24D24}" type="slidenum">
              <a:rPr lang="en-US" smtClean="0"/>
              <a:t>1</a:t>
            </a:fld>
            <a:endParaRPr lang="en-US" dirty="0"/>
          </a:p>
        </p:txBody>
      </p:sp>
    </p:spTree>
    <p:extLst>
      <p:ext uri="{BB962C8B-B14F-4D97-AF65-F5344CB8AC3E}">
        <p14:creationId xmlns:p14="http://schemas.microsoft.com/office/powerpoint/2010/main" val="2031143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indent="0" algn="l" defTabSz="896095" rtl="0" eaLnBrk="1" fontAlgn="auto" latinLnBrk="0" hangingPunct="1">
              <a:lnSpc>
                <a:spcPct val="100000"/>
              </a:lnSpc>
              <a:spcBef>
                <a:spcPts val="0"/>
              </a:spcBef>
              <a:spcAft>
                <a:spcPts val="0"/>
              </a:spcAft>
              <a:buClrTx/>
              <a:buSzTx/>
              <a:buFontTx/>
              <a:buNone/>
              <a:tabLst/>
              <a:defRPr/>
            </a:pPr>
            <a:r>
              <a:rPr lang="en-US" dirty="0"/>
              <a:t>**Read,</a:t>
            </a:r>
            <a:r>
              <a:rPr lang="en-US" baseline="0" dirty="0"/>
              <a:t> pause for reaction/impact/commentary</a:t>
            </a:r>
            <a:endParaRPr lang="en-US" dirty="0"/>
          </a:p>
          <a:p>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10</a:t>
            </a:fld>
            <a:endParaRPr lang="en-US" dirty="0"/>
          </a:p>
        </p:txBody>
      </p:sp>
    </p:spTree>
    <p:extLst>
      <p:ext uri="{BB962C8B-B14F-4D97-AF65-F5344CB8AC3E}">
        <p14:creationId xmlns:p14="http://schemas.microsoft.com/office/powerpoint/2010/main" val="640577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indent="0">
              <a:buFontTx/>
              <a:buNone/>
            </a:pPr>
            <a:r>
              <a:rPr lang="en-US" b="0" baseline="0" dirty="0"/>
              <a:t>**So why should you care?</a:t>
            </a:r>
          </a:p>
          <a:p>
            <a:pPr marL="0" indent="0">
              <a:buFontTx/>
              <a:buNone/>
            </a:pPr>
            <a:endParaRPr lang="en-US" b="0" baseline="0" dirty="0"/>
          </a:p>
          <a:p>
            <a:pPr marL="0" indent="0">
              <a:buFontTx/>
              <a:buNone/>
            </a:pPr>
            <a:r>
              <a:rPr lang="en-US" b="0" baseline="0" dirty="0"/>
              <a:t>**Everyone talks about the physical risks of bad driving – you can die, you can kill someone or </a:t>
            </a:r>
            <a:r>
              <a:rPr lang="en-US" b="0" baseline="0" dirty="0">
                <a:solidFill>
                  <a:srgbClr val="FF0000"/>
                </a:solidFill>
              </a:rPr>
              <a:t>more likely you </a:t>
            </a:r>
            <a:r>
              <a:rPr lang="en-US" b="0" baseline="0" dirty="0"/>
              <a:t>end up in a wheelchair for the rest of your life.</a:t>
            </a:r>
          </a:p>
        </p:txBody>
      </p:sp>
      <p:sp>
        <p:nvSpPr>
          <p:cNvPr id="4" name="Slide Number Placeholder 3"/>
          <p:cNvSpPr>
            <a:spLocks noGrp="1"/>
          </p:cNvSpPr>
          <p:nvPr>
            <p:ph type="sldNum" sz="quarter" idx="10"/>
          </p:nvPr>
        </p:nvSpPr>
        <p:spPr/>
        <p:txBody>
          <a:bodyPr/>
          <a:lstStyle/>
          <a:p>
            <a:fld id="{0F591DEF-4293-4F41-9FEA-28350DA24D24}" type="slidenum">
              <a:rPr lang="en-US" smtClean="0"/>
              <a:t>11</a:t>
            </a:fld>
            <a:endParaRPr lang="en-US" dirty="0"/>
          </a:p>
        </p:txBody>
      </p:sp>
    </p:spTree>
    <p:extLst>
      <p:ext uri="{BB962C8B-B14F-4D97-AF65-F5344CB8AC3E}">
        <p14:creationId xmlns:p14="http://schemas.microsoft.com/office/powerpoint/2010/main" val="26269609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indent="0">
              <a:buFontTx/>
              <a:buNone/>
            </a:pPr>
            <a:r>
              <a:rPr lang="en-US" b="0" baseline="0" dirty="0"/>
              <a:t>**But dumb driving decisions can be pretty devastating HERE, in your pocket. </a:t>
            </a:r>
          </a:p>
          <a:p>
            <a:pPr marL="0" indent="0">
              <a:buFontTx/>
              <a:buNone/>
            </a:pPr>
            <a:endParaRPr lang="en-US" b="0" baseline="0" dirty="0"/>
          </a:p>
          <a:p>
            <a:pPr marL="0" indent="0">
              <a:buFontTx/>
              <a:buNone/>
            </a:pPr>
            <a:r>
              <a:rPr lang="en-US" b="0" baseline="0" dirty="0"/>
              <a:t>Presentation Support</a:t>
            </a:r>
          </a:p>
          <a:p>
            <a:pPr marL="171450" indent="-171450">
              <a:buFont typeface="Arial" panose="020B0604020202020204" pitchFamily="34" charset="0"/>
              <a:buChar char="•"/>
            </a:pPr>
            <a:r>
              <a:rPr lang="en-US" b="0" baseline="0" dirty="0"/>
              <a:t>As you’ll see, financial pain of bad driving can be just as long-term.</a:t>
            </a:r>
          </a:p>
          <a:p>
            <a:pPr marL="171450" indent="-171450">
              <a:buFont typeface="Arial" panose="020B0604020202020204" pitchFamily="34" charset="0"/>
              <a:buChar char="•"/>
            </a:pPr>
            <a:r>
              <a:rPr lang="en-US" b="0" baseline="0" dirty="0"/>
              <a:t>You can wreck your credit score, which could keep you from getting a job, or qualifying for an apartment.</a:t>
            </a:r>
          </a:p>
          <a:p>
            <a:pPr marL="171450" indent="-171450">
              <a:buFont typeface="Arial" panose="020B0604020202020204" pitchFamily="34" charset="0"/>
              <a:buChar char="•"/>
            </a:pPr>
            <a:r>
              <a:rPr lang="en-US" b="0" baseline="0" dirty="0"/>
              <a:t>So what now?</a:t>
            </a:r>
          </a:p>
        </p:txBody>
      </p:sp>
      <p:sp>
        <p:nvSpPr>
          <p:cNvPr id="4" name="Slide Number Placeholder 3"/>
          <p:cNvSpPr>
            <a:spLocks noGrp="1"/>
          </p:cNvSpPr>
          <p:nvPr>
            <p:ph type="sldNum" sz="quarter" idx="10"/>
          </p:nvPr>
        </p:nvSpPr>
        <p:spPr/>
        <p:txBody>
          <a:bodyPr/>
          <a:lstStyle/>
          <a:p>
            <a:fld id="{0F591DEF-4293-4F41-9FEA-28350DA24D24}" type="slidenum">
              <a:rPr lang="en-US" smtClean="0"/>
              <a:t>12</a:t>
            </a:fld>
            <a:endParaRPr lang="en-US" dirty="0"/>
          </a:p>
        </p:txBody>
      </p:sp>
    </p:spTree>
    <p:extLst>
      <p:ext uri="{BB962C8B-B14F-4D97-AF65-F5344CB8AC3E}">
        <p14:creationId xmlns:p14="http://schemas.microsoft.com/office/powerpoint/2010/main" val="2626960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**Today’s course</a:t>
            </a:r>
            <a:r>
              <a:rPr lang="en-US" baseline="0" dirty="0"/>
              <a:t> (read name above) is “what now.”</a:t>
            </a:r>
          </a:p>
          <a:p>
            <a:pPr marL="0" indent="0">
              <a:buFont typeface="Arial" panose="020B0604020202020204" pitchFamily="34" charset="0"/>
              <a:buNone/>
            </a:pPr>
            <a:endParaRPr lang="en-US" baseline="0" dirty="0"/>
          </a:p>
          <a:p>
            <a:pPr marL="0" indent="0">
              <a:buFontTx/>
              <a:buNone/>
            </a:pPr>
            <a:r>
              <a:rPr lang="en-US" b="0" baseline="0" dirty="0"/>
              <a:t>Presentation Support</a:t>
            </a:r>
          </a:p>
          <a:p>
            <a:pPr marL="171450" indent="-171450">
              <a:buFont typeface="Arial" panose="020B0604020202020204" pitchFamily="34" charset="0"/>
              <a:buChar char="•"/>
            </a:pPr>
            <a:r>
              <a:rPr lang="en-US" b="0" baseline="0" dirty="0"/>
              <a:t>Not feeling very money-smart when it comes to insurance?</a:t>
            </a:r>
          </a:p>
          <a:p>
            <a:pPr marL="171450" indent="-171450">
              <a:buFont typeface="Arial" panose="020B0604020202020204" pitchFamily="34" charset="0"/>
              <a:buChar char="•"/>
            </a:pPr>
            <a:r>
              <a:rPr lang="en-US" b="0" baseline="0" dirty="0"/>
              <a:t>Pay attention. You might be surprised how much you already know.</a:t>
            </a:r>
          </a:p>
        </p:txBody>
      </p:sp>
      <p:sp>
        <p:nvSpPr>
          <p:cNvPr id="4" name="Slide Number Placeholder 3"/>
          <p:cNvSpPr>
            <a:spLocks noGrp="1"/>
          </p:cNvSpPr>
          <p:nvPr>
            <p:ph type="sldNum" sz="quarter" idx="10"/>
          </p:nvPr>
        </p:nvSpPr>
        <p:spPr/>
        <p:txBody>
          <a:bodyPr/>
          <a:lstStyle/>
          <a:p>
            <a:fld id="{0F591DEF-4293-4F41-9FEA-28350DA24D24}" type="slidenum">
              <a:rPr lang="en-US" smtClean="0"/>
              <a:t>13</a:t>
            </a:fld>
            <a:endParaRPr lang="en-US" dirty="0"/>
          </a:p>
        </p:txBody>
      </p:sp>
    </p:spTree>
    <p:extLst>
      <p:ext uri="{BB962C8B-B14F-4D97-AF65-F5344CB8AC3E}">
        <p14:creationId xmlns:p14="http://schemas.microsoft.com/office/powerpoint/2010/main" val="160939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**The course has three</a:t>
            </a:r>
            <a:r>
              <a:rPr lang="en-US" baseline="0" dirty="0"/>
              <a:t> parts – you get to THINK, ACT, and even PLAY. Multiple ways to help you remember what you learn. And yes, there will be a quiz at the end. </a:t>
            </a:r>
            <a:endParaRPr lang="en-US" dirty="0"/>
          </a:p>
          <a:p>
            <a:endParaRPr lang="en-US" baseline="0" dirty="0"/>
          </a:p>
          <a:p>
            <a:pPr marL="0" indent="0">
              <a:buFontTx/>
              <a:buNone/>
            </a:pPr>
            <a:r>
              <a:rPr lang="en-US" baseline="0" dirty="0"/>
              <a:t>Presentation Support</a:t>
            </a:r>
          </a:p>
          <a:p>
            <a:pPr marL="171450" indent="-171450">
              <a:buFont typeface="Arial" panose="020B0604020202020204" pitchFamily="34" charset="0"/>
              <a:buChar char="•"/>
            </a:pPr>
            <a:r>
              <a:rPr lang="en-US" baseline="0" dirty="0"/>
              <a:t>Auto Insurance 101 is a 10 minute definition of terms. Pay attention or you might have a tough time with parts 2 and 3.</a:t>
            </a:r>
          </a:p>
          <a:p>
            <a:pPr marL="171450" indent="-171450">
              <a:buFont typeface="Arial" panose="020B0604020202020204" pitchFamily="34" charset="0"/>
              <a:buChar char="•"/>
            </a:pPr>
            <a:r>
              <a:rPr lang="en-US" baseline="0" dirty="0"/>
              <a:t>Once you know the basics, it’s time to “show you the money,” actually buy auto insurance coverage in the Get Smart Challenge.</a:t>
            </a:r>
          </a:p>
          <a:p>
            <a:pPr marL="171450" indent="-171450">
              <a:buFont typeface="Arial" panose="020B0604020202020204" pitchFamily="34" charset="0"/>
              <a:buChar char="•"/>
            </a:pPr>
            <a:r>
              <a:rPr lang="en-US" baseline="0" dirty="0"/>
              <a:t>And finally, we’ll take that new insurance for a test drive with the “It’s Your Choice” game.</a:t>
            </a:r>
          </a:p>
          <a:p>
            <a:pPr marL="171450" indent="-1714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0F591DEF-4293-4F41-9FEA-28350DA24D24}" type="slidenum">
              <a:rPr lang="en-US" smtClean="0"/>
              <a:t>14</a:t>
            </a:fld>
            <a:endParaRPr lang="en-US" dirty="0"/>
          </a:p>
        </p:txBody>
      </p:sp>
    </p:spTree>
    <p:extLst>
      <p:ext uri="{BB962C8B-B14F-4D97-AF65-F5344CB8AC3E}">
        <p14:creationId xmlns:p14="http://schemas.microsoft.com/office/powerpoint/2010/main" val="415059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**So let’s learn some basic terms. I’m going to hand out a cheat sheet to help you follow along. But you might want to take some notes, as this will be on a quiz later.</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Handout Definitions of Terms</a:t>
            </a:r>
          </a:p>
        </p:txBody>
      </p:sp>
      <p:sp>
        <p:nvSpPr>
          <p:cNvPr id="4" name="Slide Number Placeholder 3"/>
          <p:cNvSpPr>
            <a:spLocks noGrp="1"/>
          </p:cNvSpPr>
          <p:nvPr>
            <p:ph type="sldNum" sz="quarter" idx="10"/>
          </p:nvPr>
        </p:nvSpPr>
        <p:spPr/>
        <p:txBody>
          <a:bodyPr/>
          <a:lstStyle/>
          <a:p>
            <a:fld id="{0F591DEF-4293-4F41-9FEA-28350DA24D24}" type="slidenum">
              <a:rPr lang="en-US" smtClean="0"/>
              <a:t>15</a:t>
            </a:fld>
            <a:endParaRPr lang="en-US" dirty="0"/>
          </a:p>
        </p:txBody>
      </p:sp>
    </p:spTree>
    <p:extLst>
      <p:ext uri="{BB962C8B-B14F-4D97-AF65-F5344CB8AC3E}">
        <p14:creationId xmlns:p14="http://schemas.microsoft.com/office/powerpoint/2010/main" val="18481712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indent="0" algn="l" defTabSz="89609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**An auto insurance</a:t>
            </a:r>
            <a:r>
              <a:rPr lang="en-US" sz="1200" kern="1200" baseline="0" dirty="0">
                <a:solidFill>
                  <a:schemeClr val="tx1"/>
                </a:solidFill>
                <a:effectLst/>
                <a:latin typeface="+mn-lt"/>
                <a:ea typeface="+mn-ea"/>
                <a:cs typeface="+mn-cs"/>
              </a:rPr>
              <a:t> policy is a legal CONTRACT between you and your insurance company.</a:t>
            </a:r>
          </a:p>
          <a:p>
            <a:pPr marL="0" marR="0" indent="0" algn="l" defTabSz="896095"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dirty="0">
              <a:solidFill>
                <a:schemeClr val="tx1"/>
              </a:solidFill>
              <a:effectLst/>
              <a:latin typeface="+mn-lt"/>
              <a:ea typeface="+mn-ea"/>
              <a:cs typeface="+mn-cs"/>
            </a:endParaRPr>
          </a:p>
          <a:p>
            <a:pPr marL="0" marR="0" indent="0" algn="l" defTabSz="89609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0" kern="1200" dirty="0">
                <a:solidFill>
                  <a:schemeClr val="tx1"/>
                </a:solidFill>
                <a:effectLst/>
                <a:latin typeface="+mn-lt"/>
                <a:ea typeface="+mn-ea"/>
                <a:cs typeface="+mn-cs"/>
              </a:rPr>
              <a:t>Presentation</a:t>
            </a:r>
            <a:r>
              <a:rPr lang="en-US" sz="1100" b="0" kern="1200" baseline="0" dirty="0">
                <a:solidFill>
                  <a:schemeClr val="tx1"/>
                </a:solidFill>
                <a:effectLst/>
                <a:latin typeface="+mn-lt"/>
                <a:ea typeface="+mn-ea"/>
                <a:cs typeface="+mn-cs"/>
              </a:rPr>
              <a:t> Support</a:t>
            </a:r>
          </a:p>
          <a:p>
            <a:pPr marL="0" marR="0" indent="0" algn="l" defTabSz="89609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0" kern="1200" baseline="0" dirty="0">
                <a:solidFill>
                  <a:schemeClr val="tx1"/>
                </a:solidFill>
                <a:effectLst/>
                <a:latin typeface="+mn-lt"/>
                <a:ea typeface="+mn-ea"/>
                <a:cs typeface="+mn-cs"/>
              </a:rPr>
              <a:t>(Read copy on slide and sidebars; expand definitions as time permits)</a:t>
            </a:r>
          </a:p>
          <a:p>
            <a:pPr marL="0" marR="0" indent="0" algn="l" defTabSz="896095"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kern="1200" baseline="0" dirty="0">
              <a:solidFill>
                <a:schemeClr val="tx1"/>
              </a:solidFill>
              <a:effectLst/>
              <a:latin typeface="+mn-lt"/>
              <a:ea typeface="+mn-ea"/>
              <a:cs typeface="+mn-cs"/>
            </a:endParaRPr>
          </a:p>
          <a:p>
            <a:pPr marL="228600" indent="-228600">
              <a:buFont typeface="+mj-lt"/>
              <a:buAutoNum type="arabicPeriod"/>
            </a:pPr>
            <a:r>
              <a:rPr lang="en-US" sz="1100" baseline="0" dirty="0"/>
              <a:t>Premium – What you pay the insurance company for covering your risk. Payment can be weekly, monthly, every six months, or even once per year. </a:t>
            </a:r>
          </a:p>
          <a:p>
            <a:pPr marL="619498" marR="0" lvl="1" indent="-171450" algn="l" defTabSz="89609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aseline="0" dirty="0"/>
              <a:t>IDEA: You pay a little now to avoid paying A LOT later, when something bad happens. Insurance spreads cost of accidents across multiple drivers; makes costs lower for all.</a:t>
            </a:r>
          </a:p>
          <a:p>
            <a:pPr marL="619498" marR="0" lvl="1" indent="-171450" algn="l" defTabSz="89609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aseline="0" dirty="0"/>
          </a:p>
          <a:p>
            <a:pPr marL="228600" indent="-228600">
              <a:buFont typeface="+mj-lt"/>
              <a:buAutoNum type="arabicPeriod"/>
            </a:pPr>
            <a:r>
              <a:rPr lang="en-US" sz="1100" baseline="0" dirty="0"/>
              <a:t>Claim – Notification to the insurance company that you’ve suffered a loss. </a:t>
            </a:r>
          </a:p>
          <a:p>
            <a:pPr marL="619498" lvl="1" indent="-171450">
              <a:buFont typeface="Arial" panose="020B0604020202020204" pitchFamily="34" charset="0"/>
              <a:buChar char="•"/>
            </a:pPr>
            <a:r>
              <a:rPr lang="en-US" sz="1100" baseline="0" dirty="0"/>
              <a:t>Key question when deciding whether or not to file – damages vs. deductibles. Consult a trusted adult.</a:t>
            </a:r>
          </a:p>
          <a:p>
            <a:pPr marL="619498" lvl="1" indent="-171450">
              <a:buFont typeface="Arial" panose="020B0604020202020204" pitchFamily="34" charset="0"/>
              <a:buChar char="•"/>
            </a:pPr>
            <a:r>
              <a:rPr lang="en-US" sz="1100" baseline="0" dirty="0"/>
              <a:t>Consult insurer for best way to file – agent, by phone, online.</a:t>
            </a:r>
          </a:p>
          <a:p>
            <a:pPr marL="448048" lvl="1" indent="0">
              <a:buFont typeface="Arial" panose="020B0604020202020204" pitchFamily="34" charset="0"/>
              <a:buNone/>
            </a:pPr>
            <a:endParaRPr lang="en-US" sz="1100" dirty="0"/>
          </a:p>
          <a:p>
            <a:pPr marL="228600" lvl="0" indent="-228600">
              <a:buFont typeface="+mj-lt"/>
              <a:buAutoNum type="arabicPeriod"/>
            </a:pPr>
            <a:r>
              <a:rPr lang="en-US" sz="1100" baseline="0" dirty="0"/>
              <a:t>Losses – </a:t>
            </a:r>
            <a:r>
              <a:rPr lang="en-US" sz="1100" b="0" i="0" kern="1200" baseline="0" dirty="0">
                <a:solidFill>
                  <a:schemeClr val="tx1"/>
                </a:solidFill>
                <a:effectLst/>
                <a:latin typeface="+mn-lt"/>
                <a:ea typeface="+mn-ea"/>
                <a:cs typeface="+mn-cs"/>
              </a:rPr>
              <a:t>The cost in </a:t>
            </a:r>
            <a:r>
              <a:rPr lang="en-US" sz="1100" b="0" i="0" kern="1200" dirty="0">
                <a:solidFill>
                  <a:schemeClr val="tx1"/>
                </a:solidFill>
                <a:effectLst/>
                <a:latin typeface="+mn-lt"/>
                <a:ea typeface="+mn-ea"/>
                <a:cs typeface="+mn-cs"/>
              </a:rPr>
              <a:t>dollars of covered property damage or</a:t>
            </a:r>
            <a:r>
              <a:rPr lang="en-US" sz="1100" b="0" i="0" kern="1200" baseline="0" dirty="0">
                <a:solidFill>
                  <a:schemeClr val="tx1"/>
                </a:solidFill>
                <a:effectLst/>
                <a:latin typeface="+mn-lt"/>
                <a:ea typeface="+mn-ea"/>
                <a:cs typeface="+mn-cs"/>
              </a:rPr>
              <a:t> injuries</a:t>
            </a:r>
            <a:r>
              <a:rPr lang="en-US" sz="1100" b="0" i="0" kern="1200" dirty="0">
                <a:solidFill>
                  <a:schemeClr val="tx1"/>
                </a:solidFill>
                <a:effectLst/>
                <a:latin typeface="+mn-lt"/>
                <a:ea typeface="+mn-ea"/>
                <a:cs typeface="+mn-cs"/>
              </a:rPr>
              <a:t> </a:t>
            </a:r>
            <a:r>
              <a:rPr lang="en-US" sz="1100" b="0" i="0" kern="1200" baseline="0" dirty="0">
                <a:solidFill>
                  <a:schemeClr val="tx1"/>
                </a:solidFill>
                <a:effectLst/>
                <a:latin typeface="+mn-lt"/>
                <a:ea typeface="+mn-ea"/>
                <a:cs typeface="+mn-cs"/>
              </a:rPr>
              <a:t>defined in your policy.</a:t>
            </a:r>
          </a:p>
          <a:p>
            <a:pPr marL="228600" lvl="0" indent="-228600">
              <a:buFont typeface="+mj-lt"/>
              <a:buAutoNum type="arabicPeriod"/>
            </a:pPr>
            <a:r>
              <a:rPr lang="en-US" sz="1100" b="0" i="0" kern="1200" baseline="0" dirty="0">
                <a:solidFill>
                  <a:schemeClr val="tx1"/>
                </a:solidFill>
                <a:effectLst/>
                <a:latin typeface="+mn-lt"/>
                <a:ea typeface="+mn-ea"/>
                <a:cs typeface="+mn-cs"/>
              </a:rPr>
              <a:t>Limits </a:t>
            </a:r>
            <a:r>
              <a:rPr lang="en-US" sz="1100" baseline="0" dirty="0"/>
              <a:t>–</a:t>
            </a:r>
            <a:r>
              <a:rPr lang="en-US" sz="1100" b="0" i="0" kern="1200" baseline="0" dirty="0">
                <a:solidFill>
                  <a:schemeClr val="tx1"/>
                </a:solidFill>
                <a:effectLst/>
                <a:latin typeface="+mn-lt"/>
                <a:ea typeface="+mn-ea"/>
                <a:cs typeface="+mn-cs"/>
              </a:rPr>
              <a:t> Maximum amount of protection in a policy for a specific type of coverage.</a:t>
            </a:r>
            <a:endParaRPr lang="en-US" sz="1100" b="0" i="0" kern="1200" dirty="0">
              <a:solidFill>
                <a:schemeClr val="tx1"/>
              </a:solidFill>
              <a:effectLst/>
              <a:latin typeface="+mn-lt"/>
              <a:ea typeface="+mn-ea"/>
              <a:cs typeface="+mn-cs"/>
            </a:endParaRPr>
          </a:p>
          <a:p>
            <a:pPr marL="228600" lvl="0" indent="-228600">
              <a:buFont typeface="+mj-lt"/>
              <a:buAutoNum type="arabicPeriod"/>
            </a:pPr>
            <a:r>
              <a:rPr lang="en-US" sz="1100" baseline="0" dirty="0"/>
              <a:t>Deductibles – What you pay out of pocket before insurance reimbursement kicks in. </a:t>
            </a:r>
          </a:p>
          <a:p>
            <a:pPr marL="676648" lvl="1" indent="-228600">
              <a:buFont typeface="Arial" panose="020B0604020202020204" pitchFamily="34" charset="0"/>
              <a:buChar char="•"/>
            </a:pPr>
            <a:r>
              <a:rPr lang="en-US" sz="1100" baseline="0" dirty="0"/>
              <a:t>Applies only to two coverage types: comprehensive and collision.</a:t>
            </a:r>
          </a:p>
          <a:p>
            <a:pPr marL="676648" lvl="1" indent="-228600">
              <a:buFont typeface="Arial" panose="020B0604020202020204" pitchFamily="34" charset="0"/>
              <a:buChar char="•"/>
            </a:pPr>
            <a:r>
              <a:rPr lang="en-US" sz="1100" baseline="0" dirty="0"/>
              <a:t>As a rule, the higher your deductibles, the lower premium.</a:t>
            </a:r>
          </a:p>
          <a:p>
            <a:pPr marL="171450" indent="-171450">
              <a:buFont typeface="Arial" panose="020B0604020202020204" pitchFamily="34" charset="0"/>
              <a:buChar char="•"/>
            </a:pPr>
            <a:endParaRPr lang="en-US" sz="1100" baseline="0" dirty="0"/>
          </a:p>
        </p:txBody>
      </p:sp>
      <p:sp>
        <p:nvSpPr>
          <p:cNvPr id="4" name="Slide Number Placeholder 3"/>
          <p:cNvSpPr>
            <a:spLocks noGrp="1"/>
          </p:cNvSpPr>
          <p:nvPr>
            <p:ph type="sldNum" sz="quarter" idx="10"/>
          </p:nvPr>
        </p:nvSpPr>
        <p:spPr/>
        <p:txBody>
          <a:bodyPr/>
          <a:lstStyle/>
          <a:p>
            <a:fld id="{0F591DEF-4293-4F41-9FEA-28350DA24D24}" type="slidenum">
              <a:rPr lang="en-US" smtClean="0"/>
              <a:t>16</a:t>
            </a:fld>
            <a:endParaRPr lang="en-US" dirty="0"/>
          </a:p>
        </p:txBody>
      </p:sp>
    </p:spTree>
    <p:extLst>
      <p:ext uri="{BB962C8B-B14F-4D97-AF65-F5344CB8AC3E}">
        <p14:creationId xmlns:p14="http://schemas.microsoft.com/office/powerpoint/2010/main" val="39002493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**Most insurance policies include these specific benefits types to protect you from significant financial loss.</a:t>
            </a:r>
          </a:p>
          <a:p>
            <a:pPr marL="0" indent="0">
              <a:buFont typeface="Arial" panose="020B0604020202020204" pitchFamily="34" charset="0"/>
              <a:buNone/>
            </a:pPr>
            <a:endParaRPr lang="en-US" baseline="0" dirty="0"/>
          </a:p>
          <a:p>
            <a:pPr marL="0" marR="0" indent="0" algn="l" defTabSz="89609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0" kern="1200" dirty="0">
                <a:solidFill>
                  <a:schemeClr val="tx1"/>
                </a:solidFill>
                <a:effectLst/>
                <a:latin typeface="+mn-lt"/>
                <a:ea typeface="+mn-ea"/>
                <a:cs typeface="+mn-cs"/>
              </a:rPr>
              <a:t>Presentation</a:t>
            </a:r>
            <a:r>
              <a:rPr lang="en-US" sz="1100" b="0" kern="1200" baseline="0" dirty="0">
                <a:solidFill>
                  <a:schemeClr val="tx1"/>
                </a:solidFill>
                <a:effectLst/>
                <a:latin typeface="+mn-lt"/>
                <a:ea typeface="+mn-ea"/>
                <a:cs typeface="+mn-cs"/>
              </a:rPr>
              <a:t> Support</a:t>
            </a:r>
          </a:p>
          <a:p>
            <a:pPr marL="0" marR="0" indent="0" algn="l" defTabSz="89609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0" kern="1200" baseline="0" dirty="0">
                <a:solidFill>
                  <a:schemeClr val="tx1"/>
                </a:solidFill>
                <a:effectLst/>
                <a:latin typeface="+mn-lt"/>
                <a:ea typeface="+mn-ea"/>
                <a:cs typeface="+mn-cs"/>
              </a:rPr>
              <a:t>(Read copy on slide and sidebars; expand definitions as time permits)</a:t>
            </a:r>
          </a:p>
          <a:p>
            <a:pPr marL="0" marR="0" indent="0" algn="l" defTabSz="896095"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b="1" kern="1200" baseline="0" dirty="0">
              <a:solidFill>
                <a:schemeClr val="tx1"/>
              </a:solidFill>
              <a:effectLst/>
              <a:latin typeface="+mn-lt"/>
              <a:ea typeface="+mn-ea"/>
              <a:cs typeface="+mn-cs"/>
            </a:endParaRPr>
          </a:p>
          <a:p>
            <a:pPr marL="228600" indent="-228600">
              <a:buFont typeface="Arial" panose="020B0604020202020204" pitchFamily="34" charset="0"/>
              <a:buAutoNum type="arabicPeriod"/>
            </a:pPr>
            <a:r>
              <a:rPr lang="en-US" sz="1100" baseline="0" dirty="0"/>
              <a:t>Comprehensive – </a:t>
            </a:r>
            <a:r>
              <a:rPr lang="en-US" sz="1200" kern="1200" dirty="0">
                <a:solidFill>
                  <a:schemeClr val="tx1"/>
                </a:solidFill>
                <a:effectLst/>
                <a:latin typeface="+mn-lt"/>
                <a:ea typeface="+mn-ea"/>
                <a:cs typeface="+mn-cs"/>
              </a:rPr>
              <a:t>pays for damage to your vehicle caused by something other than a crash or collision, i.e., fire, vandalism, theft, falling objects like a tree, hitting potholes or objects flying at you, i.e., a bird or deer.</a:t>
            </a:r>
          </a:p>
          <a:p>
            <a:pPr marL="676648" lvl="1" indent="-228600">
              <a:buFont typeface="Arial" panose="020B0604020202020204" pitchFamily="34" charset="0"/>
              <a:buChar char="•"/>
            </a:pPr>
            <a:r>
              <a:rPr lang="en-US" sz="1100" baseline="0" dirty="0"/>
              <a:t>Usually required by the lender if you have a loan.</a:t>
            </a:r>
          </a:p>
          <a:p>
            <a:pPr marL="448048" lvl="1" indent="0">
              <a:buFont typeface="Arial" panose="020B0604020202020204" pitchFamily="34" charset="0"/>
              <a:buNone/>
            </a:pPr>
            <a:endParaRPr lang="en-US" sz="1100" baseline="0" dirty="0"/>
          </a:p>
          <a:p>
            <a:pPr marL="228600" indent="-228600">
              <a:buFont typeface="Arial" panose="020B0604020202020204" pitchFamily="34" charset="0"/>
              <a:buAutoNum type="arabicPeriod"/>
            </a:pPr>
            <a:r>
              <a:rPr lang="en-US" sz="1100" baseline="0" dirty="0"/>
              <a:t>Collision – </a:t>
            </a:r>
            <a:r>
              <a:rPr lang="en-US" sz="1100" kern="1200" dirty="0">
                <a:solidFill>
                  <a:schemeClr val="tx1"/>
                </a:solidFill>
                <a:effectLst/>
                <a:latin typeface="+mn-lt"/>
                <a:ea typeface="+mn-ea"/>
                <a:cs typeface="+mn-cs"/>
              </a:rPr>
              <a:t>pays for damage to your vehicle</a:t>
            </a:r>
            <a:r>
              <a:rPr lang="en-US" sz="1100" kern="1200" baseline="0" dirty="0">
                <a:solidFill>
                  <a:schemeClr val="tx1"/>
                </a:solidFill>
                <a:effectLst/>
                <a:latin typeface="+mn-lt"/>
                <a:ea typeface="+mn-ea"/>
                <a:cs typeface="+mn-cs"/>
              </a:rPr>
              <a:t> caused by </a:t>
            </a:r>
            <a:r>
              <a:rPr lang="en-US" sz="1100" kern="1200" dirty="0">
                <a:solidFill>
                  <a:schemeClr val="tx1"/>
                </a:solidFill>
                <a:effectLst/>
                <a:latin typeface="+mn-lt"/>
                <a:ea typeface="+mn-ea"/>
                <a:cs typeface="+mn-cs"/>
              </a:rPr>
              <a:t>you striking something, a vehicle, a pole, tree. </a:t>
            </a:r>
          </a:p>
          <a:p>
            <a:pPr marL="676648" lvl="1" indent="-228600">
              <a:buFont typeface="Arial" panose="020B0604020202020204" pitchFamily="34" charset="0"/>
              <a:buChar char="•"/>
            </a:pPr>
            <a:r>
              <a:rPr lang="en-US" sz="1100" kern="1200" dirty="0">
                <a:solidFill>
                  <a:schemeClr val="tx1"/>
                </a:solidFill>
                <a:effectLst/>
                <a:latin typeface="+mn-lt"/>
                <a:ea typeface="+mn-ea"/>
                <a:cs typeface="+mn-cs"/>
              </a:rPr>
              <a:t>Usually required by the lender if you have a loan.</a:t>
            </a:r>
          </a:p>
          <a:p>
            <a:pPr marL="448048" lvl="1" indent="0">
              <a:buFont typeface="Arial" panose="020B0604020202020204" pitchFamily="34" charset="0"/>
              <a:buNone/>
            </a:pPr>
            <a:endParaRPr lang="en-US" sz="1100" kern="1200" dirty="0">
              <a:solidFill>
                <a:schemeClr val="tx1"/>
              </a:solidFill>
              <a:effectLst/>
              <a:latin typeface="+mn-lt"/>
              <a:ea typeface="+mn-ea"/>
              <a:cs typeface="+mn-cs"/>
            </a:endParaRPr>
          </a:p>
          <a:p>
            <a:pPr marL="228600" indent="-228600">
              <a:buFont typeface="Arial" panose="020B0604020202020204" pitchFamily="34" charset="0"/>
              <a:buAutoNum type="arabicPeriod"/>
            </a:pPr>
            <a:r>
              <a:rPr lang="en-US" sz="1100" kern="1200" dirty="0">
                <a:solidFill>
                  <a:schemeClr val="tx1"/>
                </a:solidFill>
                <a:effectLst/>
                <a:latin typeface="+mn-lt"/>
                <a:ea typeface="+mn-ea"/>
                <a:cs typeface="+mn-cs"/>
              </a:rPr>
              <a:t>Bodily injury – pays for</a:t>
            </a:r>
            <a:r>
              <a:rPr lang="en-US" sz="1100" kern="1200" baseline="0" dirty="0">
                <a:solidFill>
                  <a:schemeClr val="tx1"/>
                </a:solidFill>
                <a:effectLst/>
                <a:latin typeface="+mn-lt"/>
                <a:ea typeface="+mn-ea"/>
                <a:cs typeface="+mn-cs"/>
              </a:rPr>
              <a:t> injuries and </a:t>
            </a:r>
            <a:r>
              <a:rPr lang="en-US" sz="1100" kern="1200" dirty="0">
                <a:solidFill>
                  <a:schemeClr val="tx1"/>
                </a:solidFill>
                <a:effectLst/>
                <a:latin typeface="+mn-lt"/>
                <a:ea typeface="+mn-ea"/>
                <a:cs typeface="+mn-cs"/>
              </a:rPr>
              <a:t>damages to others</a:t>
            </a:r>
            <a:r>
              <a:rPr lang="en-US" sz="1100" kern="1200" baseline="0" dirty="0">
                <a:solidFill>
                  <a:schemeClr val="tx1"/>
                </a:solidFill>
                <a:effectLst/>
                <a:latin typeface="+mn-lt"/>
                <a:ea typeface="+mn-ea"/>
                <a:cs typeface="+mn-cs"/>
              </a:rPr>
              <a:t> from an accident in which you are at fault. </a:t>
            </a:r>
          </a:p>
          <a:p>
            <a:pPr marL="676648" lvl="1" indent="-228600">
              <a:buFont typeface="Arial" panose="020B0604020202020204" pitchFamily="34" charset="0"/>
              <a:buChar char="•"/>
            </a:pPr>
            <a:r>
              <a:rPr lang="en-US" sz="1100" kern="1200" dirty="0">
                <a:solidFill>
                  <a:schemeClr val="tx1"/>
                </a:solidFill>
                <a:effectLst/>
                <a:latin typeface="+mn-lt"/>
                <a:ea typeface="+mn-ea"/>
                <a:cs typeface="+mn-cs"/>
              </a:rPr>
              <a:t>Usually required by state law (not New</a:t>
            </a:r>
            <a:r>
              <a:rPr lang="en-US" sz="1100" kern="1200" baseline="0" dirty="0">
                <a:solidFill>
                  <a:schemeClr val="tx1"/>
                </a:solidFill>
                <a:effectLst/>
                <a:latin typeface="+mn-lt"/>
                <a:ea typeface="+mn-ea"/>
                <a:cs typeface="+mn-cs"/>
              </a:rPr>
              <a:t> Hampshire).</a:t>
            </a:r>
          </a:p>
          <a:p>
            <a:pPr marL="676648" marR="0" lvl="1" indent="-228600" algn="l" defTabSz="89609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a:solidFill>
                  <a:schemeClr val="tx1"/>
                </a:solidFill>
                <a:effectLst/>
                <a:latin typeface="+mn-lt"/>
                <a:ea typeface="+mn-ea"/>
                <a:cs typeface="+mn-cs"/>
              </a:rPr>
              <a:t>Conditions and restrictions vary by state for when a policyholder is allowed to sue another party for auto-related injuries.</a:t>
            </a:r>
          </a:p>
          <a:p>
            <a:pPr marL="676648" lvl="1" indent="-228600">
              <a:buFont typeface="Arial" panose="020B0604020202020204" pitchFamily="34" charset="0"/>
              <a:buChar char="•"/>
            </a:pPr>
            <a:endParaRPr lang="en-US" sz="1100" kern="1200" dirty="0">
              <a:solidFill>
                <a:schemeClr val="tx1"/>
              </a:solidFill>
              <a:effectLst/>
              <a:latin typeface="+mn-lt"/>
              <a:ea typeface="+mn-ea"/>
              <a:cs typeface="+mn-cs"/>
            </a:endParaRPr>
          </a:p>
          <a:p>
            <a:pPr marL="228600" indent="-228600">
              <a:buFont typeface="Arial" panose="020B0604020202020204" pitchFamily="34" charset="0"/>
              <a:buAutoNum type="arabicPeriod"/>
            </a:pPr>
            <a:r>
              <a:rPr lang="en-US" sz="1100" baseline="0" dirty="0"/>
              <a:t>Medical Payments or Personal Injury Protection – pays medical bills for you and your injured passenger, regardless of who was at fault.</a:t>
            </a:r>
          </a:p>
          <a:p>
            <a:pPr marL="676648" lvl="1" indent="-228600">
              <a:buFont typeface="Arial" panose="020B0604020202020204" pitchFamily="34" charset="0"/>
              <a:buChar char="•"/>
            </a:pPr>
            <a:r>
              <a:rPr lang="en-US" sz="1100" baseline="0" dirty="0"/>
              <a:t>Usually required by state law.</a:t>
            </a:r>
          </a:p>
          <a:p>
            <a:pPr marL="676648" lvl="1" indent="-228600">
              <a:buFont typeface="Arial" panose="020B0604020202020204" pitchFamily="34" charset="0"/>
              <a:buChar char="•"/>
            </a:pPr>
            <a:r>
              <a:rPr lang="en-US" sz="1100" baseline="0" dirty="0"/>
              <a:t>Rules, limitations and monetary thresholds for filing a claim vary by state.</a:t>
            </a:r>
          </a:p>
          <a:p>
            <a:pPr marL="228600" indent="-228600">
              <a:buFont typeface="Arial" panose="020B0604020202020204" pitchFamily="34" charset="0"/>
              <a:buAutoNum type="arabicPeriod"/>
            </a:pPr>
            <a:endParaRPr lang="en-US" sz="1100" baseline="0" dirty="0"/>
          </a:p>
          <a:p>
            <a:pPr marL="228600" marR="0" indent="-228600" algn="l" defTabSz="896095"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US" sz="1100" kern="1200" dirty="0">
                <a:solidFill>
                  <a:schemeClr val="tx1"/>
                </a:solidFill>
                <a:effectLst/>
                <a:latin typeface="+mn-lt"/>
                <a:ea typeface="+mn-ea"/>
                <a:cs typeface="+mn-cs"/>
              </a:rPr>
              <a:t>Property damage liability </a:t>
            </a:r>
            <a:r>
              <a:rPr lang="en-US" sz="1100" baseline="0" dirty="0"/>
              <a:t>–</a:t>
            </a:r>
            <a:r>
              <a:rPr lang="en-US" sz="1100" kern="1200" dirty="0">
                <a:solidFill>
                  <a:schemeClr val="tx1"/>
                </a:solidFill>
                <a:effectLst/>
                <a:latin typeface="+mn-lt"/>
                <a:ea typeface="+mn-ea"/>
                <a:cs typeface="+mn-cs"/>
              </a:rPr>
              <a:t> pays</a:t>
            </a:r>
            <a:r>
              <a:rPr lang="en-US" sz="1100" kern="1200" baseline="0" dirty="0">
                <a:solidFill>
                  <a:schemeClr val="tx1"/>
                </a:solidFill>
                <a:effectLst/>
                <a:latin typeface="+mn-lt"/>
                <a:ea typeface="+mn-ea"/>
                <a:cs typeface="+mn-cs"/>
              </a:rPr>
              <a:t> for </a:t>
            </a:r>
            <a:r>
              <a:rPr lang="en-US" sz="1100" kern="1200" dirty="0">
                <a:solidFill>
                  <a:schemeClr val="tx1"/>
                </a:solidFill>
                <a:effectLst/>
                <a:latin typeface="+mn-lt"/>
                <a:ea typeface="+mn-ea"/>
                <a:cs typeface="+mn-cs"/>
              </a:rPr>
              <a:t>damages to someone’s property from an accident</a:t>
            </a:r>
            <a:r>
              <a:rPr lang="en-US" sz="1100" kern="1200" baseline="0" dirty="0">
                <a:solidFill>
                  <a:schemeClr val="tx1"/>
                </a:solidFill>
                <a:effectLst/>
                <a:latin typeface="+mn-lt"/>
                <a:ea typeface="+mn-ea"/>
                <a:cs typeface="+mn-cs"/>
              </a:rPr>
              <a:t> in which </a:t>
            </a:r>
            <a:r>
              <a:rPr lang="en-US" sz="1100" kern="1200" dirty="0">
                <a:solidFill>
                  <a:schemeClr val="tx1"/>
                </a:solidFill>
                <a:effectLst/>
                <a:latin typeface="+mn-lt"/>
                <a:ea typeface="+mn-ea"/>
                <a:cs typeface="+mn-cs"/>
              </a:rPr>
              <a:t>you are at fault. </a:t>
            </a:r>
          </a:p>
          <a:p>
            <a:pPr marL="228600" indent="-228600">
              <a:buFont typeface="Arial" panose="020B0604020202020204" pitchFamily="34" charset="0"/>
              <a:buAutoNum type="arabicPeriod"/>
            </a:pPr>
            <a:r>
              <a:rPr lang="en-US" sz="1100" b="0" u="none" kern="1200" dirty="0">
                <a:solidFill>
                  <a:schemeClr val="tx1"/>
                </a:solidFill>
                <a:effectLst/>
                <a:latin typeface="+mn-lt"/>
                <a:ea typeface="+mn-ea"/>
                <a:cs typeface="+mn-cs"/>
              </a:rPr>
              <a:t>Uninsured motorist – pays for injuries (not property</a:t>
            </a:r>
            <a:r>
              <a:rPr lang="en-US" sz="1100" b="0" u="none" kern="1200" baseline="0" dirty="0">
                <a:solidFill>
                  <a:schemeClr val="tx1"/>
                </a:solidFill>
                <a:effectLst/>
                <a:latin typeface="+mn-lt"/>
                <a:ea typeface="+mn-ea"/>
                <a:cs typeface="+mn-cs"/>
              </a:rPr>
              <a:t> damage) </a:t>
            </a:r>
            <a:r>
              <a:rPr lang="en-US" sz="1100" b="0" u="none" kern="1200" dirty="0">
                <a:solidFill>
                  <a:schemeClr val="tx1"/>
                </a:solidFill>
                <a:effectLst/>
                <a:latin typeface="+mn-lt"/>
                <a:ea typeface="+mn-ea"/>
                <a:cs typeface="+mn-cs"/>
              </a:rPr>
              <a:t>to</a:t>
            </a:r>
            <a:r>
              <a:rPr lang="en-US" sz="1100" b="0" u="none" kern="1200" baseline="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you and your p</a:t>
            </a:r>
            <a:r>
              <a:rPr lang="en-US" sz="1100" kern="1200" baseline="0" dirty="0">
                <a:solidFill>
                  <a:schemeClr val="tx1"/>
                </a:solidFill>
                <a:effectLst/>
                <a:latin typeface="+mn-lt"/>
                <a:ea typeface="+mn-ea"/>
                <a:cs typeface="+mn-cs"/>
              </a:rPr>
              <a:t>assengers from an accident caused by a </a:t>
            </a:r>
            <a:r>
              <a:rPr lang="en-US" sz="1100" kern="1200" dirty="0">
                <a:solidFill>
                  <a:schemeClr val="tx1"/>
                </a:solidFill>
                <a:effectLst/>
                <a:latin typeface="+mn-lt"/>
                <a:ea typeface="+mn-ea"/>
                <a:cs typeface="+mn-cs"/>
              </a:rPr>
              <a:t>motorist who</a:t>
            </a:r>
            <a:r>
              <a:rPr lang="en-US" sz="1100" kern="1200" baseline="0" dirty="0">
                <a:solidFill>
                  <a:schemeClr val="tx1"/>
                </a:solidFill>
                <a:effectLst/>
                <a:latin typeface="+mn-lt"/>
                <a:ea typeface="+mn-ea"/>
                <a:cs typeface="+mn-cs"/>
              </a:rPr>
              <a:t> does not have insurance. </a:t>
            </a:r>
            <a:endParaRPr lang="en-US" sz="1100" kern="1200" dirty="0">
              <a:solidFill>
                <a:schemeClr val="tx1"/>
              </a:solidFill>
              <a:effectLst/>
              <a:latin typeface="+mn-lt"/>
              <a:ea typeface="+mn-ea"/>
              <a:cs typeface="+mn-cs"/>
            </a:endParaRPr>
          </a:p>
          <a:p>
            <a:pPr marL="228600" indent="-228600">
              <a:buFont typeface="Arial" panose="020B0604020202020204" pitchFamily="34" charset="0"/>
              <a:buAutoNum type="arabicPeriod"/>
            </a:pPr>
            <a:r>
              <a:rPr lang="en-US" sz="1100" baseline="0" dirty="0"/>
              <a:t>Underinsured motorist </a:t>
            </a:r>
            <a:r>
              <a:rPr lang="en-US" sz="1100" b="0" u="none" kern="1200" dirty="0">
                <a:solidFill>
                  <a:schemeClr val="tx1"/>
                </a:solidFill>
                <a:effectLst/>
                <a:latin typeface="+mn-lt"/>
                <a:ea typeface="+mn-ea"/>
                <a:cs typeface="+mn-cs"/>
              </a:rPr>
              <a:t>– pays for injuries (not property</a:t>
            </a:r>
            <a:r>
              <a:rPr lang="en-US" sz="1100" b="0" u="none" kern="1200" baseline="0" dirty="0">
                <a:solidFill>
                  <a:schemeClr val="tx1"/>
                </a:solidFill>
                <a:effectLst/>
                <a:latin typeface="+mn-lt"/>
                <a:ea typeface="+mn-ea"/>
                <a:cs typeface="+mn-cs"/>
              </a:rPr>
              <a:t> damage) </a:t>
            </a:r>
            <a:r>
              <a:rPr lang="en-US" sz="1100" b="0" u="none" kern="1200" dirty="0">
                <a:solidFill>
                  <a:schemeClr val="tx1"/>
                </a:solidFill>
                <a:effectLst/>
                <a:latin typeface="+mn-lt"/>
                <a:ea typeface="+mn-ea"/>
                <a:cs typeface="+mn-cs"/>
              </a:rPr>
              <a:t>to</a:t>
            </a:r>
            <a:r>
              <a:rPr lang="en-US" sz="1100" b="0" u="none" kern="1200" baseline="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you</a:t>
            </a:r>
            <a:r>
              <a:rPr lang="en-US" sz="1100" kern="1200" baseline="0" dirty="0">
                <a:solidFill>
                  <a:schemeClr val="tx1"/>
                </a:solidFill>
                <a:effectLst/>
                <a:latin typeface="+mn-lt"/>
                <a:ea typeface="+mn-ea"/>
                <a:cs typeface="+mn-cs"/>
              </a:rPr>
              <a:t> and</a:t>
            </a:r>
            <a:r>
              <a:rPr lang="en-US" sz="1100" kern="1200" dirty="0">
                <a:solidFill>
                  <a:schemeClr val="tx1"/>
                </a:solidFill>
                <a:effectLst/>
                <a:latin typeface="+mn-lt"/>
                <a:ea typeface="+mn-ea"/>
                <a:cs typeface="+mn-cs"/>
              </a:rPr>
              <a:t> your p</a:t>
            </a:r>
            <a:r>
              <a:rPr lang="en-US" sz="1100" kern="1200" baseline="0" dirty="0">
                <a:solidFill>
                  <a:schemeClr val="tx1"/>
                </a:solidFill>
                <a:effectLst/>
                <a:latin typeface="+mn-lt"/>
                <a:ea typeface="+mn-ea"/>
                <a:cs typeface="+mn-cs"/>
              </a:rPr>
              <a:t>assengers from an accident by a </a:t>
            </a:r>
            <a:r>
              <a:rPr lang="en-US" sz="1100" kern="1200" dirty="0">
                <a:solidFill>
                  <a:schemeClr val="tx1"/>
                </a:solidFill>
                <a:effectLst/>
                <a:latin typeface="+mn-lt"/>
                <a:ea typeface="+mn-ea"/>
                <a:cs typeface="+mn-cs"/>
              </a:rPr>
              <a:t>motorist without e</a:t>
            </a:r>
            <a:r>
              <a:rPr lang="en-US" sz="1100" kern="1200" baseline="0" dirty="0">
                <a:solidFill>
                  <a:schemeClr val="tx1"/>
                </a:solidFill>
                <a:effectLst/>
                <a:latin typeface="+mn-lt"/>
                <a:ea typeface="+mn-ea"/>
                <a:cs typeface="+mn-cs"/>
              </a:rPr>
              <a:t>nough insurance to pay your claim.</a:t>
            </a:r>
          </a:p>
          <a:p>
            <a:pPr marL="0" indent="0">
              <a:buFont typeface="Arial" panose="020B0604020202020204" pitchFamily="34" charset="0"/>
              <a:buNone/>
            </a:pPr>
            <a:endParaRPr lang="en-US" sz="11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F591DEF-4293-4F41-9FEA-28350DA24D24}" type="slidenum">
              <a:rPr lang="en-US" smtClean="0"/>
              <a:t>17</a:t>
            </a:fld>
            <a:endParaRPr lang="en-US" dirty="0"/>
          </a:p>
        </p:txBody>
      </p:sp>
    </p:spTree>
    <p:extLst>
      <p:ext uri="{BB962C8B-B14F-4D97-AF65-F5344CB8AC3E}">
        <p14:creationId xmlns:p14="http://schemas.microsoft.com/office/powerpoint/2010/main" val="3900249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**Auto insurance is attached to the VEHICLE. If the car is covered, insurance protects any of three roles likely affected by an accident or incident.</a:t>
            </a:r>
          </a:p>
          <a:p>
            <a:pPr marL="0" indent="0">
              <a:buFont typeface="Arial" panose="020B0604020202020204" pitchFamily="34" charset="0"/>
              <a:buNone/>
            </a:pPr>
            <a:endParaRPr lang="en-US" baseline="0" dirty="0"/>
          </a:p>
          <a:p>
            <a:pPr marL="0" marR="0" indent="0" algn="l" defTabSz="89609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dirty="0">
                <a:solidFill>
                  <a:schemeClr val="tx1"/>
                </a:solidFill>
                <a:effectLst/>
                <a:latin typeface="+mn-lt"/>
                <a:ea typeface="+mn-ea"/>
                <a:cs typeface="+mn-cs"/>
              </a:rPr>
              <a:t>Presentation</a:t>
            </a:r>
            <a:r>
              <a:rPr lang="en-US" sz="1200" b="0" kern="1200" baseline="0" dirty="0">
                <a:solidFill>
                  <a:schemeClr val="tx1"/>
                </a:solidFill>
                <a:effectLst/>
                <a:latin typeface="+mn-lt"/>
                <a:ea typeface="+mn-ea"/>
                <a:cs typeface="+mn-cs"/>
              </a:rPr>
              <a:t> Support</a:t>
            </a:r>
          </a:p>
          <a:p>
            <a:pPr marL="0" marR="0" indent="0" algn="l" defTabSz="89609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baseline="0" dirty="0">
                <a:solidFill>
                  <a:schemeClr val="tx1"/>
                </a:solidFill>
                <a:effectLst/>
                <a:latin typeface="+mn-lt"/>
                <a:ea typeface="+mn-ea"/>
                <a:cs typeface="+mn-cs"/>
              </a:rPr>
              <a:t>(Read copy on slide and sidebars; expand definitions as time permits)</a:t>
            </a:r>
          </a:p>
          <a:p>
            <a:pPr marL="0" marR="0" indent="0" algn="l" defTabSz="896095"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kern="1200" baseline="0" dirty="0">
              <a:solidFill>
                <a:schemeClr val="tx1"/>
              </a:solidFill>
              <a:effectLst/>
              <a:latin typeface="+mn-lt"/>
              <a:ea typeface="+mn-ea"/>
              <a:cs typeface="+mn-cs"/>
            </a:endParaRPr>
          </a:p>
          <a:p>
            <a:pPr marL="228600" marR="0" indent="-228600" algn="l" defTabSz="896095"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US" baseline="0" dirty="0"/>
              <a:t>Driver – operator of the insured auto or any licensed person who has permission to drive.</a:t>
            </a:r>
          </a:p>
          <a:p>
            <a:pPr marL="228600" marR="0" indent="-228600" algn="l" defTabSz="896095"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US" baseline="0" dirty="0"/>
              <a:t>Passenger – anyone in the car with the driver of a covered auto who suffers a loss in an accident or incident that is your fault.</a:t>
            </a:r>
          </a:p>
          <a:p>
            <a:pPr marL="228600" marR="0" indent="-228600" algn="l" defTabSz="896095"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US" baseline="0" dirty="0"/>
              <a:t>Pedestrian – anyone outside the covered auto who suffers a loss in an accident that is your fault.</a:t>
            </a:r>
          </a:p>
          <a:p>
            <a:pPr marL="228600" marR="0" indent="-228600" algn="l" defTabSz="896095"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endParaRPr lang="en-US" baseline="0" dirty="0"/>
          </a:p>
          <a:p>
            <a:pPr marL="0" marR="0" indent="0" algn="l" defTabSz="89609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Note: In a two/multi car accident with injuries or damages: </a:t>
            </a:r>
          </a:p>
          <a:p>
            <a:pPr marL="171450" marR="0" indent="-171450" algn="l" defTabSz="89609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 at-fault driver receives MEDICAL </a:t>
            </a:r>
            <a:r>
              <a:rPr lang="en-US" sz="1200" kern="1200" baseline="0" dirty="0">
                <a:solidFill>
                  <a:schemeClr val="tx1"/>
                </a:solidFill>
                <a:effectLst/>
                <a:latin typeface="+mn-lt"/>
                <a:ea typeface="+mn-ea"/>
                <a:cs typeface="+mn-cs"/>
              </a:rPr>
              <a:t>benefits – medical bills and lost wages. </a:t>
            </a:r>
          </a:p>
          <a:p>
            <a:pPr marL="171450" marR="0" indent="-171450" algn="l" defTabSz="89609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The person deemed not at fault is</a:t>
            </a:r>
            <a:r>
              <a:rPr lang="en-US" sz="1200" kern="1200" dirty="0">
                <a:solidFill>
                  <a:schemeClr val="tx1"/>
                </a:solidFill>
                <a:effectLst/>
                <a:latin typeface="+mn-lt"/>
                <a:ea typeface="+mn-ea"/>
                <a:cs typeface="+mn-cs"/>
              </a:rPr>
              <a:t> eligible for BODILY INJURY </a:t>
            </a:r>
            <a:r>
              <a:rPr lang="en-US" sz="1200" kern="1200" baseline="0" dirty="0">
                <a:solidFill>
                  <a:schemeClr val="tx1"/>
                </a:solidFill>
                <a:effectLst/>
                <a:latin typeface="+mn-lt"/>
                <a:ea typeface="+mn-ea"/>
                <a:cs typeface="+mn-cs"/>
              </a:rPr>
              <a:t>benefits </a:t>
            </a:r>
            <a:r>
              <a:rPr lang="en-US" baseline="0" dirty="0"/>
              <a:t>–</a:t>
            </a:r>
            <a:r>
              <a:rPr lang="en-US" sz="1200" kern="1200" baseline="0" dirty="0">
                <a:solidFill>
                  <a:schemeClr val="tx1"/>
                </a:solidFill>
                <a:effectLst/>
                <a:latin typeface="+mn-lt"/>
                <a:ea typeface="+mn-ea"/>
                <a:cs typeface="+mn-cs"/>
              </a:rPr>
              <a:t> $ amount takes into account medical bills, rehab costs, etc., but allows broader (often higher-dollar) payment for “pain and suffering.” (If an accident is your fault, you can’t receive pain and suffering from your own insurance policy.)</a:t>
            </a:r>
            <a:endParaRPr lang="en-US" baseline="0" dirty="0"/>
          </a:p>
          <a:p>
            <a:pPr marL="228600" indent="-228600">
              <a:buFont typeface="Arial" panose="020B0604020202020204" pitchFamily="34" charset="0"/>
              <a:buAutoNum type="arabicPeriod"/>
            </a:pPr>
            <a:endParaRPr lang="en-US" baseline="0" dirty="0"/>
          </a:p>
        </p:txBody>
      </p:sp>
      <p:sp>
        <p:nvSpPr>
          <p:cNvPr id="4" name="Slide Number Placeholder 3"/>
          <p:cNvSpPr>
            <a:spLocks noGrp="1"/>
          </p:cNvSpPr>
          <p:nvPr>
            <p:ph type="sldNum" sz="quarter" idx="10"/>
          </p:nvPr>
        </p:nvSpPr>
        <p:spPr/>
        <p:txBody>
          <a:bodyPr/>
          <a:lstStyle/>
          <a:p>
            <a:fld id="{0F591DEF-4293-4F41-9FEA-28350DA24D24}" type="slidenum">
              <a:rPr lang="en-US" smtClean="0"/>
              <a:t>18</a:t>
            </a:fld>
            <a:endParaRPr lang="en-US" dirty="0"/>
          </a:p>
        </p:txBody>
      </p:sp>
    </p:spTree>
    <p:extLst>
      <p:ext uri="{BB962C8B-B14F-4D97-AF65-F5344CB8AC3E}">
        <p14:creationId xmlns:p14="http://schemas.microsoft.com/office/powerpoint/2010/main" val="3900249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indent="0" algn="l" defTabSz="89609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dirty="0">
                <a:solidFill>
                  <a:schemeClr val="tx1"/>
                </a:solidFill>
                <a:effectLst/>
                <a:latin typeface="+mn-lt"/>
                <a:ea typeface="+mn-ea"/>
                <a:cs typeface="+mn-cs"/>
              </a:rPr>
              <a:t>**There</a:t>
            </a:r>
            <a:r>
              <a:rPr lang="en-US" sz="1200" b="0" kern="1200" baseline="0" dirty="0">
                <a:solidFill>
                  <a:schemeClr val="tx1"/>
                </a:solidFill>
                <a:effectLst/>
                <a:latin typeface="+mn-lt"/>
                <a:ea typeface="+mn-ea"/>
                <a:cs typeface="+mn-cs"/>
              </a:rPr>
              <a:t> are several ways to buy insurance; decision based on your knowledge and comfort level with the process.</a:t>
            </a:r>
            <a:endParaRPr lang="en-US" sz="1200" b="0" kern="1200" dirty="0">
              <a:solidFill>
                <a:schemeClr val="tx1"/>
              </a:solidFill>
              <a:effectLst/>
              <a:latin typeface="+mn-lt"/>
              <a:ea typeface="+mn-ea"/>
              <a:cs typeface="+mn-cs"/>
            </a:endParaRPr>
          </a:p>
          <a:p>
            <a:pPr marL="0" marR="0" indent="0" algn="l" defTabSz="896095"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dirty="0">
              <a:solidFill>
                <a:schemeClr val="tx1"/>
              </a:solidFill>
              <a:effectLst/>
              <a:latin typeface="+mn-lt"/>
              <a:ea typeface="+mn-ea"/>
              <a:cs typeface="+mn-cs"/>
            </a:endParaRPr>
          </a:p>
          <a:p>
            <a:pPr marL="0" marR="0" indent="0" algn="l" defTabSz="89609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0" kern="1200" dirty="0">
                <a:solidFill>
                  <a:schemeClr val="tx1"/>
                </a:solidFill>
                <a:effectLst/>
                <a:latin typeface="+mn-lt"/>
                <a:ea typeface="+mn-ea"/>
                <a:cs typeface="+mn-cs"/>
              </a:rPr>
              <a:t>Presentation</a:t>
            </a:r>
            <a:r>
              <a:rPr lang="en-US" sz="1100" b="0" kern="1200" baseline="0" dirty="0">
                <a:solidFill>
                  <a:schemeClr val="tx1"/>
                </a:solidFill>
                <a:effectLst/>
                <a:latin typeface="+mn-lt"/>
                <a:ea typeface="+mn-ea"/>
                <a:cs typeface="+mn-cs"/>
              </a:rPr>
              <a:t> Support</a:t>
            </a:r>
          </a:p>
          <a:p>
            <a:pPr marL="0" marR="0" indent="0" algn="l" defTabSz="89609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0" kern="1200" baseline="0" dirty="0">
                <a:solidFill>
                  <a:schemeClr val="tx1"/>
                </a:solidFill>
                <a:effectLst/>
                <a:latin typeface="+mn-lt"/>
                <a:ea typeface="+mn-ea"/>
                <a:cs typeface="+mn-cs"/>
              </a:rPr>
              <a:t>(Read copy on slide and sidebars; expand definitions as time permits)</a:t>
            </a:r>
          </a:p>
          <a:p>
            <a:pPr marL="228600" indent="-228600">
              <a:buFont typeface="+mj-lt"/>
              <a:buAutoNum type="arabicPeriod"/>
            </a:pPr>
            <a:r>
              <a:rPr lang="en-US" sz="1100" dirty="0"/>
              <a:t>Quote – St</a:t>
            </a:r>
            <a:r>
              <a:rPr lang="en-US" sz="1100" baseline="0" dirty="0"/>
              <a:t>atement, i.e., quotation, from the insurance company of the cost (your premium) and coverage (benefits) of the policy you negotiate.</a:t>
            </a:r>
          </a:p>
          <a:p>
            <a:pPr marL="676648" lvl="1" indent="-228600">
              <a:buFont typeface="Arial" panose="020B0604020202020204" pitchFamily="34" charset="0"/>
              <a:buChar char="•"/>
            </a:pPr>
            <a:r>
              <a:rPr lang="en-US" sz="1100" baseline="0" dirty="0"/>
              <a:t>Final quote may change </a:t>
            </a:r>
            <a:r>
              <a:rPr lang="en-US" sz="1100" dirty="0"/>
              <a:t>during the underwriting process</a:t>
            </a:r>
            <a:r>
              <a:rPr lang="en-US" sz="1100" baseline="0" dirty="0"/>
              <a:t> when the company verifies information you provided.</a:t>
            </a:r>
            <a:endParaRPr lang="en-US" sz="1100" dirty="0"/>
          </a:p>
          <a:p>
            <a:pPr marL="228600" indent="-228600">
              <a:buFont typeface="+mj-lt"/>
              <a:buAutoNum type="arabicPeriod"/>
            </a:pPr>
            <a:r>
              <a:rPr lang="en-US" sz="1100" baseline="0" dirty="0"/>
              <a:t>Agent – person hired by insurance company to sell auto insurance policies.</a:t>
            </a:r>
          </a:p>
          <a:p>
            <a:pPr marL="676648" lvl="1" indent="-228600">
              <a:buFont typeface="Arial" panose="020B0604020202020204" pitchFamily="34" charset="0"/>
              <a:buChar char="•"/>
            </a:pPr>
            <a:r>
              <a:rPr lang="en-US" sz="1100" b="0" u="sng" baseline="0" dirty="0"/>
              <a:t>Independent a</a:t>
            </a:r>
            <a:r>
              <a:rPr lang="en-US" sz="1100" b="0" u="sng" dirty="0"/>
              <a:t>gents</a:t>
            </a:r>
            <a:r>
              <a:rPr lang="en-US" sz="1100" b="0" u="none" baseline="0" dirty="0"/>
              <a:t> </a:t>
            </a:r>
            <a:r>
              <a:rPr lang="en-US" sz="1100" dirty="0"/>
              <a:t>compare and sell policies from</a:t>
            </a:r>
            <a:r>
              <a:rPr lang="en-US" sz="1100" baseline="0" dirty="0"/>
              <a:t> multiple companies</a:t>
            </a:r>
            <a:r>
              <a:rPr lang="en-US" sz="1100" dirty="0"/>
              <a:t>.</a:t>
            </a:r>
          </a:p>
          <a:p>
            <a:pPr marL="676648" lvl="1" indent="-228600">
              <a:buFont typeface="Arial" panose="020B0604020202020204" pitchFamily="34" charset="0"/>
              <a:buChar char="•"/>
            </a:pPr>
            <a:r>
              <a:rPr lang="en-US" sz="1100" b="0" u="sng" dirty="0"/>
              <a:t>Captive agents </a:t>
            </a:r>
            <a:r>
              <a:rPr lang="en-US" sz="1100" dirty="0"/>
              <a:t>sell for only one company. </a:t>
            </a:r>
          </a:p>
          <a:p>
            <a:pPr marL="228600" indent="-228600">
              <a:buFont typeface="+mj-lt"/>
              <a:buAutoNum type="arabicPeriod"/>
            </a:pPr>
            <a:r>
              <a:rPr lang="en-US" sz="1100" dirty="0"/>
              <a:t>Direct </a:t>
            </a:r>
            <a:r>
              <a:rPr lang="en-US" sz="1100" baseline="0" dirty="0"/>
              <a:t>–</a:t>
            </a:r>
            <a:r>
              <a:rPr lang="en-US" sz="1100" dirty="0"/>
              <a:t> buying from the insurance company online or over the phone, without the</a:t>
            </a:r>
            <a:r>
              <a:rPr lang="en-US" sz="1100" baseline="0" dirty="0"/>
              <a:t> input of an agent.</a:t>
            </a:r>
          </a:p>
          <a:p>
            <a:pPr marL="0" lvl="0" indent="0">
              <a:buFont typeface="Arial" panose="020B0604020202020204" pitchFamily="34" charset="0"/>
              <a:buNone/>
            </a:pPr>
            <a:endParaRPr lang="en-US" sz="1100" baseline="0" dirty="0"/>
          </a:p>
          <a:p>
            <a:pPr marL="0" lvl="0" indent="0">
              <a:buFont typeface="Arial" panose="020B0604020202020204" pitchFamily="34" charset="0"/>
              <a:buNone/>
            </a:pPr>
            <a:r>
              <a:rPr lang="en-US" sz="1100" baseline="0" dirty="0"/>
              <a:t>Pros/Cons</a:t>
            </a:r>
          </a:p>
          <a:p>
            <a:pPr marL="0" marR="0" lvl="0" indent="0" algn="l" defTabSz="89609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dirty="0"/>
              <a:t>AGENT</a:t>
            </a:r>
          </a:p>
          <a:p>
            <a:pPr marL="171450" marR="0" lvl="0" indent="-171450" algn="l" defTabSz="89609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Sells</a:t>
            </a:r>
            <a:r>
              <a:rPr lang="en-US" sz="1100" baseline="0" dirty="0"/>
              <a:t> hundreds of policies, access to multiple companies’ policies, personal, can provide situation-specific guidance, help with filing a claim. Negatives: </a:t>
            </a:r>
            <a:r>
              <a:rPr lang="en-US" sz="1100" kern="1200" dirty="0">
                <a:solidFill>
                  <a:schemeClr val="tx1"/>
                </a:solidFill>
                <a:effectLst/>
                <a:latin typeface="+mn-lt"/>
                <a:ea typeface="+mn-ea"/>
                <a:cs typeface="+mn-cs"/>
              </a:rPr>
              <a:t>Not available 24/7;</a:t>
            </a:r>
            <a:r>
              <a:rPr lang="en-US" sz="1100" kern="1200" baseline="0" dirty="0">
                <a:solidFill>
                  <a:schemeClr val="tx1"/>
                </a:solidFill>
                <a:effectLst/>
                <a:latin typeface="+mn-lt"/>
                <a:ea typeface="+mn-ea"/>
                <a:cs typeface="+mn-cs"/>
              </a:rPr>
              <a:t> may have a bias for one company over another.</a:t>
            </a:r>
            <a:r>
              <a:rPr lang="en-US" sz="1100" kern="1200" dirty="0">
                <a:solidFill>
                  <a:schemeClr val="tx1"/>
                </a:solidFill>
                <a:effectLst/>
                <a:latin typeface="+mn-lt"/>
                <a:ea typeface="+mn-ea"/>
                <a:cs typeface="+mn-cs"/>
              </a:rPr>
              <a:t> </a:t>
            </a:r>
          </a:p>
          <a:p>
            <a:pPr marL="0" lvl="0" indent="0">
              <a:buFont typeface="Arial" panose="020B0604020202020204" pitchFamily="34" charset="0"/>
              <a:buNone/>
            </a:pPr>
            <a:r>
              <a:rPr lang="en-US" sz="1100" baseline="0" dirty="0"/>
              <a:t>DIRECT</a:t>
            </a:r>
          </a:p>
          <a:p>
            <a:pPr marL="171450" marR="0" lvl="0" indent="-171450" algn="l" defTabSz="89609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aseline="0" dirty="0"/>
              <a:t>May </a:t>
            </a:r>
            <a:r>
              <a:rPr lang="en-US" sz="1100" dirty="0"/>
              <a:t>save time and costs to insurer, which could</a:t>
            </a:r>
            <a:r>
              <a:rPr lang="en-US" sz="1100" baseline="0" dirty="0"/>
              <a:t> mean lower</a:t>
            </a:r>
            <a:r>
              <a:rPr lang="en-US" sz="1100" dirty="0"/>
              <a:t> premiums. Negatives: No</a:t>
            </a:r>
            <a:r>
              <a:rPr lang="en-US" sz="1100" baseline="0" dirty="0"/>
              <a:t> human interaction, </a:t>
            </a:r>
            <a:r>
              <a:rPr lang="en-US" sz="1100" dirty="0"/>
              <a:t>not personal,</a:t>
            </a:r>
            <a:r>
              <a:rPr lang="en-US" sz="1100" baseline="0" dirty="0"/>
              <a:t> call center rep scripted, may not offer specific help</a:t>
            </a:r>
            <a:r>
              <a:rPr lang="en-US" sz="1100" dirty="0"/>
              <a:t>. </a:t>
            </a:r>
          </a:p>
        </p:txBody>
      </p:sp>
      <p:sp>
        <p:nvSpPr>
          <p:cNvPr id="4" name="Slide Number Placeholder 3"/>
          <p:cNvSpPr>
            <a:spLocks noGrp="1"/>
          </p:cNvSpPr>
          <p:nvPr>
            <p:ph type="sldNum" sz="quarter" idx="10"/>
          </p:nvPr>
        </p:nvSpPr>
        <p:spPr/>
        <p:txBody>
          <a:bodyPr/>
          <a:lstStyle/>
          <a:p>
            <a:fld id="{0F591DEF-4293-4F41-9FEA-28350DA24D24}" type="slidenum">
              <a:rPr lang="en-US" smtClean="0"/>
              <a:t>19</a:t>
            </a:fld>
            <a:endParaRPr lang="en-US" dirty="0"/>
          </a:p>
        </p:txBody>
      </p:sp>
    </p:spTree>
    <p:extLst>
      <p:ext uri="{BB962C8B-B14F-4D97-AF65-F5344CB8AC3E}">
        <p14:creationId xmlns:p14="http://schemas.microsoft.com/office/powerpoint/2010/main" val="3900249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**Instructors’ notes – THIS SLIDE NOT</a:t>
            </a:r>
            <a:r>
              <a:rPr lang="en-US" b="1" baseline="0" dirty="0"/>
              <a:t> FOR CLASSROOM PRESENTATION</a:t>
            </a:r>
            <a:endParaRPr lang="en-US" b="1" dirty="0"/>
          </a:p>
        </p:txBody>
      </p:sp>
      <p:sp>
        <p:nvSpPr>
          <p:cNvPr id="4" name="Slide Number Placeholder 3"/>
          <p:cNvSpPr>
            <a:spLocks noGrp="1"/>
          </p:cNvSpPr>
          <p:nvPr>
            <p:ph type="sldNum" sz="quarter" idx="10"/>
          </p:nvPr>
        </p:nvSpPr>
        <p:spPr/>
        <p:txBody>
          <a:bodyPr/>
          <a:lstStyle/>
          <a:p>
            <a:fld id="{0F591DEF-4293-4F41-9FEA-28350DA24D24}" type="slidenum">
              <a:rPr lang="en-US" smtClean="0"/>
              <a:t>2</a:t>
            </a:fld>
            <a:endParaRPr lang="en-US" dirty="0"/>
          </a:p>
        </p:txBody>
      </p:sp>
    </p:spTree>
    <p:extLst>
      <p:ext uri="{BB962C8B-B14F-4D97-AF65-F5344CB8AC3E}">
        <p14:creationId xmlns:p14="http://schemas.microsoft.com/office/powerpoint/2010/main" val="9158426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**Part 1 is done. Now that you know the basics, </a:t>
            </a:r>
            <a:r>
              <a:rPr lang="en-US" baseline="0" dirty="0"/>
              <a:t>let’s buys some insurance.</a:t>
            </a:r>
          </a:p>
        </p:txBody>
      </p:sp>
      <p:sp>
        <p:nvSpPr>
          <p:cNvPr id="4" name="Slide Number Placeholder 3"/>
          <p:cNvSpPr>
            <a:spLocks noGrp="1"/>
          </p:cNvSpPr>
          <p:nvPr>
            <p:ph type="sldNum" sz="quarter" idx="10"/>
          </p:nvPr>
        </p:nvSpPr>
        <p:spPr/>
        <p:txBody>
          <a:bodyPr/>
          <a:lstStyle/>
          <a:p>
            <a:fld id="{0F591DEF-4293-4F41-9FEA-28350DA24D24}" type="slidenum">
              <a:rPr lang="en-US" smtClean="0"/>
              <a:t>20</a:t>
            </a:fld>
            <a:endParaRPr lang="en-US" dirty="0"/>
          </a:p>
        </p:txBody>
      </p:sp>
    </p:spTree>
    <p:extLst>
      <p:ext uri="{BB962C8B-B14F-4D97-AF65-F5344CB8AC3E}">
        <p14:creationId xmlns:p14="http://schemas.microsoft.com/office/powerpoint/2010/main" val="18481712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9152" lvl="0" indent="0">
              <a:buFont typeface="Courier New" panose="02070309020205020404" pitchFamily="49" charset="0"/>
              <a:buNone/>
            </a:pPr>
            <a:r>
              <a:rPr lang="en-US" dirty="0"/>
              <a:t>**Mentioned</a:t>
            </a:r>
            <a:r>
              <a:rPr lang="en-US" baseline="0" dirty="0"/>
              <a:t> a few times that insurance is personal. To buy a policy, we need a person. That’s why we created Jack. Let’s see how much he has in common with you.</a:t>
            </a:r>
          </a:p>
          <a:p>
            <a:pPr marL="9152" lvl="0" indent="0">
              <a:buFont typeface="Courier New" panose="02070309020205020404" pitchFamily="49" charset="0"/>
              <a:buNone/>
            </a:pPr>
            <a:endParaRPr lang="en-US" b="0" baseline="0" dirty="0"/>
          </a:p>
          <a:p>
            <a:pPr marL="0" lvl="0" indent="0">
              <a:buFont typeface="Arial" panose="020B0604020202020204" pitchFamily="34" charset="0"/>
              <a:buNone/>
            </a:pPr>
            <a:r>
              <a:rPr lang="en-US" b="0" baseline="0" dirty="0"/>
              <a:t>Presentation Support</a:t>
            </a:r>
          </a:p>
          <a:p>
            <a:pPr marL="0" lvl="0" indent="0">
              <a:buFont typeface="Arial" panose="020B0604020202020204" pitchFamily="34" charset="0"/>
              <a:buNone/>
            </a:pPr>
            <a:r>
              <a:rPr lang="en-US" b="0" baseline="0" dirty="0"/>
              <a:t>(Read Jack’s bio, expand descriptions below, open to students to add other traits that might impact auto insurance purchase)</a:t>
            </a:r>
            <a:endParaRPr lang="en-US" b="0" dirty="0"/>
          </a:p>
          <a:p>
            <a:pPr marL="0" marR="0" lvl="0" indent="0" algn="l" defTabSz="896095"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632126" lvl="1" indent="-172398">
              <a:buFont typeface="Arial" panose="020B0604020202020204" pitchFamily="34" charset="0"/>
              <a:buChar char="•"/>
            </a:pPr>
            <a:r>
              <a:rPr lang="en-US" baseline="0" dirty="0"/>
              <a:t>Tried to paint Jack as the average teenager</a:t>
            </a:r>
          </a:p>
          <a:p>
            <a:pPr marL="632126" lvl="1" indent="-172398">
              <a:buFont typeface="Arial" panose="020B0604020202020204" pitchFamily="34" charset="0"/>
              <a:buChar char="•"/>
            </a:pPr>
            <a:r>
              <a:rPr lang="en-US" baseline="0" dirty="0"/>
              <a:t>A 17 year old high school junior, does okay in school with a B+ average.</a:t>
            </a:r>
          </a:p>
          <a:p>
            <a:pPr marL="632126" lvl="1" indent="-172398">
              <a:buFont typeface="Arial" panose="020B0604020202020204" pitchFamily="34" charset="0"/>
              <a:buChar char="•"/>
            </a:pPr>
            <a:r>
              <a:rPr lang="en-US" baseline="0" dirty="0"/>
              <a:t>Has a part-time job and an on again, off again girlfriend</a:t>
            </a:r>
          </a:p>
          <a:p>
            <a:pPr marL="632126" lvl="1" indent="-172398">
              <a:buFont typeface="Arial" panose="020B0604020202020204" pitchFamily="34" charset="0"/>
              <a:buChar char="•"/>
            </a:pPr>
            <a:r>
              <a:rPr lang="en-US" baseline="0" dirty="0"/>
              <a:t>Jack loves Instagram; at last count he had posted 1,614 images</a:t>
            </a:r>
          </a:p>
          <a:p>
            <a:pPr marL="632126" lvl="1" indent="-172398">
              <a:buFont typeface="Arial" panose="020B0604020202020204" pitchFamily="34" charset="0"/>
              <a:buChar char="•"/>
            </a:pPr>
            <a:r>
              <a:rPr lang="en-US" baseline="0" dirty="0"/>
              <a:t>With track, tennis and debate, Jack’s always at school before or after class</a:t>
            </a:r>
          </a:p>
          <a:p>
            <a:pPr marL="632126" lvl="1" indent="-172398">
              <a:buFont typeface="Arial" panose="020B0604020202020204" pitchFamily="34" charset="0"/>
              <a:buChar char="•"/>
            </a:pPr>
            <a:r>
              <a:rPr lang="en-US" baseline="0" dirty="0"/>
              <a:t>Just because he’s busy doesn’t mean he can’t look good. Jack is all about style</a:t>
            </a:r>
          </a:p>
          <a:p>
            <a:pPr marL="459728" lvl="1"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0F591DEF-4293-4F41-9FEA-28350DA24D24}" type="slidenum">
              <a:rPr lang="en-US" smtClean="0"/>
              <a:t>21</a:t>
            </a:fld>
            <a:endParaRPr lang="en-US" dirty="0"/>
          </a:p>
        </p:txBody>
      </p:sp>
    </p:spTree>
    <p:extLst>
      <p:ext uri="{BB962C8B-B14F-4D97-AF65-F5344CB8AC3E}">
        <p14:creationId xmlns:p14="http://schemas.microsoft.com/office/powerpoint/2010/main" val="15132824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**What you might pay for insurance depends heavily on Jack, and the vehicle he drives.</a:t>
            </a:r>
          </a:p>
          <a:p>
            <a:pPr marL="0" indent="0">
              <a:buFont typeface="Arial" panose="020B0604020202020204" pitchFamily="34" charset="0"/>
              <a:buNone/>
            </a:pPr>
            <a:r>
              <a:rPr lang="en-US" baseline="0" dirty="0"/>
              <a:t>Insurance company rule of thumb: The less money they anticipate you will cost them (in number and size of claims), the lower your premium. </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CAUTION: </a:t>
            </a:r>
            <a:r>
              <a:rPr lang="en-US" sz="1200" b="0" i="0" kern="1200" baseline="0" dirty="0">
                <a:solidFill>
                  <a:schemeClr val="tx1"/>
                </a:solidFill>
                <a:effectLst/>
                <a:latin typeface="+mn-lt"/>
                <a:ea typeface="+mn-ea"/>
                <a:cs typeface="+mn-cs"/>
              </a:rPr>
              <a:t>C</a:t>
            </a:r>
            <a:r>
              <a:rPr lang="en-US" sz="1200" b="0" i="0" kern="1200" dirty="0">
                <a:solidFill>
                  <a:schemeClr val="tx1"/>
                </a:solidFill>
                <a:effectLst/>
                <a:latin typeface="+mn-lt"/>
                <a:ea typeface="+mn-ea"/>
                <a:cs typeface="+mn-cs"/>
              </a:rPr>
              <a:t>ompany-to-company rate differences are dramatic — as much as $1,000 a year. SHOP AROUND.</a:t>
            </a:r>
            <a:endParaRPr lang="en-US" baseline="0" dirty="0"/>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Presentation Support</a:t>
            </a:r>
          </a:p>
          <a:p>
            <a:pPr marL="0" indent="0">
              <a:buFont typeface="Arial" panose="020B0604020202020204" pitchFamily="34" charset="0"/>
              <a:buNone/>
            </a:pPr>
            <a:r>
              <a:rPr lang="en-US" baseline="0" dirty="0"/>
              <a:t>What insurance companies consider when setting your premium:</a:t>
            </a:r>
          </a:p>
          <a:p>
            <a:pPr marL="171450" indent="-171450">
              <a:buFont typeface="Arial" panose="020B0604020202020204" pitchFamily="34" charset="0"/>
              <a:buChar char="•"/>
            </a:pPr>
            <a:r>
              <a:rPr lang="en-US" sz="1200" i="0" kern="1200" baseline="0" dirty="0">
                <a:solidFill>
                  <a:schemeClr val="tx1"/>
                </a:solidFill>
                <a:effectLst/>
                <a:latin typeface="+mn-lt"/>
                <a:ea typeface="+mn-ea"/>
                <a:cs typeface="+mn-cs"/>
              </a:rPr>
              <a:t>Car make, model and age (luxury and sports cars are higher)</a:t>
            </a:r>
          </a:p>
          <a:p>
            <a:pPr marL="171450" indent="-171450">
              <a:buFont typeface="Arial" panose="020B0604020202020204" pitchFamily="34" charset="0"/>
              <a:buChar char="•"/>
            </a:pPr>
            <a:r>
              <a:rPr lang="en-US" sz="1200" i="0" kern="1200" baseline="0" dirty="0">
                <a:solidFill>
                  <a:schemeClr val="tx1"/>
                </a:solidFill>
                <a:effectLst/>
                <a:latin typeface="+mn-lt"/>
                <a:ea typeface="+mn-ea"/>
                <a:cs typeface="+mn-cs"/>
              </a:rPr>
              <a:t>Annual mileage (the more you drive, the higher the risk)</a:t>
            </a:r>
          </a:p>
          <a:p>
            <a:pPr marL="171450" indent="-171450">
              <a:buFont typeface="Arial" panose="020B0604020202020204" pitchFamily="34" charset="0"/>
              <a:buChar char="•"/>
            </a:pPr>
            <a:r>
              <a:rPr lang="en-US" sz="1200" i="0" kern="1200" baseline="0" dirty="0">
                <a:solidFill>
                  <a:schemeClr val="tx1"/>
                </a:solidFill>
                <a:effectLst/>
                <a:latin typeface="+mn-lt"/>
                <a:ea typeface="+mn-ea"/>
                <a:cs typeface="+mn-cs"/>
              </a:rPr>
              <a:t>Where you live (higher premiums for urban vs. rural)</a:t>
            </a:r>
          </a:p>
          <a:p>
            <a:pPr marL="171450" indent="-171450">
              <a:buFont typeface="Arial" panose="020B0604020202020204" pitchFamily="34" charset="0"/>
              <a:buChar char="•"/>
            </a:pPr>
            <a:r>
              <a:rPr lang="en-US" sz="1200" i="0" kern="1200" baseline="0" dirty="0">
                <a:solidFill>
                  <a:schemeClr val="tx1"/>
                </a:solidFill>
                <a:effectLst/>
                <a:latin typeface="+mn-lt"/>
                <a:ea typeface="+mn-ea"/>
                <a:cs typeface="+mn-cs"/>
              </a:rPr>
              <a:t>Marital status (married people have fewer claims)</a:t>
            </a:r>
          </a:p>
          <a:p>
            <a:pPr marL="171450" indent="-171450">
              <a:buFont typeface="Arial" panose="020B0604020202020204" pitchFamily="34" charset="0"/>
              <a:buChar char="•"/>
            </a:pPr>
            <a:r>
              <a:rPr lang="en-US" sz="1200" i="0" kern="1200" baseline="0" dirty="0">
                <a:solidFill>
                  <a:schemeClr val="tx1"/>
                </a:solidFill>
                <a:effectLst/>
                <a:latin typeface="+mn-lt"/>
                <a:ea typeface="+mn-ea"/>
                <a:cs typeface="+mn-cs"/>
              </a:rPr>
              <a:t>Experience, # of years driving</a:t>
            </a:r>
          </a:p>
          <a:p>
            <a:pPr marL="171450" indent="-171450">
              <a:buFont typeface="Arial" panose="020B0604020202020204" pitchFamily="34" charset="0"/>
              <a:buChar char="•"/>
            </a:pPr>
            <a:r>
              <a:rPr lang="en-US" sz="1200" i="0" kern="1200" baseline="0" dirty="0">
                <a:solidFill>
                  <a:schemeClr val="tx1"/>
                </a:solidFill>
                <a:effectLst/>
                <a:latin typeface="+mn-lt"/>
                <a:ea typeface="+mn-ea"/>
                <a:cs typeface="+mn-cs"/>
              </a:rPr>
              <a:t>Gender (boys have more accidents than girls)</a:t>
            </a:r>
          </a:p>
          <a:p>
            <a:pPr marL="171450" indent="-171450">
              <a:buFont typeface="Arial" panose="020B0604020202020204" pitchFamily="34" charset="0"/>
              <a:buChar char="•"/>
            </a:pPr>
            <a:r>
              <a:rPr lang="en-US" sz="1200" i="0" kern="1200" baseline="0" dirty="0">
                <a:solidFill>
                  <a:schemeClr val="tx1"/>
                </a:solidFill>
                <a:effectLst/>
                <a:latin typeface="+mn-lt"/>
                <a:ea typeface="+mn-ea"/>
                <a:cs typeface="+mn-cs"/>
              </a:rPr>
              <a:t>Past driving record/prior insurance: lots of accidents, cancelled for non-payment = higher premiums</a:t>
            </a:r>
          </a:p>
          <a:p>
            <a:pPr marL="171450" indent="-171450">
              <a:buFont typeface="Arial" panose="020B0604020202020204" pitchFamily="34" charset="0"/>
              <a:buChar char="•"/>
            </a:pPr>
            <a:endParaRPr lang="en-US" sz="1200" i="0" kern="1200" baseline="0" dirty="0">
              <a:solidFill>
                <a:schemeClr val="tx1"/>
              </a:solidFill>
              <a:effectLst/>
              <a:latin typeface="+mn-lt"/>
              <a:ea typeface="+mn-ea"/>
              <a:cs typeface="+mn-cs"/>
            </a:endParaRPr>
          </a:p>
          <a:p>
            <a:pPr lvl="0"/>
            <a:r>
              <a:rPr lang="en-US" sz="1200" kern="1200" baseline="0" dirty="0">
                <a:solidFill>
                  <a:schemeClr val="tx1"/>
                </a:solidFill>
                <a:effectLst/>
                <a:latin typeface="+mn-lt"/>
                <a:ea typeface="+mn-ea"/>
                <a:cs typeface="+mn-cs"/>
              </a:rPr>
              <a:t>Teen-specific considerations:</a:t>
            </a:r>
          </a:p>
          <a:p>
            <a:pPr marL="171450" lvl="0" indent="-171450">
              <a:buFont typeface="Arial" panose="020B0604020202020204" pitchFamily="34" charset="0"/>
              <a:buChar char="•"/>
            </a:pPr>
            <a:r>
              <a:rPr lang="en-US" sz="1200" kern="1200" baseline="0" dirty="0">
                <a:solidFill>
                  <a:schemeClr val="tx1"/>
                </a:solidFill>
                <a:effectLst/>
                <a:latin typeface="+mn-lt"/>
                <a:ea typeface="+mn-ea"/>
                <a:cs typeface="+mn-cs"/>
              </a:rPr>
              <a:t>Good grades = lower premiums</a:t>
            </a:r>
          </a:p>
          <a:p>
            <a:pPr marL="171450" lvl="0" indent="-171450">
              <a:buFont typeface="Arial" panose="020B0604020202020204" pitchFamily="34" charset="0"/>
              <a:buChar char="•"/>
            </a:pPr>
            <a:r>
              <a:rPr lang="en-US" sz="1200" kern="1200" baseline="0" dirty="0">
                <a:solidFill>
                  <a:schemeClr val="tx1"/>
                </a:solidFill>
                <a:effectLst/>
                <a:latin typeface="+mn-lt"/>
                <a:ea typeface="+mn-ea"/>
                <a:cs typeface="+mn-cs"/>
              </a:rPr>
              <a:t>Typical behaviors = higher premiums: Teens tend to speed, not wear seat belts, drive distracted (texting, Instagram, drinking), especially with friends in the car</a:t>
            </a:r>
          </a:p>
          <a:p>
            <a:pPr marL="0" indent="0">
              <a:buFont typeface="Arial" panose="020B0604020202020204" pitchFamily="34" charset="0"/>
              <a:buNone/>
            </a:pPr>
            <a:endParaRPr lang="en-US" sz="1200" i="0" kern="1200" baseline="0" dirty="0">
              <a:solidFill>
                <a:schemeClr val="tx1"/>
              </a:solidFill>
              <a:effectLst/>
              <a:latin typeface="+mn-lt"/>
              <a:ea typeface="+mn-ea"/>
              <a:cs typeface="+mn-cs"/>
            </a:endParaRPr>
          </a:p>
          <a:p>
            <a:pPr marL="0" indent="0">
              <a:buFont typeface="Arial" panose="020B0604020202020204" pitchFamily="34" charset="0"/>
              <a:buNone/>
            </a:pPr>
            <a:r>
              <a:rPr lang="en-US" sz="1200" i="0" kern="1200" baseline="0" dirty="0">
                <a:solidFill>
                  <a:schemeClr val="tx1"/>
                </a:solidFill>
                <a:effectLst/>
                <a:latin typeface="+mn-lt"/>
                <a:ea typeface="+mn-ea"/>
                <a:cs typeface="+mn-cs"/>
              </a:rPr>
              <a:t>Let’s see how all this translates into an auto policy for Jack.</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22</a:t>
            </a:fld>
            <a:endParaRPr lang="en-US" dirty="0"/>
          </a:p>
        </p:txBody>
      </p:sp>
    </p:spTree>
    <p:extLst>
      <p:ext uri="{BB962C8B-B14F-4D97-AF65-F5344CB8AC3E}">
        <p14:creationId xmlns:p14="http://schemas.microsoft.com/office/powerpoint/2010/main" val="22774873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u="none" dirty="0"/>
              <a:t>**We discussed coverage types earlier. Given the kind of car Jack</a:t>
            </a:r>
            <a:r>
              <a:rPr lang="en-US" u="none" baseline="0" dirty="0"/>
              <a:t> owns and the fact that he has a loan, these are the coverage types most applicable to his needs.</a:t>
            </a:r>
            <a:endParaRPr lang="en-US" u="none" dirty="0"/>
          </a:p>
          <a:p>
            <a:endParaRPr lang="en-US" u="sng" dirty="0"/>
          </a:p>
          <a:p>
            <a:r>
              <a:rPr lang="en-US" sz="1050" u="none" dirty="0"/>
              <a:t>Presentation</a:t>
            </a:r>
            <a:r>
              <a:rPr lang="en-US" sz="1050" u="none" baseline="0" dirty="0"/>
              <a:t> Support</a:t>
            </a:r>
          </a:p>
          <a:p>
            <a:r>
              <a:rPr lang="en-US" sz="1050" u="none" baseline="0" dirty="0"/>
              <a:t>(READ content on slide; review definitions if needed)</a:t>
            </a:r>
            <a:r>
              <a:rPr lang="en-US" sz="1050" baseline="0" dirty="0"/>
              <a:t>.</a:t>
            </a:r>
          </a:p>
          <a:p>
            <a:endParaRPr lang="en-US" sz="1050" baseline="0" dirty="0"/>
          </a:p>
          <a:p>
            <a:pPr marL="228600" indent="-228600">
              <a:buFont typeface="Arial" panose="020B0604020202020204" pitchFamily="34" charset="0"/>
              <a:buChar char="•"/>
            </a:pPr>
            <a:r>
              <a:rPr lang="en-US" sz="1050" baseline="0" dirty="0"/>
              <a:t>Medical or Personal Injury Protection (what this is called differs by state) – pays medical bills for you and your injured passenger, regardless of who was at fault.</a:t>
            </a:r>
          </a:p>
          <a:p>
            <a:pPr marL="228600" marR="0" lvl="1" indent="-228600" algn="l" defTabSz="89609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kern="1200" dirty="0">
                <a:solidFill>
                  <a:schemeClr val="tx1"/>
                </a:solidFill>
                <a:effectLst/>
                <a:latin typeface="+mn-lt"/>
                <a:ea typeface="+mn-ea"/>
                <a:cs typeface="+mn-cs"/>
              </a:rPr>
              <a:t>Bodily injury – pays for</a:t>
            </a:r>
            <a:r>
              <a:rPr lang="en-US" sz="1050" kern="1200" baseline="0" dirty="0">
                <a:solidFill>
                  <a:schemeClr val="tx1"/>
                </a:solidFill>
                <a:effectLst/>
                <a:latin typeface="+mn-lt"/>
                <a:ea typeface="+mn-ea"/>
                <a:cs typeface="+mn-cs"/>
              </a:rPr>
              <a:t> </a:t>
            </a:r>
            <a:r>
              <a:rPr lang="en-US" sz="1050" kern="1200" dirty="0">
                <a:solidFill>
                  <a:schemeClr val="tx1"/>
                </a:solidFill>
                <a:effectLst/>
                <a:latin typeface="+mn-lt"/>
                <a:ea typeface="+mn-ea"/>
                <a:cs typeface="+mn-cs"/>
              </a:rPr>
              <a:t>damages to others</a:t>
            </a:r>
            <a:r>
              <a:rPr lang="en-US" sz="1050" kern="1200" baseline="0" dirty="0">
                <a:solidFill>
                  <a:schemeClr val="tx1"/>
                </a:solidFill>
                <a:effectLst/>
                <a:latin typeface="+mn-lt"/>
                <a:ea typeface="+mn-ea"/>
                <a:cs typeface="+mn-cs"/>
              </a:rPr>
              <a:t> from an accident in which you are at fault. (</a:t>
            </a:r>
            <a:r>
              <a:rPr lang="en-US" sz="1100" kern="1200" dirty="0">
                <a:solidFill>
                  <a:schemeClr val="tx1"/>
                </a:solidFill>
                <a:effectLst/>
                <a:latin typeface="+mn-lt"/>
                <a:ea typeface="+mn-ea"/>
                <a:cs typeface="+mn-cs"/>
              </a:rPr>
              <a:t>Conditions and restrictions vary by state for when a policyholder is allowed to</a:t>
            </a:r>
            <a:r>
              <a:rPr lang="en-US" sz="1100" kern="1200" baseline="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sue another party for auto-related injuries.)</a:t>
            </a:r>
          </a:p>
          <a:p>
            <a:pPr marL="228600" marR="0" indent="-228600" algn="l" defTabSz="89609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kern="1200" dirty="0">
                <a:solidFill>
                  <a:schemeClr val="tx1"/>
                </a:solidFill>
                <a:effectLst/>
                <a:latin typeface="+mn-lt"/>
                <a:ea typeface="+mn-ea"/>
                <a:cs typeface="+mn-cs"/>
              </a:rPr>
              <a:t>Property damage liability – pays</a:t>
            </a:r>
            <a:r>
              <a:rPr lang="en-US" sz="1050" kern="1200" baseline="0" dirty="0">
                <a:solidFill>
                  <a:schemeClr val="tx1"/>
                </a:solidFill>
                <a:effectLst/>
                <a:latin typeface="+mn-lt"/>
                <a:ea typeface="+mn-ea"/>
                <a:cs typeface="+mn-cs"/>
              </a:rPr>
              <a:t> for </a:t>
            </a:r>
            <a:r>
              <a:rPr lang="en-US" sz="1050" kern="1200" dirty="0">
                <a:solidFill>
                  <a:schemeClr val="tx1"/>
                </a:solidFill>
                <a:effectLst/>
                <a:latin typeface="+mn-lt"/>
                <a:ea typeface="+mn-ea"/>
                <a:cs typeface="+mn-cs"/>
              </a:rPr>
              <a:t>damages to someone’s property from an accident</a:t>
            </a:r>
            <a:r>
              <a:rPr lang="en-US" sz="1050" kern="1200" baseline="0" dirty="0">
                <a:solidFill>
                  <a:schemeClr val="tx1"/>
                </a:solidFill>
                <a:effectLst/>
                <a:latin typeface="+mn-lt"/>
                <a:ea typeface="+mn-ea"/>
                <a:cs typeface="+mn-cs"/>
              </a:rPr>
              <a:t> in which </a:t>
            </a:r>
            <a:r>
              <a:rPr lang="en-US" sz="1050" kern="1200" dirty="0">
                <a:solidFill>
                  <a:schemeClr val="tx1"/>
                </a:solidFill>
                <a:effectLst/>
                <a:latin typeface="+mn-lt"/>
                <a:ea typeface="+mn-ea"/>
                <a:cs typeface="+mn-cs"/>
              </a:rPr>
              <a:t>you are at fault. </a:t>
            </a:r>
          </a:p>
          <a:p>
            <a:pPr marL="228600" indent="-228600">
              <a:buFont typeface="Arial" panose="020B0604020202020204" pitchFamily="34" charset="0"/>
              <a:buChar char="•"/>
            </a:pPr>
            <a:r>
              <a:rPr lang="en-US" sz="1050" baseline="0" dirty="0"/>
              <a:t>Collision – </a:t>
            </a:r>
            <a:r>
              <a:rPr lang="en-US" sz="1050" kern="1200" dirty="0">
                <a:solidFill>
                  <a:schemeClr val="tx1"/>
                </a:solidFill>
                <a:effectLst/>
                <a:latin typeface="+mn-lt"/>
                <a:ea typeface="+mn-ea"/>
                <a:cs typeface="+mn-cs"/>
              </a:rPr>
              <a:t>pays for damage to your vehicle</a:t>
            </a:r>
            <a:r>
              <a:rPr lang="en-US" sz="1050" kern="1200" baseline="0" dirty="0">
                <a:solidFill>
                  <a:schemeClr val="tx1"/>
                </a:solidFill>
                <a:effectLst/>
                <a:latin typeface="+mn-lt"/>
                <a:ea typeface="+mn-ea"/>
                <a:cs typeface="+mn-cs"/>
              </a:rPr>
              <a:t> caused by </a:t>
            </a:r>
            <a:r>
              <a:rPr lang="en-US" sz="1050" kern="1200" dirty="0">
                <a:solidFill>
                  <a:schemeClr val="tx1"/>
                </a:solidFill>
                <a:effectLst/>
                <a:latin typeface="+mn-lt"/>
                <a:ea typeface="+mn-ea"/>
                <a:cs typeface="+mn-cs"/>
              </a:rPr>
              <a:t>you striking something, a vehicle, a pole, tree.</a:t>
            </a:r>
          </a:p>
          <a:p>
            <a:pPr marL="228600" marR="0" indent="-228600" algn="l" defTabSz="89609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aseline="0" dirty="0"/>
              <a:t>Comprehensive – </a:t>
            </a:r>
            <a:r>
              <a:rPr lang="en-US" sz="1200" kern="1200" dirty="0">
                <a:solidFill>
                  <a:schemeClr val="tx1"/>
                </a:solidFill>
                <a:effectLst/>
                <a:latin typeface="+mn-lt"/>
                <a:ea typeface="+mn-ea"/>
                <a:cs typeface="+mn-cs"/>
              </a:rPr>
              <a:t>pays for damage to your vehicle caused by something other than a collision, i.e., fire, vandalism, theft, falling objects or objects flying at you, i.e., a bird or deer.</a:t>
            </a:r>
          </a:p>
          <a:p>
            <a:pPr marL="228600" marR="0" indent="-228600" algn="l" defTabSz="89609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u="none" kern="1200" dirty="0">
                <a:solidFill>
                  <a:schemeClr val="tx1"/>
                </a:solidFill>
                <a:effectLst/>
                <a:latin typeface="+mn-lt"/>
                <a:ea typeface="+mn-ea"/>
                <a:cs typeface="+mn-cs"/>
              </a:rPr>
              <a:t>Uninsured Motorist – pays for injuries (not property</a:t>
            </a:r>
            <a:r>
              <a:rPr lang="en-US" sz="1050" b="0" u="none" kern="1200" baseline="0" dirty="0">
                <a:solidFill>
                  <a:schemeClr val="tx1"/>
                </a:solidFill>
                <a:effectLst/>
                <a:latin typeface="+mn-lt"/>
                <a:ea typeface="+mn-ea"/>
                <a:cs typeface="+mn-cs"/>
              </a:rPr>
              <a:t> damage) </a:t>
            </a:r>
            <a:r>
              <a:rPr lang="en-US" sz="1050" b="0" u="none" kern="1200" dirty="0">
                <a:solidFill>
                  <a:schemeClr val="tx1"/>
                </a:solidFill>
                <a:effectLst/>
                <a:latin typeface="+mn-lt"/>
                <a:ea typeface="+mn-ea"/>
                <a:cs typeface="+mn-cs"/>
              </a:rPr>
              <a:t>to</a:t>
            </a:r>
            <a:r>
              <a:rPr lang="en-US" sz="1050" b="0" u="none" kern="1200" baseline="0" dirty="0">
                <a:solidFill>
                  <a:schemeClr val="tx1"/>
                </a:solidFill>
                <a:effectLst/>
                <a:latin typeface="+mn-lt"/>
                <a:ea typeface="+mn-ea"/>
                <a:cs typeface="+mn-cs"/>
              </a:rPr>
              <a:t> </a:t>
            </a:r>
            <a:r>
              <a:rPr lang="en-US" sz="1050" kern="1200" dirty="0">
                <a:solidFill>
                  <a:schemeClr val="tx1"/>
                </a:solidFill>
                <a:effectLst/>
                <a:latin typeface="+mn-lt"/>
                <a:ea typeface="+mn-ea"/>
                <a:cs typeface="+mn-cs"/>
              </a:rPr>
              <a:t>you and your p</a:t>
            </a:r>
            <a:r>
              <a:rPr lang="en-US" sz="1050" kern="1200" baseline="0" dirty="0">
                <a:solidFill>
                  <a:schemeClr val="tx1"/>
                </a:solidFill>
                <a:effectLst/>
                <a:latin typeface="+mn-lt"/>
                <a:ea typeface="+mn-ea"/>
                <a:cs typeface="+mn-cs"/>
              </a:rPr>
              <a:t>assengers from an accident caused by </a:t>
            </a:r>
            <a:r>
              <a:rPr lang="en-US" sz="1050" kern="1200" dirty="0">
                <a:solidFill>
                  <a:schemeClr val="tx1"/>
                </a:solidFill>
                <a:effectLst/>
                <a:latin typeface="+mn-lt"/>
                <a:ea typeface="+mn-ea"/>
                <a:cs typeface="+mn-cs"/>
              </a:rPr>
              <a:t>motorist who</a:t>
            </a:r>
            <a:r>
              <a:rPr lang="en-US" sz="1050" kern="1200" baseline="0" dirty="0">
                <a:solidFill>
                  <a:schemeClr val="tx1"/>
                </a:solidFill>
                <a:effectLst/>
                <a:latin typeface="+mn-lt"/>
                <a:ea typeface="+mn-ea"/>
                <a:cs typeface="+mn-cs"/>
              </a:rPr>
              <a:t> does not have insurance. </a:t>
            </a:r>
          </a:p>
          <a:p>
            <a:pPr marL="228600" marR="0" indent="-228600" algn="l" defTabSz="89609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aseline="0" dirty="0"/>
              <a:t>Underinsured motorist </a:t>
            </a:r>
            <a:r>
              <a:rPr lang="en-US" sz="1050" b="0" u="none" kern="1200" dirty="0">
                <a:solidFill>
                  <a:schemeClr val="tx1"/>
                </a:solidFill>
                <a:effectLst/>
                <a:latin typeface="+mn-lt"/>
                <a:ea typeface="+mn-ea"/>
                <a:cs typeface="+mn-cs"/>
              </a:rPr>
              <a:t>– pays for injuries (not property</a:t>
            </a:r>
            <a:r>
              <a:rPr lang="en-US" sz="1050" b="0" u="none" kern="1200" baseline="0" dirty="0">
                <a:solidFill>
                  <a:schemeClr val="tx1"/>
                </a:solidFill>
                <a:effectLst/>
                <a:latin typeface="+mn-lt"/>
                <a:ea typeface="+mn-ea"/>
                <a:cs typeface="+mn-cs"/>
              </a:rPr>
              <a:t> damage) </a:t>
            </a:r>
            <a:r>
              <a:rPr lang="en-US" sz="1050" b="0" u="none" kern="1200" dirty="0">
                <a:solidFill>
                  <a:schemeClr val="tx1"/>
                </a:solidFill>
                <a:effectLst/>
                <a:latin typeface="+mn-lt"/>
                <a:ea typeface="+mn-ea"/>
                <a:cs typeface="+mn-cs"/>
              </a:rPr>
              <a:t>to</a:t>
            </a:r>
            <a:r>
              <a:rPr lang="en-US" sz="1050" b="0" u="none" kern="1200" baseline="0" dirty="0">
                <a:solidFill>
                  <a:schemeClr val="tx1"/>
                </a:solidFill>
                <a:effectLst/>
                <a:latin typeface="+mn-lt"/>
                <a:ea typeface="+mn-ea"/>
                <a:cs typeface="+mn-cs"/>
              </a:rPr>
              <a:t> </a:t>
            </a:r>
            <a:r>
              <a:rPr lang="en-US" sz="1050" kern="1200" dirty="0">
                <a:solidFill>
                  <a:schemeClr val="tx1"/>
                </a:solidFill>
                <a:effectLst/>
                <a:latin typeface="+mn-lt"/>
                <a:ea typeface="+mn-ea"/>
                <a:cs typeface="+mn-cs"/>
              </a:rPr>
              <a:t>you and your p</a:t>
            </a:r>
            <a:r>
              <a:rPr lang="en-US" sz="1050" kern="1200" baseline="0" dirty="0">
                <a:solidFill>
                  <a:schemeClr val="tx1"/>
                </a:solidFill>
                <a:effectLst/>
                <a:latin typeface="+mn-lt"/>
                <a:ea typeface="+mn-ea"/>
                <a:cs typeface="+mn-cs"/>
              </a:rPr>
              <a:t>assengers from an accident caused by </a:t>
            </a:r>
            <a:r>
              <a:rPr lang="en-US" sz="1050" kern="1200" dirty="0">
                <a:solidFill>
                  <a:schemeClr val="tx1"/>
                </a:solidFill>
                <a:effectLst/>
                <a:latin typeface="+mn-lt"/>
                <a:ea typeface="+mn-ea"/>
                <a:cs typeface="+mn-cs"/>
              </a:rPr>
              <a:t>motorist who</a:t>
            </a:r>
            <a:r>
              <a:rPr lang="en-US" sz="1050" kern="1200" baseline="0" dirty="0">
                <a:solidFill>
                  <a:schemeClr val="tx1"/>
                </a:solidFill>
                <a:effectLst/>
                <a:latin typeface="+mn-lt"/>
                <a:ea typeface="+mn-ea"/>
                <a:cs typeface="+mn-cs"/>
              </a:rPr>
              <a:t> does not have enough insurance to pay your claim.</a:t>
            </a:r>
          </a:p>
        </p:txBody>
      </p:sp>
      <p:sp>
        <p:nvSpPr>
          <p:cNvPr id="4" name="Slide Number Placeholder 3"/>
          <p:cNvSpPr>
            <a:spLocks noGrp="1"/>
          </p:cNvSpPr>
          <p:nvPr>
            <p:ph type="sldNum" sz="quarter" idx="10"/>
          </p:nvPr>
        </p:nvSpPr>
        <p:spPr/>
        <p:txBody>
          <a:bodyPr/>
          <a:lstStyle/>
          <a:p>
            <a:fld id="{0F591DEF-4293-4F41-9FEA-28350DA24D24}" type="slidenum">
              <a:rPr lang="en-US" smtClean="0"/>
              <a:t>23</a:t>
            </a:fld>
            <a:endParaRPr lang="en-US" dirty="0"/>
          </a:p>
        </p:txBody>
      </p:sp>
    </p:spTree>
    <p:extLst>
      <p:ext uri="{BB962C8B-B14F-4D97-AF65-F5344CB8AC3E}">
        <p14:creationId xmlns:p14="http://schemas.microsoft.com/office/powerpoint/2010/main" val="22774873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11680" lvl="0" indent="0">
              <a:buFont typeface="Arial" panose="020B0604020202020204" pitchFamily="34" charset="0"/>
              <a:buNone/>
            </a:pPr>
            <a:r>
              <a:rPr lang="en-US" baseline="0" dirty="0"/>
              <a:t>**So total all that information and here’s what we find.</a:t>
            </a:r>
          </a:p>
          <a:p>
            <a:pPr marL="11680" lvl="0" indent="0">
              <a:buFont typeface="Arial" panose="020B0604020202020204" pitchFamily="34" charset="0"/>
              <a:buNone/>
            </a:pPr>
            <a:endParaRPr lang="en-US" baseline="0" dirty="0"/>
          </a:p>
          <a:p>
            <a:pPr marL="183130" lvl="0" indent="-171450">
              <a:buFontTx/>
              <a:buChar char="-"/>
            </a:pPr>
            <a:r>
              <a:rPr lang="en-US" baseline="0" dirty="0"/>
              <a:t>Jack’s premium, how much he pays the insurance company each month, is $90.</a:t>
            </a:r>
          </a:p>
          <a:p>
            <a:pPr marL="183130" lvl="0" indent="-171450">
              <a:buFontTx/>
              <a:buChar char="-"/>
            </a:pPr>
            <a:r>
              <a:rPr lang="en-US" baseline="0" dirty="0"/>
              <a:t>But if Jack has an accident or incident that requires him to file a claim, what he has to pay out of pocket, his deductible, is quite a bit more.</a:t>
            </a:r>
          </a:p>
          <a:p>
            <a:pPr marL="631178" lvl="1" indent="-171450">
              <a:buFontTx/>
              <a:buChar char="-"/>
            </a:pPr>
            <a:r>
              <a:rPr lang="en-US" baseline="0" dirty="0"/>
              <a:t>Every time Jack hits something or someone, he’s out $500.</a:t>
            </a:r>
          </a:p>
          <a:p>
            <a:pPr marL="631178" lvl="1" indent="-171450">
              <a:buFontTx/>
              <a:buChar char="-"/>
            </a:pPr>
            <a:r>
              <a:rPr lang="en-US" baseline="0" dirty="0"/>
              <a:t>If his truck is damaged by something else, like a tornado, it will cost him $250.</a:t>
            </a:r>
          </a:p>
          <a:p>
            <a:pPr marL="11680" lvl="0" indent="0">
              <a:buFontTx/>
              <a:buNone/>
            </a:pPr>
            <a:endParaRPr lang="en-US" baseline="0" dirty="0"/>
          </a:p>
          <a:p>
            <a:pPr marL="11680" lvl="0" indent="0">
              <a:buFontTx/>
              <a:buNone/>
            </a:pPr>
            <a:r>
              <a:rPr lang="en-US" baseline="0" dirty="0"/>
              <a:t>As you’ll see later when we play the game, these costs can add up quickly.</a:t>
            </a:r>
          </a:p>
          <a:p>
            <a:pPr marL="1079225" lvl="2" indent="-171450">
              <a:buFontTx/>
              <a:buChar char="-"/>
            </a:pPr>
            <a:endParaRPr lang="en-US" baseline="0" dirty="0"/>
          </a:p>
          <a:p>
            <a:pPr marL="631178" lvl="1" indent="-171450">
              <a:buFontTx/>
              <a:buChar char="-"/>
            </a:pPr>
            <a:endParaRPr lang="en-US" baseline="0" dirty="0"/>
          </a:p>
        </p:txBody>
      </p:sp>
      <p:sp>
        <p:nvSpPr>
          <p:cNvPr id="4" name="Slide Number Placeholder 3"/>
          <p:cNvSpPr>
            <a:spLocks noGrp="1"/>
          </p:cNvSpPr>
          <p:nvPr>
            <p:ph type="sldNum" sz="quarter" idx="10"/>
          </p:nvPr>
        </p:nvSpPr>
        <p:spPr/>
        <p:txBody>
          <a:bodyPr/>
          <a:lstStyle/>
          <a:p>
            <a:fld id="{0F591DEF-4293-4F41-9FEA-28350DA24D24}" type="slidenum">
              <a:rPr lang="en-US" smtClean="0"/>
              <a:t>24</a:t>
            </a:fld>
            <a:endParaRPr lang="en-US" dirty="0"/>
          </a:p>
        </p:txBody>
      </p:sp>
    </p:spTree>
    <p:extLst>
      <p:ext uri="{BB962C8B-B14F-4D97-AF65-F5344CB8AC3E}">
        <p14:creationId xmlns:p14="http://schemas.microsoft.com/office/powerpoint/2010/main" val="15132824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**But</a:t>
            </a:r>
            <a:r>
              <a:rPr lang="en-US" baseline="0" dirty="0"/>
              <a:t> before we move on, there are a few o</a:t>
            </a:r>
            <a:r>
              <a:rPr lang="en-US" dirty="0"/>
              <a:t>ther coverage</a:t>
            </a:r>
            <a:r>
              <a:rPr lang="en-US" baseline="0" dirty="0"/>
              <a:t>s Jack might consider depending on the value of his truck and risk where he lives. </a:t>
            </a:r>
          </a:p>
          <a:p>
            <a:endParaRPr lang="en-US" sz="1100" b="0" baseline="0" dirty="0"/>
          </a:p>
          <a:p>
            <a:r>
              <a:rPr lang="en-US" sz="1100" b="0" baseline="0" dirty="0"/>
              <a:t>Presentation Support</a:t>
            </a:r>
          </a:p>
          <a:p>
            <a:r>
              <a:rPr lang="en-US" sz="1100" b="0" baseline="0" dirty="0"/>
              <a:t>(READ slide, review definitions)</a:t>
            </a:r>
          </a:p>
          <a:p>
            <a:pPr marL="228600" marR="0" lvl="0" indent="-228600" algn="l" defTabSz="89609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u="none" kern="1200" dirty="0">
                <a:solidFill>
                  <a:schemeClr val="tx1"/>
                </a:solidFill>
                <a:effectLst/>
                <a:latin typeface="+mn-lt"/>
                <a:ea typeface="+mn-ea"/>
                <a:cs typeface="+mn-cs"/>
              </a:rPr>
              <a:t>Uninsured motorist property damage – pays for repairs to your vehicle or other</a:t>
            </a:r>
            <a:r>
              <a:rPr lang="en-US" sz="1100" b="0" u="none" kern="1200" baseline="0" dirty="0">
                <a:solidFill>
                  <a:schemeClr val="tx1"/>
                </a:solidFill>
                <a:effectLst/>
                <a:latin typeface="+mn-lt"/>
                <a:ea typeface="+mn-ea"/>
                <a:cs typeface="+mn-cs"/>
              </a:rPr>
              <a:t> property c</a:t>
            </a:r>
            <a:r>
              <a:rPr lang="en-US" sz="1100" kern="1200" baseline="0" dirty="0">
                <a:solidFill>
                  <a:schemeClr val="tx1"/>
                </a:solidFill>
                <a:effectLst/>
                <a:latin typeface="+mn-lt"/>
                <a:ea typeface="+mn-ea"/>
                <a:cs typeface="+mn-cs"/>
              </a:rPr>
              <a:t>aused by </a:t>
            </a:r>
            <a:r>
              <a:rPr lang="en-US" sz="1100" kern="1200" dirty="0">
                <a:solidFill>
                  <a:schemeClr val="tx1"/>
                </a:solidFill>
                <a:effectLst/>
                <a:latin typeface="+mn-lt"/>
                <a:ea typeface="+mn-ea"/>
                <a:cs typeface="+mn-cs"/>
              </a:rPr>
              <a:t>motorist who</a:t>
            </a:r>
            <a:r>
              <a:rPr lang="en-US" sz="1100" kern="1200" baseline="0" dirty="0">
                <a:solidFill>
                  <a:schemeClr val="tx1"/>
                </a:solidFill>
                <a:effectLst/>
                <a:latin typeface="+mn-lt"/>
                <a:ea typeface="+mn-ea"/>
                <a:cs typeface="+mn-cs"/>
              </a:rPr>
              <a:t> does not have insurance. </a:t>
            </a:r>
          </a:p>
          <a:p>
            <a:pPr marL="676648" marR="0" lvl="1" indent="-228600" algn="l" defTabSz="89609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baseline="0" dirty="0">
                <a:solidFill>
                  <a:schemeClr val="tx1"/>
                </a:solidFill>
                <a:effectLst/>
                <a:latin typeface="+mn-lt"/>
                <a:ea typeface="+mn-ea"/>
                <a:cs typeface="+mn-cs"/>
              </a:rPr>
              <a:t>Reimbursement is limited to the actual cash value (ACV) of the vehicle.</a:t>
            </a:r>
          </a:p>
          <a:p>
            <a:pPr marL="228600" marR="0" lvl="0" indent="-228600" algn="l" defTabSz="89609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aseline="0" dirty="0"/>
              <a:t>Underinsured motorist property damage </a:t>
            </a:r>
            <a:r>
              <a:rPr lang="en-US" sz="1100" b="0" u="none" kern="1200" dirty="0">
                <a:solidFill>
                  <a:schemeClr val="tx1"/>
                </a:solidFill>
                <a:effectLst/>
                <a:latin typeface="+mn-lt"/>
                <a:ea typeface="+mn-ea"/>
                <a:cs typeface="+mn-cs"/>
              </a:rPr>
              <a:t>– pays for repairs</a:t>
            </a:r>
            <a:r>
              <a:rPr lang="en-US" sz="1100" b="0" u="none" kern="1200" baseline="0" dirty="0">
                <a:solidFill>
                  <a:schemeClr val="tx1"/>
                </a:solidFill>
                <a:effectLst/>
                <a:latin typeface="+mn-lt"/>
                <a:ea typeface="+mn-ea"/>
                <a:cs typeface="+mn-cs"/>
              </a:rPr>
              <a:t> to your vehicle or other property </a:t>
            </a:r>
            <a:r>
              <a:rPr lang="en-US" sz="1100" kern="1200" baseline="0" dirty="0">
                <a:solidFill>
                  <a:schemeClr val="tx1"/>
                </a:solidFill>
                <a:effectLst/>
                <a:latin typeface="+mn-lt"/>
                <a:ea typeface="+mn-ea"/>
                <a:cs typeface="+mn-cs"/>
              </a:rPr>
              <a:t>caused by </a:t>
            </a:r>
            <a:r>
              <a:rPr lang="en-US" sz="1100" kern="1200" dirty="0">
                <a:solidFill>
                  <a:schemeClr val="tx1"/>
                </a:solidFill>
                <a:effectLst/>
                <a:latin typeface="+mn-lt"/>
                <a:ea typeface="+mn-ea"/>
                <a:cs typeface="+mn-cs"/>
              </a:rPr>
              <a:t>motorist who</a:t>
            </a:r>
            <a:r>
              <a:rPr lang="en-US" sz="1100" kern="1200" baseline="0" dirty="0">
                <a:solidFill>
                  <a:schemeClr val="tx1"/>
                </a:solidFill>
                <a:effectLst/>
                <a:latin typeface="+mn-lt"/>
                <a:ea typeface="+mn-ea"/>
                <a:cs typeface="+mn-cs"/>
              </a:rPr>
              <a:t> does not have enough insurance to pay your claim.</a:t>
            </a:r>
          </a:p>
          <a:p>
            <a:pPr marL="676648" marR="0" lvl="1" indent="-228600" algn="l" defTabSz="89609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baseline="0">
                <a:solidFill>
                  <a:schemeClr val="tx1"/>
                </a:solidFill>
                <a:effectLst/>
                <a:latin typeface="+mn-lt"/>
                <a:ea typeface="+mn-ea"/>
                <a:cs typeface="+mn-cs"/>
              </a:rPr>
              <a:t>Reimbursement is limited to the actual cash value (ACV) of the vehicle.</a:t>
            </a:r>
            <a:endParaRPr lang="en-US" sz="1100" kern="1200" baseline="0" dirty="0">
              <a:solidFill>
                <a:schemeClr val="tx1"/>
              </a:solidFill>
              <a:effectLst/>
              <a:latin typeface="+mn-lt"/>
              <a:ea typeface="+mn-ea"/>
              <a:cs typeface="+mn-cs"/>
            </a:endParaRPr>
          </a:p>
          <a:p>
            <a:pPr marL="228600" indent="-228600">
              <a:buFont typeface="Arial" panose="020B0604020202020204" pitchFamily="34" charset="0"/>
              <a:buChar char="•"/>
            </a:pPr>
            <a:r>
              <a:rPr lang="en-US" sz="1100" u="none" baseline="0" dirty="0"/>
              <a:t>Rental – pays to rent a vehicle after comprehensive or collision loss. </a:t>
            </a:r>
          </a:p>
          <a:p>
            <a:pPr marL="228600" indent="-228600">
              <a:buFont typeface="Arial" panose="020B0604020202020204" pitchFamily="34" charset="0"/>
              <a:buChar char="•"/>
            </a:pPr>
            <a:r>
              <a:rPr lang="en-US" sz="1100" u="none" baseline="0" dirty="0"/>
              <a:t>Towing – </a:t>
            </a:r>
            <a:r>
              <a:rPr lang="en-US" sz="1100" baseline="0" dirty="0"/>
              <a:t>reimburses for towing and labor costs, disabled vehicle. Only available with comprehensive or collision coverage.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aseline="0" dirty="0"/>
          </a:p>
          <a:p>
            <a:r>
              <a:rPr lang="en-US" sz="1100" baseline="0" dirty="0"/>
              <a:t>Other things to think about – </a:t>
            </a:r>
          </a:p>
          <a:p>
            <a:pPr marL="171450" indent="-171450">
              <a:buFont typeface="Arial" panose="020B0604020202020204" pitchFamily="34" charset="0"/>
              <a:buChar char="•"/>
            </a:pPr>
            <a:r>
              <a:rPr lang="en-US" sz="1100" baseline="0" dirty="0"/>
              <a:t>Ask for discounts – drivers education, good student, air bags, anti-theft devices.</a:t>
            </a:r>
          </a:p>
          <a:p>
            <a:pPr marL="171450" indent="-171450">
              <a:buFont typeface="Arial" panose="020B0604020202020204" pitchFamily="34" charset="0"/>
              <a:buChar char="•"/>
            </a:pPr>
            <a:r>
              <a:rPr lang="en-US" sz="1100" baseline="0" dirty="0"/>
              <a:t>Check savings based on policy length – lower premiums if you pay annually or six months instead of monthly.</a:t>
            </a:r>
          </a:p>
          <a:p>
            <a:pPr marL="171450" indent="-171450">
              <a:buFont typeface="Arial" panose="020B0604020202020204" pitchFamily="34" charset="0"/>
              <a:buChar char="•"/>
            </a:pPr>
            <a:r>
              <a:rPr lang="en-US" sz="1100" baseline="0" dirty="0"/>
              <a:t>Don’t leave stuff in the car – cell phones, TVs, IPads, custom speakers not attached are not covered, at least in a standard policy.</a:t>
            </a:r>
          </a:p>
          <a:p>
            <a:pPr marL="171450" indent="-171450">
              <a:buFont typeface="Arial" panose="020B0604020202020204" pitchFamily="34" charset="0"/>
              <a:buChar char="•"/>
            </a:pPr>
            <a:r>
              <a:rPr lang="en-US" sz="1100" baseline="0" dirty="0"/>
              <a:t>READ before you sign. You are responsible for accuracy and understanding.</a:t>
            </a:r>
          </a:p>
        </p:txBody>
      </p:sp>
      <p:sp>
        <p:nvSpPr>
          <p:cNvPr id="4" name="Slide Number Placeholder 3"/>
          <p:cNvSpPr>
            <a:spLocks noGrp="1"/>
          </p:cNvSpPr>
          <p:nvPr>
            <p:ph type="sldNum" sz="quarter" idx="10"/>
          </p:nvPr>
        </p:nvSpPr>
        <p:spPr/>
        <p:txBody>
          <a:bodyPr/>
          <a:lstStyle/>
          <a:p>
            <a:fld id="{0F591DEF-4293-4F41-9FEA-28350DA24D24}"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22774873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indent="0">
              <a:buFontTx/>
              <a:buNone/>
            </a:pPr>
            <a:r>
              <a:rPr lang="en-US" b="0" dirty="0"/>
              <a:t>**So</a:t>
            </a:r>
            <a:r>
              <a:rPr lang="en-US" b="0" baseline="0" dirty="0"/>
              <a:t> what if something BIG does change? Let’s play “It’s Your Choice.”</a:t>
            </a:r>
          </a:p>
          <a:p>
            <a:pPr marL="0" indent="0">
              <a:buFontTx/>
              <a:buNone/>
            </a:pPr>
            <a:endParaRPr lang="en-US" b="0" dirty="0"/>
          </a:p>
          <a:p>
            <a:pPr marL="0" indent="0">
              <a:buFontTx/>
              <a:buNone/>
            </a:pPr>
            <a:r>
              <a:rPr lang="en-US" b="1" dirty="0"/>
              <a:t>Game overview</a:t>
            </a:r>
          </a:p>
          <a:p>
            <a:pPr marL="171450" indent="-171450">
              <a:buFont typeface="Arial" panose="020B0604020202020204" pitchFamily="34" charset="0"/>
              <a:buChar char="•"/>
            </a:pPr>
            <a:r>
              <a:rPr lang="en-US" b="0" dirty="0"/>
              <a:t>Game will show you first hand the cost of the many driving decisions Jack – and you – make every day. </a:t>
            </a:r>
          </a:p>
          <a:p>
            <a:pPr marL="171450" indent="-171450">
              <a:buFont typeface="Arial" panose="020B0604020202020204" pitchFamily="34" charset="0"/>
              <a:buChar char="•"/>
            </a:pPr>
            <a:r>
              <a:rPr lang="en-US" b="0" dirty="0"/>
              <a:t>We’ll present scenarios, you make a choice to go LEFT or RIGHT. Sometimes your choice has a positive financial impact (savings). Other times, not so much.</a:t>
            </a:r>
          </a:p>
          <a:p>
            <a:pPr marL="171450" indent="-171450">
              <a:buFont typeface="Arial" panose="020B0604020202020204" pitchFamily="34" charset="0"/>
              <a:buChar char="•"/>
            </a:pPr>
            <a:r>
              <a:rPr lang="en-US" b="0" dirty="0"/>
              <a:t>To keep it simple, this game assumes all of these scenarios happen in the same MONTH.</a:t>
            </a:r>
          </a:p>
          <a:p>
            <a:pPr marL="171450" indent="-171450">
              <a:buFont typeface="Arial" panose="020B0604020202020204" pitchFamily="34" charset="0"/>
              <a:buChar char="•"/>
            </a:pPr>
            <a:r>
              <a:rPr lang="en-US" b="0" dirty="0"/>
              <a:t>We will track two costs: premiums – look for the “P;” and deductibles, identified by a “D.”</a:t>
            </a:r>
          </a:p>
          <a:p>
            <a:pPr marL="0" indent="0">
              <a:buFontTx/>
              <a:buNone/>
            </a:pPr>
            <a:endParaRPr lang="en-US" b="0" dirty="0"/>
          </a:p>
          <a:p>
            <a:pPr marL="0" indent="0">
              <a:buFontTx/>
              <a:buNone/>
            </a:pPr>
            <a:r>
              <a:rPr lang="en-US" b="1" dirty="0"/>
              <a:t>How it</a:t>
            </a:r>
            <a:r>
              <a:rPr lang="en-US" b="1" baseline="0" dirty="0"/>
              <a:t> works</a:t>
            </a:r>
            <a:endParaRPr lang="en-US" b="1" dirty="0"/>
          </a:p>
          <a:p>
            <a:pPr marL="171450" indent="-171450">
              <a:buFont typeface="Arial" panose="020B0604020202020204" pitchFamily="34" charset="0"/>
              <a:buChar char="•"/>
            </a:pPr>
            <a:r>
              <a:rPr lang="en-US" b="0" dirty="0"/>
              <a:t>Each student gets a worksheet (distribute handout) to keep their own score.</a:t>
            </a:r>
          </a:p>
          <a:p>
            <a:pPr marL="171450" indent="-171450">
              <a:buFont typeface="Arial" panose="020B0604020202020204" pitchFamily="34" charset="0"/>
              <a:buChar char="•"/>
            </a:pPr>
            <a:r>
              <a:rPr lang="en-US" b="0" dirty="0"/>
              <a:t>Teacher reads a scenario, asks for a show of hands for which way students want to turn --  LEFT or RIGHT. </a:t>
            </a:r>
          </a:p>
          <a:p>
            <a:pPr marL="171450" indent="-171450">
              <a:buFont typeface="Arial" panose="020B0604020202020204" pitchFamily="34" charset="0"/>
              <a:buChar char="•"/>
            </a:pPr>
            <a:r>
              <a:rPr lang="en-US" b="0" dirty="0"/>
              <a:t>Students directed to mark an “X” on the worksheet near a blank line to correspond with to his/her choice: RIGHT hands mark an X on the right; LEFT hands mark an X on the left. (This helps the student REMEMBER which choice he/she made.)</a:t>
            </a:r>
          </a:p>
          <a:p>
            <a:pPr marL="171450" indent="-171450">
              <a:buFont typeface="Arial" panose="020B0604020202020204" pitchFamily="34" charset="0"/>
              <a:buChar char="•"/>
            </a:pPr>
            <a:r>
              <a:rPr lang="en-US" b="0" dirty="0"/>
              <a:t>Teacher clicks the TURN sign selected by majority of students.</a:t>
            </a:r>
          </a:p>
          <a:p>
            <a:pPr marL="171450" indent="-171450">
              <a:buFont typeface="Arial" panose="020B0604020202020204" pitchFamily="34" charset="0"/>
              <a:buChar char="•"/>
            </a:pPr>
            <a:r>
              <a:rPr lang="en-US" b="0" dirty="0"/>
              <a:t>Teacher reveals the $$ impact on premiums and deductibles; discuss using notes in slides.</a:t>
            </a:r>
          </a:p>
          <a:p>
            <a:pPr marL="171450" indent="-171450">
              <a:buFont typeface="Arial" panose="020B0604020202020204" pitchFamily="34" charset="0"/>
              <a:buChar char="•"/>
            </a:pPr>
            <a:r>
              <a:rPr lang="en-US" b="0" dirty="0"/>
              <a:t>Teacher clicks the alternate turn sign. Repeats reveal and discussion.</a:t>
            </a:r>
          </a:p>
          <a:p>
            <a:pPr marL="171450" indent="-171450">
              <a:buFont typeface="Arial" panose="020B0604020202020204" pitchFamily="34" charset="0"/>
              <a:buChar char="•"/>
            </a:pPr>
            <a:r>
              <a:rPr lang="en-US" b="0" dirty="0"/>
              <a:t>Student records his/her “score,” i.e., the impact of their choice on premium, deductibles or both, next to the X they wrote down earlier.</a:t>
            </a:r>
          </a:p>
          <a:p>
            <a:pPr marL="171450" indent="-171450">
              <a:buFont typeface="Arial" panose="020B0604020202020204" pitchFamily="34" charset="0"/>
              <a:buChar char="•"/>
            </a:pPr>
            <a:r>
              <a:rPr lang="en-US" b="0" dirty="0"/>
              <a:t>Repeat for all game scenarios. (Select “EXIT” at any time to jump to the next scenario)</a:t>
            </a:r>
          </a:p>
          <a:p>
            <a:pPr marL="171450" indent="-171450">
              <a:buFont typeface="Arial" panose="020B0604020202020204" pitchFamily="34" charset="0"/>
              <a:buChar char="•"/>
            </a:pPr>
            <a:r>
              <a:rPr lang="en-US" b="0" dirty="0"/>
              <a:t>At the end, students individually add up their answers to see just how much $$ bad decisions can cost them.</a:t>
            </a:r>
          </a:p>
        </p:txBody>
      </p:sp>
      <p:sp>
        <p:nvSpPr>
          <p:cNvPr id="4" name="Slide Number Placeholder 3"/>
          <p:cNvSpPr>
            <a:spLocks noGrp="1"/>
          </p:cNvSpPr>
          <p:nvPr>
            <p:ph type="sldNum" sz="quarter" idx="10"/>
          </p:nvPr>
        </p:nvSpPr>
        <p:spPr/>
        <p:txBody>
          <a:bodyPr/>
          <a:lstStyle/>
          <a:p>
            <a:fld id="{0F591DEF-4293-4F41-9FEA-28350DA24D24}" type="slidenum">
              <a:rPr lang="en-US" smtClean="0"/>
              <a:t>26</a:t>
            </a:fld>
            <a:endParaRPr lang="en-US" dirty="0"/>
          </a:p>
        </p:txBody>
      </p:sp>
    </p:spTree>
    <p:extLst>
      <p:ext uri="{BB962C8B-B14F-4D97-AF65-F5344CB8AC3E}">
        <p14:creationId xmlns:p14="http://schemas.microsoft.com/office/powerpoint/2010/main" val="18481712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27</a:t>
            </a:fld>
            <a:endParaRPr lang="en-US" dirty="0"/>
          </a:p>
        </p:txBody>
      </p:sp>
    </p:spTree>
    <p:extLst>
      <p:ext uri="{BB962C8B-B14F-4D97-AF65-F5344CB8AC3E}">
        <p14:creationId xmlns:p14="http://schemas.microsoft.com/office/powerpoint/2010/main" val="42583706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28</a:t>
            </a:fld>
            <a:endParaRPr lang="en-US" dirty="0"/>
          </a:p>
        </p:txBody>
      </p:sp>
    </p:spTree>
    <p:extLst>
      <p:ext uri="{BB962C8B-B14F-4D97-AF65-F5344CB8AC3E}">
        <p14:creationId xmlns:p14="http://schemas.microsoft.com/office/powerpoint/2010/main" val="17117696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**Collision claim, $500 deductible per accident</a:t>
            </a:r>
          </a:p>
        </p:txBody>
      </p:sp>
      <p:sp>
        <p:nvSpPr>
          <p:cNvPr id="4" name="Slide Number Placeholder 3"/>
          <p:cNvSpPr>
            <a:spLocks noGrp="1"/>
          </p:cNvSpPr>
          <p:nvPr>
            <p:ph type="sldNum" sz="quarter" idx="10"/>
          </p:nvPr>
        </p:nvSpPr>
        <p:spPr/>
        <p:txBody>
          <a:bodyPr/>
          <a:lstStyle/>
          <a:p>
            <a:fld id="{0F591DEF-4293-4F41-9FEA-28350DA24D24}" type="slidenum">
              <a:rPr lang="en-US" smtClean="0"/>
              <a:t>29</a:t>
            </a:fld>
            <a:endParaRPr lang="en-US" dirty="0"/>
          </a:p>
        </p:txBody>
      </p:sp>
    </p:spTree>
    <p:extLst>
      <p:ext uri="{BB962C8B-B14F-4D97-AF65-F5344CB8AC3E}">
        <p14:creationId xmlns:p14="http://schemas.microsoft.com/office/powerpoint/2010/main" val="1242528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**Instructors’ notes – THIS SLIDE NOT</a:t>
            </a:r>
            <a:r>
              <a:rPr lang="en-US" b="1" baseline="0" dirty="0"/>
              <a:t> FOR CLASSROOM PRESENTATION</a:t>
            </a:r>
            <a:endParaRPr lang="en-US" b="1"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3</a:t>
            </a:fld>
            <a:endParaRPr lang="en-US" dirty="0"/>
          </a:p>
        </p:txBody>
      </p:sp>
    </p:spTree>
    <p:extLst>
      <p:ext uri="{BB962C8B-B14F-4D97-AF65-F5344CB8AC3E}">
        <p14:creationId xmlns:p14="http://schemas.microsoft.com/office/powerpoint/2010/main" val="9158426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grades discount</a:t>
            </a:r>
          </a:p>
        </p:txBody>
      </p:sp>
      <p:sp>
        <p:nvSpPr>
          <p:cNvPr id="4" name="Slide Number Placeholder 3"/>
          <p:cNvSpPr>
            <a:spLocks noGrp="1"/>
          </p:cNvSpPr>
          <p:nvPr>
            <p:ph type="sldNum" sz="quarter" idx="10"/>
          </p:nvPr>
        </p:nvSpPr>
        <p:spPr/>
        <p:txBody>
          <a:bodyPr/>
          <a:lstStyle/>
          <a:p>
            <a:fld id="{0F591DEF-4293-4F41-9FEA-28350DA24D24}" type="slidenum">
              <a:rPr lang="en-US" smtClean="0"/>
              <a:t>30</a:t>
            </a:fld>
            <a:endParaRPr lang="en-US" dirty="0"/>
          </a:p>
        </p:txBody>
      </p:sp>
    </p:spTree>
    <p:extLst>
      <p:ext uri="{BB962C8B-B14F-4D97-AF65-F5344CB8AC3E}">
        <p14:creationId xmlns:p14="http://schemas.microsoft.com/office/powerpoint/2010/main" val="40698144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31</a:t>
            </a:fld>
            <a:endParaRPr lang="en-US" dirty="0"/>
          </a:p>
        </p:txBody>
      </p:sp>
    </p:spTree>
    <p:extLst>
      <p:ext uri="{BB962C8B-B14F-4D97-AF65-F5344CB8AC3E}">
        <p14:creationId xmlns:p14="http://schemas.microsoft.com/office/powerpoint/2010/main" val="12396479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32</a:t>
            </a:fld>
            <a:endParaRPr lang="en-US" dirty="0"/>
          </a:p>
        </p:txBody>
      </p:sp>
    </p:spTree>
    <p:extLst>
      <p:ext uri="{BB962C8B-B14F-4D97-AF65-F5344CB8AC3E}">
        <p14:creationId xmlns:p14="http://schemas.microsoft.com/office/powerpoint/2010/main" val="9430842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**Collision claim, $500 deductible per accident</a:t>
            </a:r>
          </a:p>
        </p:txBody>
      </p:sp>
      <p:sp>
        <p:nvSpPr>
          <p:cNvPr id="4" name="Slide Number Placeholder 3"/>
          <p:cNvSpPr>
            <a:spLocks noGrp="1"/>
          </p:cNvSpPr>
          <p:nvPr>
            <p:ph type="sldNum" sz="quarter" idx="10"/>
          </p:nvPr>
        </p:nvSpPr>
        <p:spPr/>
        <p:txBody>
          <a:bodyPr/>
          <a:lstStyle/>
          <a:p>
            <a:fld id="{0F591DEF-4293-4F41-9FEA-28350DA24D24}" type="slidenum">
              <a:rPr lang="en-US" smtClean="0"/>
              <a:t>33</a:t>
            </a:fld>
            <a:endParaRPr lang="en-US" dirty="0"/>
          </a:p>
        </p:txBody>
      </p:sp>
    </p:spTree>
    <p:extLst>
      <p:ext uri="{BB962C8B-B14F-4D97-AF65-F5344CB8AC3E}">
        <p14:creationId xmlns:p14="http://schemas.microsoft.com/office/powerpoint/2010/main" val="40696658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**Comprehensive claim, $250 deductible per accident</a:t>
            </a:r>
          </a:p>
          <a:p>
            <a:endParaRPr lang="en-US" dirty="0"/>
          </a:p>
          <a:p>
            <a:r>
              <a:rPr lang="en-US" dirty="0"/>
              <a:t>(Hitting</a:t>
            </a:r>
            <a:r>
              <a:rPr lang="en-US" baseline="0" dirty="0"/>
              <a:t> or being hit by </a:t>
            </a:r>
            <a:r>
              <a:rPr lang="en-US" dirty="0"/>
              <a:t>an animal is considered a missile or flying</a:t>
            </a:r>
            <a:r>
              <a:rPr lang="en-US" baseline="0" dirty="0"/>
              <a:t> </a:t>
            </a:r>
            <a:r>
              <a:rPr lang="en-US" dirty="0"/>
              <a:t>object</a:t>
            </a:r>
            <a:r>
              <a:rPr lang="en-US" baseline="0" dirty="0"/>
              <a:t> which makes this comp claim and not collision)</a:t>
            </a:r>
          </a:p>
          <a:p>
            <a:endParaRPr lang="en-US" baseline="0" dirty="0"/>
          </a:p>
          <a:p>
            <a:r>
              <a:rPr lang="en-US" baseline="0" dirty="0"/>
              <a:t>***</a:t>
            </a:r>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34</a:t>
            </a:fld>
            <a:endParaRPr lang="en-US" dirty="0"/>
          </a:p>
        </p:txBody>
      </p:sp>
    </p:spTree>
    <p:extLst>
      <p:ext uri="{BB962C8B-B14F-4D97-AF65-F5344CB8AC3E}">
        <p14:creationId xmlns:p14="http://schemas.microsoft.com/office/powerpoint/2010/main" val="40698144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35</a:t>
            </a:fld>
            <a:endParaRPr lang="en-US" dirty="0"/>
          </a:p>
        </p:txBody>
      </p:sp>
    </p:spTree>
    <p:extLst>
      <p:ext uri="{BB962C8B-B14F-4D97-AF65-F5344CB8AC3E}">
        <p14:creationId xmlns:p14="http://schemas.microsoft.com/office/powerpoint/2010/main" val="14416571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36</a:t>
            </a:fld>
            <a:endParaRPr lang="en-US" dirty="0"/>
          </a:p>
        </p:txBody>
      </p:sp>
    </p:spTree>
    <p:extLst>
      <p:ext uri="{BB962C8B-B14F-4D97-AF65-F5344CB8AC3E}">
        <p14:creationId xmlns:p14="http://schemas.microsoft.com/office/powerpoint/2010/main" val="5472410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**Collision claim, $500 deductible per accident</a:t>
            </a:r>
          </a:p>
          <a:p>
            <a:r>
              <a:rPr lang="en-US" dirty="0"/>
              <a:t>**Multiple</a:t>
            </a:r>
            <a:r>
              <a:rPr lang="en-US" baseline="0" dirty="0"/>
              <a:t> car accidents in same month = high risk = increased monthly premium.</a:t>
            </a:r>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37</a:t>
            </a:fld>
            <a:endParaRPr lang="en-US" dirty="0"/>
          </a:p>
        </p:txBody>
      </p:sp>
    </p:spTree>
    <p:extLst>
      <p:ext uri="{BB962C8B-B14F-4D97-AF65-F5344CB8AC3E}">
        <p14:creationId xmlns:p14="http://schemas.microsoft.com/office/powerpoint/2010/main" val="39682103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grades discount, </a:t>
            </a:r>
            <a:r>
              <a:rPr lang="en-US" sz="1200" b="0" i="0" kern="1200" dirty="0">
                <a:solidFill>
                  <a:schemeClr val="tx1"/>
                </a:solidFill>
                <a:effectLst/>
                <a:latin typeface="+mn-lt"/>
                <a:ea typeface="+mn-ea"/>
                <a:cs typeface="+mn-cs"/>
              </a:rPr>
              <a:t>10 to 20 percent—to youths who earn good grades (usually a B average or better). </a:t>
            </a:r>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38</a:t>
            </a:fld>
            <a:endParaRPr lang="en-US" dirty="0"/>
          </a:p>
        </p:txBody>
      </p:sp>
    </p:spTree>
    <p:extLst>
      <p:ext uri="{BB962C8B-B14F-4D97-AF65-F5344CB8AC3E}">
        <p14:creationId xmlns:p14="http://schemas.microsoft.com/office/powerpoint/2010/main" val="40698144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39</a:t>
            </a:fld>
            <a:endParaRPr lang="en-US" dirty="0"/>
          </a:p>
        </p:txBody>
      </p:sp>
    </p:spTree>
    <p:extLst>
      <p:ext uri="{BB962C8B-B14F-4D97-AF65-F5344CB8AC3E}">
        <p14:creationId xmlns:p14="http://schemas.microsoft.com/office/powerpoint/2010/main" val="1067154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**Instructors’ notes – THIS SLIDE NOT</a:t>
            </a:r>
            <a:r>
              <a:rPr lang="en-US" b="1" baseline="0" dirty="0"/>
              <a:t> FOR CLASSROOM PRESENTATION</a:t>
            </a:r>
            <a:endParaRPr lang="en-US" b="1"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4</a:t>
            </a:fld>
            <a:endParaRPr lang="en-US" dirty="0"/>
          </a:p>
        </p:txBody>
      </p:sp>
    </p:spTree>
    <p:extLst>
      <p:ext uri="{BB962C8B-B14F-4D97-AF65-F5344CB8AC3E}">
        <p14:creationId xmlns:p14="http://schemas.microsoft.com/office/powerpoint/2010/main" val="9158426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40</a:t>
            </a:fld>
            <a:endParaRPr lang="en-US" dirty="0"/>
          </a:p>
        </p:txBody>
      </p:sp>
    </p:spTree>
    <p:extLst>
      <p:ext uri="{BB962C8B-B14F-4D97-AF65-F5344CB8AC3E}">
        <p14:creationId xmlns:p14="http://schemas.microsoft.com/office/powerpoint/2010/main" val="35816477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Message: If you know your girls can get you in trouble,</a:t>
            </a:r>
            <a:r>
              <a:rPr lang="en-US" baseline="0" dirty="0"/>
              <a:t> shop alone and TXT your great finds!</a:t>
            </a:r>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41</a:t>
            </a:fld>
            <a:endParaRPr lang="en-US" dirty="0"/>
          </a:p>
        </p:txBody>
      </p:sp>
    </p:spTree>
    <p:extLst>
      <p:ext uri="{BB962C8B-B14F-4D97-AF65-F5344CB8AC3E}">
        <p14:creationId xmlns:p14="http://schemas.microsoft.com/office/powerpoint/2010/main" val="41576469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**Multiple teens in car = peer pressure = risky behavior.</a:t>
            </a:r>
          </a:p>
          <a:p>
            <a:r>
              <a:rPr lang="en-US" baseline="0" dirty="0"/>
              <a:t>Police encounters go on your driving record; insurance companies check that record at renewal time; bad news = increased premium.</a:t>
            </a:r>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42</a:t>
            </a:fld>
            <a:endParaRPr lang="en-US" dirty="0"/>
          </a:p>
        </p:txBody>
      </p:sp>
    </p:spTree>
    <p:extLst>
      <p:ext uri="{BB962C8B-B14F-4D97-AF65-F5344CB8AC3E}">
        <p14:creationId xmlns:p14="http://schemas.microsoft.com/office/powerpoint/2010/main" val="40698144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43</a:t>
            </a:fld>
            <a:endParaRPr lang="en-US" dirty="0"/>
          </a:p>
        </p:txBody>
      </p:sp>
    </p:spTree>
    <p:extLst>
      <p:ext uri="{BB962C8B-B14F-4D97-AF65-F5344CB8AC3E}">
        <p14:creationId xmlns:p14="http://schemas.microsoft.com/office/powerpoint/2010/main" val="36142057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44</a:t>
            </a:fld>
            <a:endParaRPr lang="en-US" dirty="0"/>
          </a:p>
        </p:txBody>
      </p:sp>
    </p:spTree>
    <p:extLst>
      <p:ext uri="{BB962C8B-B14F-4D97-AF65-F5344CB8AC3E}">
        <p14:creationId xmlns:p14="http://schemas.microsoft.com/office/powerpoint/2010/main" val="20429247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**Collision claim, $500 deductible per accident</a:t>
            </a:r>
          </a:p>
        </p:txBody>
      </p:sp>
      <p:sp>
        <p:nvSpPr>
          <p:cNvPr id="4" name="Slide Number Placeholder 3"/>
          <p:cNvSpPr>
            <a:spLocks noGrp="1"/>
          </p:cNvSpPr>
          <p:nvPr>
            <p:ph type="sldNum" sz="quarter" idx="10"/>
          </p:nvPr>
        </p:nvSpPr>
        <p:spPr/>
        <p:txBody>
          <a:bodyPr/>
          <a:lstStyle/>
          <a:p>
            <a:fld id="{0F591DEF-4293-4F41-9FEA-28350DA24D24}" type="slidenum">
              <a:rPr lang="en-US" smtClean="0"/>
              <a:t>45</a:t>
            </a:fld>
            <a:endParaRPr lang="en-US" dirty="0"/>
          </a:p>
        </p:txBody>
      </p:sp>
    </p:spTree>
    <p:extLst>
      <p:ext uri="{BB962C8B-B14F-4D97-AF65-F5344CB8AC3E}">
        <p14:creationId xmlns:p14="http://schemas.microsoft.com/office/powerpoint/2010/main" val="3283398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**Driver’s ED premiums discount even better</a:t>
            </a:r>
            <a:r>
              <a:rPr lang="en-US" baseline="0" dirty="0"/>
              <a:t> than good grades</a:t>
            </a:r>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46</a:t>
            </a:fld>
            <a:endParaRPr lang="en-US" dirty="0"/>
          </a:p>
        </p:txBody>
      </p:sp>
    </p:spTree>
    <p:extLst>
      <p:ext uri="{BB962C8B-B14F-4D97-AF65-F5344CB8AC3E}">
        <p14:creationId xmlns:p14="http://schemas.microsoft.com/office/powerpoint/2010/main" val="40698144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47</a:t>
            </a:fld>
            <a:endParaRPr lang="en-US" dirty="0"/>
          </a:p>
        </p:txBody>
      </p:sp>
    </p:spTree>
    <p:extLst>
      <p:ext uri="{BB962C8B-B14F-4D97-AF65-F5344CB8AC3E}">
        <p14:creationId xmlns:p14="http://schemas.microsoft.com/office/powerpoint/2010/main" val="34838990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48</a:t>
            </a:fld>
            <a:endParaRPr lang="en-US" dirty="0"/>
          </a:p>
        </p:txBody>
      </p:sp>
    </p:spTree>
    <p:extLst>
      <p:ext uri="{BB962C8B-B14F-4D97-AF65-F5344CB8AC3E}">
        <p14:creationId xmlns:p14="http://schemas.microsoft.com/office/powerpoint/2010/main" val="732834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baseline="0" dirty="0"/>
              <a:t> As if loss of life or disability and insurance rates through the roof are not enough, most states have what’s called Zero-Tolerance. </a:t>
            </a:r>
          </a:p>
          <a:p>
            <a:endParaRPr lang="en-US" baseline="0" dirty="0"/>
          </a:p>
          <a:p>
            <a:r>
              <a:rPr lang="en-US" baseline="0" dirty="0"/>
              <a:t>Two parts:</a:t>
            </a:r>
          </a:p>
          <a:p>
            <a:endParaRPr lang="en-US" baseline="0" dirty="0"/>
          </a:p>
          <a:p>
            <a:pPr marL="228600" indent="-228600">
              <a:buAutoNum type="arabicPeriod"/>
            </a:pPr>
            <a:r>
              <a:rPr lang="en-US" sz="1200" b="0" i="0" kern="1200" baseline="0" dirty="0">
                <a:solidFill>
                  <a:schemeClr val="tx1"/>
                </a:solidFill>
                <a:effectLst/>
                <a:latin typeface="+mn-lt"/>
                <a:ea typeface="+mn-ea"/>
                <a:cs typeface="+mn-cs"/>
              </a:rPr>
              <a:t>U</a:t>
            </a:r>
            <a:r>
              <a:rPr lang="en-US" sz="1200" b="0" i="0" kern="1200" dirty="0">
                <a:solidFill>
                  <a:schemeClr val="tx1"/>
                </a:solidFill>
                <a:effectLst/>
                <a:latin typeface="+mn-lt"/>
                <a:ea typeface="+mn-ea"/>
                <a:cs typeface="+mn-cs"/>
              </a:rPr>
              <a:t>nder age 21,</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caught driving with</a:t>
            </a:r>
            <a:r>
              <a:rPr lang="en-US" sz="1200" b="0" i="0" kern="1200" baseline="0" dirty="0">
                <a:solidFill>
                  <a:schemeClr val="tx1"/>
                </a:solidFill>
                <a:effectLst/>
                <a:latin typeface="+mn-lt"/>
                <a:ea typeface="+mn-ea"/>
                <a:cs typeface="+mn-cs"/>
              </a:rPr>
              <a:t> NEGLIGABLE blood alcohol level</a:t>
            </a:r>
            <a:r>
              <a:rPr lang="en-US" sz="1200" b="0" i="0" kern="1200" dirty="0">
                <a:solidFill>
                  <a:schemeClr val="tx1"/>
                </a:solidFill>
                <a:effectLst/>
                <a:latin typeface="+mn-lt"/>
                <a:ea typeface="+mn-ea"/>
                <a:cs typeface="+mn-cs"/>
              </a:rPr>
              <a:t>, immediate</a:t>
            </a:r>
            <a:r>
              <a:rPr lang="en-US" sz="1200" b="0" i="0" kern="1200" baseline="0" dirty="0">
                <a:solidFill>
                  <a:schemeClr val="tx1"/>
                </a:solidFill>
                <a:effectLst/>
                <a:latin typeface="+mn-lt"/>
                <a:ea typeface="+mn-ea"/>
                <a:cs typeface="+mn-cs"/>
              </a:rPr>
              <a:t> arrest for DUI.</a:t>
            </a:r>
            <a:r>
              <a:rPr lang="en-US" sz="1200" b="0" i="0" kern="1200" dirty="0">
                <a:solidFill>
                  <a:schemeClr val="tx1"/>
                </a:solidFill>
                <a:effectLst/>
                <a:latin typeface="+mn-lt"/>
                <a:ea typeface="+mn-ea"/>
                <a:cs typeface="+mn-cs"/>
              </a:rPr>
              <a:t> </a:t>
            </a:r>
          </a:p>
          <a:p>
            <a:pPr marL="228600" indent="-228600">
              <a:buAutoNum type="arabicPeriod"/>
            </a:pPr>
            <a:r>
              <a:rPr lang="en-US" sz="1200" b="0" i="0" kern="1200" dirty="0">
                <a:solidFill>
                  <a:schemeClr val="tx1"/>
                </a:solidFill>
                <a:effectLst/>
                <a:latin typeface="+mn-lt"/>
                <a:ea typeface="+mn-ea"/>
                <a:cs typeface="+mn-cs"/>
              </a:rPr>
              <a:t>Under</a:t>
            </a:r>
            <a:r>
              <a:rPr lang="en-US" sz="1200" b="0" i="0" kern="1200" baseline="0" dirty="0">
                <a:solidFill>
                  <a:schemeClr val="tx1"/>
                </a:solidFill>
                <a:effectLst/>
                <a:latin typeface="+mn-lt"/>
                <a:ea typeface="+mn-ea"/>
                <a:cs typeface="+mn-cs"/>
              </a:rPr>
              <a:t> age 21, caught with ANY alcohol i</a:t>
            </a:r>
            <a:r>
              <a:rPr lang="en-US" sz="1200" b="0" i="0" kern="1200" dirty="0">
                <a:solidFill>
                  <a:schemeClr val="tx1"/>
                </a:solidFill>
                <a:effectLst/>
                <a:latin typeface="+mn-lt"/>
                <a:ea typeface="+mn-ea"/>
                <a:cs typeface="+mn-cs"/>
              </a:rPr>
              <a:t>n your system, license</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automatically suspended or revoked by the DMV.</a:t>
            </a:r>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49</a:t>
            </a:fld>
            <a:endParaRPr lang="en-US" dirty="0"/>
          </a:p>
        </p:txBody>
      </p:sp>
    </p:spTree>
    <p:extLst>
      <p:ext uri="{BB962C8B-B14F-4D97-AF65-F5344CB8AC3E}">
        <p14:creationId xmlns:p14="http://schemas.microsoft.com/office/powerpoint/2010/main" val="3548546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Classroom</a:t>
            </a:r>
            <a:r>
              <a:rPr lang="en-US" b="1" baseline="0" dirty="0"/>
              <a:t> presentation begins here</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dirty="0"/>
              <a:t>**This</a:t>
            </a:r>
            <a:r>
              <a:rPr lang="en-US" baseline="0" dirty="0"/>
              <a:t> is a financial education class; we are talking money today; but through a topic you may not have considered before.</a:t>
            </a:r>
          </a:p>
          <a:p>
            <a:pPr marL="0" indent="0">
              <a:buFont typeface="Arial" panose="020B0604020202020204" pitchFamily="34" charset="0"/>
              <a:buNone/>
            </a:pPr>
            <a:endParaRPr lang="en-US" baseline="0" dirty="0"/>
          </a:p>
          <a:p>
            <a:r>
              <a:rPr lang="en-US" dirty="0"/>
              <a:t>Presentation</a:t>
            </a:r>
            <a:r>
              <a:rPr lang="en-US" baseline="0" dirty="0"/>
              <a:t> </a:t>
            </a:r>
            <a:r>
              <a:rPr lang="en-US" dirty="0"/>
              <a:t>Support</a:t>
            </a:r>
          </a:p>
          <a:p>
            <a:pPr marL="171450" indent="-171450">
              <a:buFont typeface="Arial" panose="020B0604020202020204" pitchFamily="34" charset="0"/>
              <a:buChar char="•"/>
            </a:pPr>
            <a:r>
              <a:rPr lang="en-US" baseline="0" dirty="0"/>
              <a:t>How many of you have your drivers’ license? (acknowledge % hands)</a:t>
            </a:r>
          </a:p>
          <a:p>
            <a:pPr marL="171450" indent="-171450">
              <a:buFont typeface="Arial" panose="020B0604020202020204" pitchFamily="34" charset="0"/>
              <a:buChar char="•"/>
            </a:pPr>
            <a:r>
              <a:rPr lang="en-US" baseline="0" dirty="0"/>
              <a:t>How many have your own car? (acknowledge % hands)</a:t>
            </a:r>
          </a:p>
          <a:p>
            <a:pPr marL="171450" indent="-171450">
              <a:buFont typeface="Arial" panose="020B0604020202020204" pitchFamily="34" charset="0"/>
              <a:buChar char="•"/>
            </a:pPr>
            <a:r>
              <a:rPr lang="en-US" baseline="0" dirty="0"/>
              <a:t>How many pay for your own car insurance (acknowledge hands, assumes lowest % of all three questions).</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aseline="0" dirty="0"/>
              <a:t>That’s what today is about. Because driving is the average teenager’s first adult responsibility, auto coverage is probably the first insurance decisions you make for yourself.</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Let’s start with some basic facts.</a:t>
            </a:r>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5</a:t>
            </a:fld>
            <a:endParaRPr lang="en-US" dirty="0"/>
          </a:p>
        </p:txBody>
      </p:sp>
    </p:spTree>
    <p:extLst>
      <p:ext uri="{BB962C8B-B14F-4D97-AF65-F5344CB8AC3E}">
        <p14:creationId xmlns:p14="http://schemas.microsoft.com/office/powerpoint/2010/main" val="1609395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50</a:t>
            </a:fld>
            <a:endParaRPr lang="en-US" dirty="0"/>
          </a:p>
        </p:txBody>
      </p:sp>
    </p:spTree>
    <p:extLst>
      <p:ext uri="{BB962C8B-B14F-4D97-AF65-F5344CB8AC3E}">
        <p14:creationId xmlns:p14="http://schemas.microsoft.com/office/powerpoint/2010/main" val="40698144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**Now</a:t>
            </a:r>
            <a:r>
              <a:rPr lang="en-US" baseline="0" dirty="0"/>
              <a:t> let’s see how you did.</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Presentation Support</a:t>
            </a:r>
          </a:p>
          <a:p>
            <a:pPr marL="171450" indent="-171450">
              <a:buFont typeface="Arial" panose="020B0604020202020204" pitchFamily="34" charset="0"/>
              <a:buChar char="•"/>
            </a:pPr>
            <a:r>
              <a:rPr lang="en-US" baseline="0" dirty="0"/>
              <a:t>Remember when we started, Jack’s premium for the month was $100.</a:t>
            </a:r>
          </a:p>
          <a:p>
            <a:pPr marL="171450" indent="-171450">
              <a:buFont typeface="Arial" panose="020B0604020202020204" pitchFamily="34" charset="0"/>
              <a:buChar char="•"/>
            </a:pPr>
            <a:r>
              <a:rPr lang="en-US" baseline="0" dirty="0"/>
              <a:t>And because he made only SMART driving decisions, what he has to pay this month out of pocket, his deductibles, is $0.</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aseline="0" dirty="0"/>
              <a:t>--CLICK</a:t>
            </a:r>
          </a:p>
          <a:p>
            <a:pPr marL="0" indent="0">
              <a:buFont typeface="Arial" panose="020B0604020202020204" pitchFamily="34" charset="0"/>
              <a:buNone/>
            </a:pPr>
            <a:r>
              <a:rPr lang="en-US" baseline="0" dirty="0"/>
              <a:t>Who wants to share their numbers:</a:t>
            </a:r>
          </a:p>
          <a:p>
            <a:pPr marL="228600" indent="-228600">
              <a:buFont typeface="Arial" panose="020B0604020202020204" pitchFamily="34" charset="0"/>
              <a:buAutoNum type="arabicPeriod"/>
            </a:pPr>
            <a:r>
              <a:rPr lang="en-US" baseline="0" dirty="0"/>
              <a:t>Premium</a:t>
            </a:r>
          </a:p>
          <a:p>
            <a:pPr marL="228600" indent="-228600">
              <a:buFont typeface="Arial" panose="020B0604020202020204" pitchFamily="34" charset="0"/>
              <a:buAutoNum type="arabicPeriod"/>
            </a:pPr>
            <a:r>
              <a:rPr lang="en-US" baseline="0" dirty="0"/>
              <a:t>Deductibles</a:t>
            </a:r>
          </a:p>
          <a:p>
            <a:pPr marL="228600" indent="-228600">
              <a:buFont typeface="Arial" panose="020B0604020202020204" pitchFamily="34" charset="0"/>
              <a:buAutoNum type="arabicPeriod"/>
            </a:pPr>
            <a:r>
              <a:rPr lang="en-US" baseline="0" dirty="0"/>
              <a:t>Interesting / surprising fact learned</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--CLICK</a:t>
            </a:r>
          </a:p>
          <a:p>
            <a:pPr marL="0" indent="0">
              <a:buFont typeface="Arial" panose="020B0604020202020204" pitchFamily="34" charset="0"/>
              <a:buNone/>
            </a:pPr>
            <a:r>
              <a:rPr lang="en-US" baseline="0" dirty="0"/>
              <a:t>The moral of the story:</a:t>
            </a:r>
          </a:p>
          <a:p>
            <a:pPr marL="0" indent="0">
              <a:buFont typeface="Arial" panose="020B0604020202020204" pitchFamily="34" charset="0"/>
              <a:buNone/>
            </a:pPr>
            <a:r>
              <a:rPr lang="en-US" baseline="0" dirty="0"/>
              <a:t>When you earn the privilege to drive, you need to think about more than safety. You also need to think about SAVINGS.</a:t>
            </a:r>
          </a:p>
          <a:p>
            <a:pPr marL="0" indent="0">
              <a:buFont typeface="Arial" panose="020B0604020202020204" pitchFamily="34" charset="0"/>
              <a:buNone/>
            </a:pPr>
            <a:r>
              <a:rPr lang="en-US" baseline="0" dirty="0"/>
              <a:t>It’s your choice.</a:t>
            </a:r>
          </a:p>
        </p:txBody>
      </p:sp>
      <p:sp>
        <p:nvSpPr>
          <p:cNvPr id="4" name="Slide Number Placeholder 3"/>
          <p:cNvSpPr>
            <a:spLocks noGrp="1"/>
          </p:cNvSpPr>
          <p:nvPr>
            <p:ph type="sldNum" sz="quarter" idx="10"/>
          </p:nvPr>
        </p:nvSpPr>
        <p:spPr/>
        <p:txBody>
          <a:bodyPr/>
          <a:lstStyle/>
          <a:p>
            <a:fld id="{0F591DEF-4293-4F41-9FEA-28350DA24D24}" type="slidenum">
              <a:rPr lang="en-US" smtClean="0"/>
              <a:t>51</a:t>
            </a:fld>
            <a:endParaRPr lang="en-US" dirty="0"/>
          </a:p>
        </p:txBody>
      </p:sp>
    </p:spTree>
    <p:extLst>
      <p:ext uri="{BB962C8B-B14F-4D97-AF65-F5344CB8AC3E}">
        <p14:creationId xmlns:p14="http://schemas.microsoft.com/office/powerpoint/2010/main" val="15132824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**That’s our class. In</a:t>
            </a:r>
            <a:r>
              <a:rPr lang="en-US" baseline="0" dirty="0"/>
              <a:t> a moment we’ll take a quiz to see how much you remember.</a:t>
            </a: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baseline="0" dirty="0"/>
              <a:t>If you want to get even smarter about insurance, there’s a website, and an app for that.</a:t>
            </a:r>
            <a:endParaRPr lang="en-US" dirty="0"/>
          </a:p>
          <a:p>
            <a:pPr marL="171450" indent="-171450">
              <a:buFont typeface="Arial" panose="020B0604020202020204" pitchFamily="34" charset="0"/>
              <a:buChar char="•"/>
            </a:pPr>
            <a:r>
              <a:rPr lang="en-US" dirty="0"/>
              <a:t>It’s insureuonline.org. They</a:t>
            </a:r>
            <a:r>
              <a:rPr lang="en-US" baseline="0" dirty="0"/>
              <a:t> don’t sell insurance. Information, tools, games and apps to help you educate yourself before something bad happens, and keep you from getting scammed.</a:t>
            </a:r>
          </a:p>
          <a:p>
            <a:pPr marL="171450" indent="-171450">
              <a:buFont typeface="Arial" panose="020B0604020202020204" pitchFamily="34" charset="0"/>
              <a:buChar char="•"/>
            </a:pPr>
            <a:r>
              <a:rPr lang="en-US" baseline="0" dirty="0"/>
              <a:t>And if you need to talk to a real person who knows the rules where you live, that person is your state insurance commissioner. You can find out who that is and how to contact him or her right on the site.</a:t>
            </a:r>
          </a:p>
          <a:p>
            <a:endParaRPr lang="en-US" dirty="0"/>
          </a:p>
          <a:p>
            <a:pPr marL="228600" indent="-228600">
              <a:buFont typeface="+mj-lt"/>
              <a:buAutoNum type="arabicPeriod"/>
            </a:pPr>
            <a:r>
              <a:rPr lang="en-US" dirty="0"/>
              <a:t>Ask</a:t>
            </a:r>
            <a:r>
              <a:rPr lang="en-US" baseline="0" dirty="0"/>
              <a:t> for feedback (best thing/worst thing about the class)</a:t>
            </a:r>
          </a:p>
          <a:p>
            <a:pPr marL="228600" indent="-228600">
              <a:buFont typeface="+mj-lt"/>
              <a:buAutoNum type="arabicPeriod"/>
            </a:pPr>
            <a:r>
              <a:rPr lang="en-US" baseline="0" dirty="0"/>
              <a:t>Handout quiz</a:t>
            </a:r>
          </a:p>
          <a:p>
            <a:endParaRPr lang="en-US" baseline="0" dirty="0"/>
          </a:p>
          <a:p>
            <a:r>
              <a:rPr lang="en-US" baseline="0" dirty="0"/>
              <a:t>End</a:t>
            </a:r>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52</a:t>
            </a:fld>
            <a:endParaRPr lang="en-US" dirty="0"/>
          </a:p>
        </p:txBody>
      </p:sp>
    </p:spTree>
    <p:extLst>
      <p:ext uri="{BB962C8B-B14F-4D97-AF65-F5344CB8AC3E}">
        <p14:creationId xmlns:p14="http://schemas.microsoft.com/office/powerpoint/2010/main" val="964413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indent="0" algn="l" defTabSz="896095" rtl="0" eaLnBrk="1" fontAlgn="auto" latinLnBrk="0" hangingPunct="1">
              <a:lnSpc>
                <a:spcPct val="100000"/>
              </a:lnSpc>
              <a:spcBef>
                <a:spcPts val="0"/>
              </a:spcBef>
              <a:spcAft>
                <a:spcPts val="0"/>
              </a:spcAft>
              <a:buClrTx/>
              <a:buSzTx/>
              <a:buFontTx/>
              <a:buNone/>
              <a:tabLst/>
              <a:defRPr/>
            </a:pPr>
            <a:r>
              <a:rPr lang="en-US" dirty="0"/>
              <a:t>**Or better yet, how about</a:t>
            </a:r>
            <a:r>
              <a:rPr lang="en-US" baseline="0" dirty="0"/>
              <a:t> we start with a </a:t>
            </a:r>
            <a:r>
              <a:rPr lang="en-US" dirty="0"/>
              <a:t>flush (CLICK)</a:t>
            </a:r>
          </a:p>
          <a:p>
            <a:pPr marL="0" marR="0" indent="0" algn="l" defTabSz="896095" rtl="0" eaLnBrk="1" fontAlgn="auto" latinLnBrk="0" hangingPunct="1">
              <a:lnSpc>
                <a:spcPct val="100000"/>
              </a:lnSpc>
              <a:spcBef>
                <a:spcPts val="0"/>
              </a:spcBef>
              <a:spcAft>
                <a:spcPts val="0"/>
              </a:spcAft>
              <a:buClrTx/>
              <a:buSzTx/>
              <a:buFontTx/>
              <a:buNone/>
              <a:tabLst/>
              <a:defRPr/>
            </a:pPr>
            <a:endParaRPr lang="en-US" dirty="0"/>
          </a:p>
          <a:p>
            <a:pPr marL="0" marR="0" indent="0" algn="l" defTabSz="896095" rtl="0" eaLnBrk="1" fontAlgn="auto" latinLnBrk="0" hangingPunct="1">
              <a:lnSpc>
                <a:spcPct val="100000"/>
              </a:lnSpc>
              <a:spcBef>
                <a:spcPts val="0"/>
              </a:spcBef>
              <a:spcAft>
                <a:spcPts val="0"/>
              </a:spcAft>
              <a:buClrTx/>
              <a:buSzTx/>
              <a:buFontTx/>
              <a:buNone/>
              <a:tabLst/>
              <a:defRPr/>
            </a:pPr>
            <a:r>
              <a:rPr lang="en-US" dirty="0"/>
              <a:t>Did you know 26% of young people</a:t>
            </a:r>
            <a:r>
              <a:rPr lang="en-US" baseline="0" dirty="0"/>
              <a:t> would rather clean a toilet than try to understand insurance. This is a real statistic, from a Forbes Magazine survey.</a:t>
            </a:r>
          </a:p>
          <a:p>
            <a:endParaRPr lang="en-US" dirty="0"/>
          </a:p>
          <a:p>
            <a:r>
              <a:rPr lang="en-US" dirty="0"/>
              <a:t>Presentation</a:t>
            </a:r>
            <a:r>
              <a:rPr lang="en-US" baseline="0" dirty="0"/>
              <a:t> </a:t>
            </a:r>
            <a:r>
              <a:rPr lang="en-US" dirty="0"/>
              <a:t>Support</a:t>
            </a:r>
          </a:p>
          <a:p>
            <a:pPr marL="171450" indent="-171450">
              <a:buFont typeface="Arial" panose="020B0604020202020204" pitchFamily="34" charset="0"/>
              <a:buChar char="•"/>
            </a:pPr>
            <a:r>
              <a:rPr lang="en-US" dirty="0"/>
              <a:t>Trust</a:t>
            </a:r>
            <a:r>
              <a:rPr lang="en-US" baseline="0" dirty="0"/>
              <a:t> me, I </a:t>
            </a:r>
            <a:r>
              <a:rPr lang="en-US" dirty="0"/>
              <a:t>get</a:t>
            </a:r>
            <a:r>
              <a:rPr lang="en-US" baseline="0" dirty="0"/>
              <a:t> it. Not the most exciting topic.</a:t>
            </a:r>
          </a:p>
          <a:p>
            <a:pPr marL="171450" indent="-171450">
              <a:buFont typeface="Arial" panose="020B0604020202020204" pitchFamily="34" charset="0"/>
              <a:buChar char="•"/>
            </a:pPr>
            <a:r>
              <a:rPr lang="en-US" baseline="0" dirty="0"/>
              <a:t>But financial literacy is about earning, saving and PROTECTING your money. That’s what insurance is for.</a:t>
            </a:r>
          </a:p>
          <a:p>
            <a:pPr marL="171450" indent="-171450">
              <a:buFont typeface="Arial" panose="020B0604020202020204" pitchFamily="34" charset="0"/>
              <a:buChar char="•"/>
            </a:pPr>
            <a:r>
              <a:rPr lang="en-US" baseline="0" dirty="0"/>
              <a:t>So hang with me for about 10 minutes for a few more facts. And some definitions of terms. Then I promise we’re going to have some fun.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endParaRPr lang="en-US" baseline="0" dirty="0"/>
          </a:p>
          <a:p>
            <a:r>
              <a:rPr lang="en-US" baseline="0" dirty="0"/>
              <a:t>Toilet flush courtesy of </a:t>
            </a:r>
            <a:r>
              <a:rPr lang="en-US" sz="1200" b="0" i="0" kern="1200" dirty="0">
                <a:solidFill>
                  <a:schemeClr val="tx1"/>
                </a:solidFill>
                <a:effectLst/>
                <a:latin typeface="+mn-lt"/>
                <a:ea typeface="+mn-ea"/>
                <a:cs typeface="+mn-cs"/>
              </a:rPr>
              <a:t>http://www.freesfx.co.uk</a:t>
            </a:r>
          </a:p>
          <a:p>
            <a:br>
              <a:rPr lang="en-US" dirty="0"/>
            </a:br>
            <a:endParaRPr lang="en-US" baseline="0" dirty="0"/>
          </a:p>
        </p:txBody>
      </p:sp>
      <p:sp>
        <p:nvSpPr>
          <p:cNvPr id="4" name="Slide Number Placeholder 3"/>
          <p:cNvSpPr>
            <a:spLocks noGrp="1"/>
          </p:cNvSpPr>
          <p:nvPr>
            <p:ph type="sldNum" sz="quarter" idx="10"/>
          </p:nvPr>
        </p:nvSpPr>
        <p:spPr/>
        <p:txBody>
          <a:bodyPr/>
          <a:lstStyle/>
          <a:p>
            <a:fld id="{0F591DEF-4293-4F41-9FEA-28350DA24D24}" type="slidenum">
              <a:rPr lang="en-US" smtClean="0"/>
              <a:t>6</a:t>
            </a:fld>
            <a:endParaRPr lang="en-US" dirty="0"/>
          </a:p>
        </p:txBody>
      </p:sp>
    </p:spTree>
    <p:extLst>
      <p:ext uri="{BB962C8B-B14F-4D97-AF65-F5344CB8AC3E}">
        <p14:creationId xmlns:p14="http://schemas.microsoft.com/office/powerpoint/2010/main" val="1323896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**Read,</a:t>
            </a:r>
            <a:r>
              <a:rPr lang="en-US" baseline="0" dirty="0"/>
              <a:t> pause for reaction/impact/commentary</a:t>
            </a:r>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7</a:t>
            </a:fld>
            <a:endParaRPr lang="en-US" dirty="0"/>
          </a:p>
        </p:txBody>
      </p:sp>
    </p:spTree>
    <p:extLst>
      <p:ext uri="{BB962C8B-B14F-4D97-AF65-F5344CB8AC3E}">
        <p14:creationId xmlns:p14="http://schemas.microsoft.com/office/powerpoint/2010/main" val="1457562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indent="0" algn="l" defTabSz="896095" rtl="0" eaLnBrk="1" fontAlgn="auto" latinLnBrk="0" hangingPunct="1">
              <a:lnSpc>
                <a:spcPct val="100000"/>
              </a:lnSpc>
              <a:spcBef>
                <a:spcPts val="0"/>
              </a:spcBef>
              <a:spcAft>
                <a:spcPts val="0"/>
              </a:spcAft>
              <a:buClrTx/>
              <a:buSzTx/>
              <a:buFontTx/>
              <a:buNone/>
              <a:tabLst/>
              <a:defRPr/>
            </a:pPr>
            <a:r>
              <a:rPr lang="en-US" dirty="0"/>
              <a:t>**Read,</a:t>
            </a:r>
            <a:r>
              <a:rPr lang="en-US" baseline="0" dirty="0"/>
              <a:t> pause for reaction/impact/commentary</a:t>
            </a:r>
            <a:endParaRPr lang="en-US" dirty="0"/>
          </a:p>
          <a:p>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8</a:t>
            </a:fld>
            <a:endParaRPr lang="en-US" dirty="0"/>
          </a:p>
        </p:txBody>
      </p:sp>
    </p:spTree>
    <p:extLst>
      <p:ext uri="{BB962C8B-B14F-4D97-AF65-F5344CB8AC3E}">
        <p14:creationId xmlns:p14="http://schemas.microsoft.com/office/powerpoint/2010/main" val="640577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indent="0" algn="l" defTabSz="896095" rtl="0" eaLnBrk="1" fontAlgn="auto" latinLnBrk="0" hangingPunct="1">
              <a:lnSpc>
                <a:spcPct val="100000"/>
              </a:lnSpc>
              <a:spcBef>
                <a:spcPts val="0"/>
              </a:spcBef>
              <a:spcAft>
                <a:spcPts val="0"/>
              </a:spcAft>
              <a:buClrTx/>
              <a:buSzTx/>
              <a:buFontTx/>
              <a:buNone/>
              <a:tabLst/>
              <a:defRPr/>
            </a:pPr>
            <a:r>
              <a:rPr lang="en-US" dirty="0"/>
              <a:t>**Read,</a:t>
            </a:r>
            <a:r>
              <a:rPr lang="en-US" baseline="0" dirty="0"/>
              <a:t> pause for reaction/impact/commentary</a:t>
            </a:r>
          </a:p>
          <a:p>
            <a:pPr marL="0" marR="0" indent="0" algn="l" defTabSz="896095"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9</a:t>
            </a:fld>
            <a:endParaRPr lang="en-US" dirty="0"/>
          </a:p>
        </p:txBody>
      </p:sp>
    </p:spTree>
    <p:extLst>
      <p:ext uri="{BB962C8B-B14F-4D97-AF65-F5344CB8AC3E}">
        <p14:creationId xmlns:p14="http://schemas.microsoft.com/office/powerpoint/2010/main" val="1457562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1" y="2914650"/>
            <a:ext cx="6400800" cy="1314450"/>
          </a:xfrm>
        </p:spPr>
        <p:txBody>
          <a:bodyPr/>
          <a:lstStyle>
            <a:lvl1pPr marL="0" indent="0" algn="ctr">
              <a:buNone/>
              <a:defRPr>
                <a:solidFill>
                  <a:schemeClr val="tx1">
                    <a:tint val="75000"/>
                  </a:schemeClr>
                </a:solidFill>
              </a:defRPr>
            </a:lvl1pPr>
            <a:lvl2pPr marL="448048" indent="0" algn="ctr">
              <a:buNone/>
              <a:defRPr>
                <a:solidFill>
                  <a:schemeClr val="tx1">
                    <a:tint val="75000"/>
                  </a:schemeClr>
                </a:solidFill>
              </a:defRPr>
            </a:lvl2pPr>
            <a:lvl3pPr marL="896095" indent="0" algn="ctr">
              <a:buNone/>
              <a:defRPr>
                <a:solidFill>
                  <a:schemeClr val="tx1">
                    <a:tint val="75000"/>
                  </a:schemeClr>
                </a:solidFill>
              </a:defRPr>
            </a:lvl3pPr>
            <a:lvl4pPr marL="1344143" indent="0" algn="ctr">
              <a:buNone/>
              <a:defRPr>
                <a:solidFill>
                  <a:schemeClr val="tx1">
                    <a:tint val="75000"/>
                  </a:schemeClr>
                </a:solidFill>
              </a:defRPr>
            </a:lvl4pPr>
            <a:lvl5pPr marL="1792191" indent="0" algn="ctr">
              <a:buNone/>
              <a:defRPr>
                <a:solidFill>
                  <a:schemeClr val="tx1">
                    <a:tint val="75000"/>
                  </a:schemeClr>
                </a:solidFill>
              </a:defRPr>
            </a:lvl5pPr>
            <a:lvl6pPr marL="2240239" indent="0" algn="ctr">
              <a:buNone/>
              <a:defRPr>
                <a:solidFill>
                  <a:schemeClr val="tx1">
                    <a:tint val="75000"/>
                  </a:schemeClr>
                </a:solidFill>
              </a:defRPr>
            </a:lvl6pPr>
            <a:lvl7pPr marL="2688287" indent="0" algn="ctr">
              <a:buNone/>
              <a:defRPr>
                <a:solidFill>
                  <a:schemeClr val="tx1">
                    <a:tint val="75000"/>
                  </a:schemeClr>
                </a:solidFill>
              </a:defRPr>
            </a:lvl7pPr>
            <a:lvl8pPr marL="3136335" indent="0" algn="ctr">
              <a:buNone/>
              <a:defRPr>
                <a:solidFill>
                  <a:schemeClr val="tx1">
                    <a:tint val="75000"/>
                  </a:schemeClr>
                </a:solidFill>
              </a:defRPr>
            </a:lvl8pPr>
            <a:lvl9pPr marL="358438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9CD005E-F183-482C-B221-BAA5213447B5}" type="datetime1">
              <a:rPr lang="en-US" smtClean="0"/>
              <a:t>6/12/2023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lvl1pPr>
          </a:lstStyle>
          <a:p>
            <a:fld id="{6BDFA195-D150-4A6B-9E16-7B6BBC01EF50}" type="slidenum">
              <a:rPr lang="en-US" smtClean="0"/>
              <a:t>‹#›</a:t>
            </a:fld>
            <a:endParaRPr lang="en-US" dirty="0"/>
          </a:p>
        </p:txBody>
      </p:sp>
    </p:spTree>
    <p:extLst>
      <p:ext uri="{BB962C8B-B14F-4D97-AF65-F5344CB8AC3E}">
        <p14:creationId xmlns:p14="http://schemas.microsoft.com/office/powerpoint/2010/main" val="118259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0A086E-B590-46CD-A7A3-8B7976678FD0}" type="datetime1">
              <a:rPr lang="en-US" smtClean="0"/>
              <a:t>6/12/2023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E096FF-D3AC-49BA-9FD1-AB40C503ADB2}" type="slidenum">
              <a:rPr lang="en-US" smtClean="0"/>
              <a:t>‹#›</a:t>
            </a:fld>
            <a:endParaRPr lang="en-US" dirty="0"/>
          </a:p>
        </p:txBody>
      </p:sp>
    </p:spTree>
    <p:extLst>
      <p:ext uri="{BB962C8B-B14F-4D97-AF65-F5344CB8AC3E}">
        <p14:creationId xmlns:p14="http://schemas.microsoft.com/office/powerpoint/2010/main" val="133626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68E7E7-1BA7-496F-B717-8514E3C70AD6}" type="datetime1">
              <a:rPr lang="en-US" smtClean="0"/>
              <a:t>6/12/2023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E096FF-D3AC-49BA-9FD1-AB40C503ADB2}" type="slidenum">
              <a:rPr lang="en-US" smtClean="0"/>
              <a:t>‹#›</a:t>
            </a:fld>
            <a:endParaRPr lang="en-US" dirty="0"/>
          </a:p>
        </p:txBody>
      </p:sp>
    </p:spTree>
    <p:extLst>
      <p:ext uri="{BB962C8B-B14F-4D97-AF65-F5344CB8AC3E}">
        <p14:creationId xmlns:p14="http://schemas.microsoft.com/office/powerpoint/2010/main" val="44866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2B30648-2CA9-47BC-BA72-BABECD98C9BF}" type="datetime1">
              <a:rPr lang="en-US" smtClean="0"/>
              <a:t>6/12/2023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58065C4-E407-41AB-AE43-518C877D1DAC}" type="slidenum">
              <a:rPr lang="en-US" smtClean="0"/>
              <a:t>‹#›</a:t>
            </a:fld>
            <a:endParaRPr lang="en-US" dirty="0"/>
          </a:p>
        </p:txBody>
      </p:sp>
    </p:spTree>
    <p:extLst>
      <p:ext uri="{BB962C8B-B14F-4D97-AF65-F5344CB8AC3E}">
        <p14:creationId xmlns:p14="http://schemas.microsoft.com/office/powerpoint/2010/main" val="4616389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16219D-CF70-4075-8F8B-C67DB5F720AA}" type="datetime1">
              <a:rPr lang="en-US" smtClean="0"/>
              <a:t>6/12/2023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58065C4-E407-41AB-AE43-518C877D1DAC}" type="slidenum">
              <a:rPr lang="en-US" smtClean="0"/>
              <a:t>‹#›</a:t>
            </a:fld>
            <a:endParaRPr lang="en-US" dirty="0"/>
          </a:p>
        </p:txBody>
      </p:sp>
    </p:spTree>
    <p:extLst>
      <p:ext uri="{BB962C8B-B14F-4D97-AF65-F5344CB8AC3E}">
        <p14:creationId xmlns:p14="http://schemas.microsoft.com/office/powerpoint/2010/main" val="5050704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D9CDF1-45C8-457F-9BAA-604B3BD985B1}" type="datetime1">
              <a:rPr lang="en-US" smtClean="0"/>
              <a:t>6/12/2023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58065C4-E407-41AB-AE43-518C877D1DAC}" type="slidenum">
              <a:rPr lang="en-US" smtClean="0"/>
              <a:t>‹#›</a:t>
            </a:fld>
            <a:endParaRPr lang="en-US" dirty="0"/>
          </a:p>
        </p:txBody>
      </p:sp>
    </p:spTree>
    <p:extLst>
      <p:ext uri="{BB962C8B-B14F-4D97-AF65-F5344CB8AC3E}">
        <p14:creationId xmlns:p14="http://schemas.microsoft.com/office/powerpoint/2010/main" val="34860423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8A0759-071F-411A-8EBD-5953E63BB83C}" type="datetime1">
              <a:rPr lang="en-US" smtClean="0"/>
              <a:t>6/12/2023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58065C4-E407-41AB-AE43-518C877D1DAC}" type="slidenum">
              <a:rPr lang="en-US" smtClean="0"/>
              <a:t>‹#›</a:t>
            </a:fld>
            <a:endParaRPr lang="en-US" dirty="0"/>
          </a:p>
        </p:txBody>
      </p:sp>
    </p:spTree>
    <p:extLst>
      <p:ext uri="{BB962C8B-B14F-4D97-AF65-F5344CB8AC3E}">
        <p14:creationId xmlns:p14="http://schemas.microsoft.com/office/powerpoint/2010/main" val="36511789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88E3D1-6353-4684-A3EB-CA833AD10627}" type="datetime1">
              <a:rPr lang="en-US" smtClean="0"/>
              <a:t>6/12/2023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58065C4-E407-41AB-AE43-518C877D1DAC}" type="slidenum">
              <a:rPr lang="en-US" smtClean="0"/>
              <a:t>‹#›</a:t>
            </a:fld>
            <a:endParaRPr lang="en-US" dirty="0"/>
          </a:p>
        </p:txBody>
      </p:sp>
    </p:spTree>
    <p:extLst>
      <p:ext uri="{BB962C8B-B14F-4D97-AF65-F5344CB8AC3E}">
        <p14:creationId xmlns:p14="http://schemas.microsoft.com/office/powerpoint/2010/main" val="22799051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E5EF562-B152-47D3-91F6-AB802FFFA9F7}" type="datetime1">
              <a:rPr lang="en-US" smtClean="0"/>
              <a:t>6/12/2023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58065C4-E407-41AB-AE43-518C877D1DAC}" type="slidenum">
              <a:rPr lang="en-US" smtClean="0"/>
              <a:t>‹#›</a:t>
            </a:fld>
            <a:endParaRPr lang="en-US" dirty="0"/>
          </a:p>
        </p:txBody>
      </p:sp>
    </p:spTree>
    <p:extLst>
      <p:ext uri="{BB962C8B-B14F-4D97-AF65-F5344CB8AC3E}">
        <p14:creationId xmlns:p14="http://schemas.microsoft.com/office/powerpoint/2010/main" val="29281316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C816D3-7685-4101-A2A8-8A6222D505A4}" type="datetime1">
              <a:rPr lang="en-US" smtClean="0"/>
              <a:t>6/12/2023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58065C4-E407-41AB-AE43-518C877D1DAC}" type="slidenum">
              <a:rPr lang="en-US" smtClean="0"/>
              <a:t>‹#›</a:t>
            </a:fld>
            <a:endParaRPr lang="en-US" dirty="0"/>
          </a:p>
        </p:txBody>
      </p:sp>
    </p:spTree>
    <p:extLst>
      <p:ext uri="{BB962C8B-B14F-4D97-AF65-F5344CB8AC3E}">
        <p14:creationId xmlns:p14="http://schemas.microsoft.com/office/powerpoint/2010/main" val="70089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289389-77BF-4889-9CF2-C25CA2AB376B}" type="datetime1">
              <a:rPr lang="en-US" smtClean="0"/>
              <a:t>6/12/2023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58065C4-E407-41AB-AE43-518C877D1DAC}" type="slidenum">
              <a:rPr lang="en-US" smtClean="0"/>
              <a:t>‹#›</a:t>
            </a:fld>
            <a:endParaRPr lang="en-US" dirty="0"/>
          </a:p>
        </p:txBody>
      </p:sp>
    </p:spTree>
    <p:extLst>
      <p:ext uri="{BB962C8B-B14F-4D97-AF65-F5344CB8AC3E}">
        <p14:creationId xmlns:p14="http://schemas.microsoft.com/office/powerpoint/2010/main" val="551559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72900AA-94E4-4E49-B63D-E7DFF84E30D2}" type="datetime1">
              <a:rPr lang="en-US" smtClean="0"/>
              <a:t>6/12/2023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629400" y="4705351"/>
            <a:ext cx="2133600" cy="273844"/>
          </a:xfrm>
        </p:spPr>
        <p:txBody>
          <a:bodyPr/>
          <a:lstStyle>
            <a:lvl1pPr>
              <a:defRPr/>
            </a:lvl1pPr>
          </a:lstStyle>
          <a:p>
            <a:fld id="{5B26DA7B-CC54-4B41-954A-5EEC54C83BFB}" type="slidenum">
              <a:rPr lang="en-US" smtClean="0"/>
              <a:t>‹#›</a:t>
            </a:fld>
            <a:endParaRPr lang="en-US" dirty="0"/>
          </a:p>
        </p:txBody>
      </p:sp>
    </p:spTree>
    <p:extLst>
      <p:ext uri="{BB962C8B-B14F-4D97-AF65-F5344CB8AC3E}">
        <p14:creationId xmlns:p14="http://schemas.microsoft.com/office/powerpoint/2010/main" val="10027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D75DBF-387E-4E51-B30C-D19AA20858D7}" type="datetime1">
              <a:rPr lang="en-US" smtClean="0"/>
              <a:t>6/12/2023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58065C4-E407-41AB-AE43-518C877D1DAC}" type="slidenum">
              <a:rPr lang="en-US" smtClean="0"/>
              <a:t>‹#›</a:t>
            </a:fld>
            <a:endParaRPr lang="en-US" dirty="0"/>
          </a:p>
        </p:txBody>
      </p:sp>
    </p:spTree>
    <p:extLst>
      <p:ext uri="{BB962C8B-B14F-4D97-AF65-F5344CB8AC3E}">
        <p14:creationId xmlns:p14="http://schemas.microsoft.com/office/powerpoint/2010/main" val="30443222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3409EC-3257-4A28-B048-E30638372524}" type="datetime1">
              <a:rPr lang="en-US" smtClean="0"/>
              <a:t>6/12/2023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58065C4-E407-41AB-AE43-518C877D1DAC}" type="slidenum">
              <a:rPr lang="en-US" smtClean="0"/>
              <a:t>‹#›</a:t>
            </a:fld>
            <a:endParaRPr lang="en-US" dirty="0"/>
          </a:p>
        </p:txBody>
      </p:sp>
    </p:spTree>
    <p:extLst>
      <p:ext uri="{BB962C8B-B14F-4D97-AF65-F5344CB8AC3E}">
        <p14:creationId xmlns:p14="http://schemas.microsoft.com/office/powerpoint/2010/main" val="64645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58CCE3-C31D-4775-840E-176C16B05805}" type="datetime1">
              <a:rPr lang="en-US" smtClean="0"/>
              <a:t>6/12/2023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58065C4-E407-41AB-AE43-518C877D1DAC}" type="slidenum">
              <a:rPr lang="en-US" smtClean="0"/>
              <a:t>‹#›</a:t>
            </a:fld>
            <a:endParaRPr lang="en-US" dirty="0"/>
          </a:p>
        </p:txBody>
      </p:sp>
    </p:spTree>
    <p:extLst>
      <p:ext uri="{BB962C8B-B14F-4D97-AF65-F5344CB8AC3E}">
        <p14:creationId xmlns:p14="http://schemas.microsoft.com/office/powerpoint/2010/main" val="1588842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9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48048" indent="0">
              <a:buNone/>
              <a:defRPr sz="1800">
                <a:solidFill>
                  <a:schemeClr val="tx1">
                    <a:tint val="75000"/>
                  </a:schemeClr>
                </a:solidFill>
              </a:defRPr>
            </a:lvl2pPr>
            <a:lvl3pPr marL="896095" indent="0">
              <a:buNone/>
              <a:defRPr sz="1600">
                <a:solidFill>
                  <a:schemeClr val="tx1">
                    <a:tint val="75000"/>
                  </a:schemeClr>
                </a:solidFill>
              </a:defRPr>
            </a:lvl3pPr>
            <a:lvl4pPr marL="1344143" indent="0">
              <a:buNone/>
              <a:defRPr sz="1400">
                <a:solidFill>
                  <a:schemeClr val="tx1">
                    <a:tint val="75000"/>
                  </a:schemeClr>
                </a:solidFill>
              </a:defRPr>
            </a:lvl4pPr>
            <a:lvl5pPr marL="1792191" indent="0">
              <a:buNone/>
              <a:defRPr sz="1400">
                <a:solidFill>
                  <a:schemeClr val="tx1">
                    <a:tint val="75000"/>
                  </a:schemeClr>
                </a:solidFill>
              </a:defRPr>
            </a:lvl5pPr>
            <a:lvl6pPr marL="2240239" indent="0">
              <a:buNone/>
              <a:defRPr sz="1400">
                <a:solidFill>
                  <a:schemeClr val="tx1">
                    <a:tint val="75000"/>
                  </a:schemeClr>
                </a:solidFill>
              </a:defRPr>
            </a:lvl6pPr>
            <a:lvl7pPr marL="2688287" indent="0">
              <a:buNone/>
              <a:defRPr sz="1400">
                <a:solidFill>
                  <a:schemeClr val="tx1">
                    <a:tint val="75000"/>
                  </a:schemeClr>
                </a:solidFill>
              </a:defRPr>
            </a:lvl7pPr>
            <a:lvl8pPr marL="3136335" indent="0">
              <a:buNone/>
              <a:defRPr sz="1400">
                <a:solidFill>
                  <a:schemeClr val="tx1">
                    <a:tint val="75000"/>
                  </a:schemeClr>
                </a:solidFill>
              </a:defRPr>
            </a:lvl8pPr>
            <a:lvl9pPr marL="358438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7EA855-854B-415F-B9B7-51CFEDA4B335}" type="datetime1">
              <a:rPr lang="en-US" smtClean="0"/>
              <a:t>6/12/2023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lvl1pPr>
          </a:lstStyle>
          <a:p>
            <a:fld id="{68D7302B-75FC-468A-BAC9-86F002CE3A8F}" type="slidenum">
              <a:rPr lang="en-US" smtClean="0"/>
              <a:t>‹#›</a:t>
            </a:fld>
            <a:endParaRPr lang="en-US" dirty="0"/>
          </a:p>
        </p:txBody>
      </p:sp>
    </p:spTree>
    <p:extLst>
      <p:ext uri="{BB962C8B-B14F-4D97-AF65-F5344CB8AC3E}">
        <p14:creationId xmlns:p14="http://schemas.microsoft.com/office/powerpoint/2010/main" val="4146138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2"/>
            <a:ext cx="4038601" cy="3394473"/>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200152"/>
            <a:ext cx="4038601" cy="3394473"/>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0E6FC7-65BB-419D-A86A-A0724AAAC489}" type="datetime1">
              <a:rPr lang="en-US" smtClean="0"/>
              <a:t>6/12/2023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E096FF-D3AC-49BA-9FD1-AB40C503ADB2}" type="slidenum">
              <a:rPr lang="en-US" smtClean="0"/>
              <a:t>‹#›</a:t>
            </a:fld>
            <a:endParaRPr lang="en-US" dirty="0"/>
          </a:p>
        </p:txBody>
      </p:sp>
    </p:spTree>
    <p:extLst>
      <p:ext uri="{BB962C8B-B14F-4D97-AF65-F5344CB8AC3E}">
        <p14:creationId xmlns:p14="http://schemas.microsoft.com/office/powerpoint/2010/main" val="666907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6"/>
            <a:ext cx="4040188" cy="479822"/>
          </a:xfrm>
        </p:spPr>
        <p:txBody>
          <a:bodyPr anchor="b"/>
          <a:lstStyle>
            <a:lvl1pPr marL="0" indent="0">
              <a:buNone/>
              <a:defRPr sz="2300" b="1"/>
            </a:lvl1pPr>
            <a:lvl2pPr marL="448048" indent="0">
              <a:buNone/>
              <a:defRPr sz="2000" b="1"/>
            </a:lvl2pPr>
            <a:lvl3pPr marL="896095" indent="0">
              <a:buNone/>
              <a:defRPr sz="1800" b="1"/>
            </a:lvl3pPr>
            <a:lvl4pPr marL="1344143" indent="0">
              <a:buNone/>
              <a:defRPr sz="1600" b="1"/>
            </a:lvl4pPr>
            <a:lvl5pPr marL="1792191" indent="0">
              <a:buNone/>
              <a:defRPr sz="1600" b="1"/>
            </a:lvl5pPr>
            <a:lvl6pPr marL="2240239" indent="0">
              <a:buNone/>
              <a:defRPr sz="1600" b="1"/>
            </a:lvl6pPr>
            <a:lvl7pPr marL="2688287" indent="0">
              <a:buNone/>
              <a:defRPr sz="1600" b="1"/>
            </a:lvl7pPr>
            <a:lvl8pPr marL="3136335" indent="0">
              <a:buNone/>
              <a:defRPr sz="1600" b="1"/>
            </a:lvl8pPr>
            <a:lvl9pPr marL="358438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3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6"/>
            <a:ext cx="4041775" cy="479822"/>
          </a:xfrm>
        </p:spPr>
        <p:txBody>
          <a:bodyPr anchor="b"/>
          <a:lstStyle>
            <a:lvl1pPr marL="0" indent="0">
              <a:buNone/>
              <a:defRPr sz="2300" b="1"/>
            </a:lvl1pPr>
            <a:lvl2pPr marL="448048" indent="0">
              <a:buNone/>
              <a:defRPr sz="2000" b="1"/>
            </a:lvl2pPr>
            <a:lvl3pPr marL="896095" indent="0">
              <a:buNone/>
              <a:defRPr sz="1800" b="1"/>
            </a:lvl3pPr>
            <a:lvl4pPr marL="1344143" indent="0">
              <a:buNone/>
              <a:defRPr sz="1600" b="1"/>
            </a:lvl4pPr>
            <a:lvl5pPr marL="1792191" indent="0">
              <a:buNone/>
              <a:defRPr sz="1600" b="1"/>
            </a:lvl5pPr>
            <a:lvl6pPr marL="2240239" indent="0">
              <a:buNone/>
              <a:defRPr sz="1600" b="1"/>
            </a:lvl6pPr>
            <a:lvl7pPr marL="2688287" indent="0">
              <a:buNone/>
              <a:defRPr sz="1600" b="1"/>
            </a:lvl7pPr>
            <a:lvl8pPr marL="3136335" indent="0">
              <a:buNone/>
              <a:defRPr sz="1600" b="1"/>
            </a:lvl8pPr>
            <a:lvl9pPr marL="358438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3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94570B-FB8A-4419-B5E4-C2378425CC18}" type="datetime1">
              <a:rPr lang="en-US" smtClean="0"/>
              <a:t>6/12/2023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1E096FF-D3AC-49BA-9FD1-AB40C503ADB2}" type="slidenum">
              <a:rPr lang="en-US" smtClean="0"/>
              <a:t>‹#›</a:t>
            </a:fld>
            <a:endParaRPr lang="en-US" dirty="0"/>
          </a:p>
        </p:txBody>
      </p:sp>
    </p:spTree>
    <p:extLst>
      <p:ext uri="{BB962C8B-B14F-4D97-AF65-F5344CB8AC3E}">
        <p14:creationId xmlns:p14="http://schemas.microsoft.com/office/powerpoint/2010/main" val="1549031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C9FBA07-F8A3-4858-BB89-260FBDFF526B}" type="datetime1">
              <a:rPr lang="en-US" smtClean="0"/>
              <a:t>6/12/2023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1E096FF-D3AC-49BA-9FD1-AB40C503ADB2}" type="slidenum">
              <a:rPr lang="en-US" smtClean="0"/>
              <a:t>‹#›</a:t>
            </a:fld>
            <a:endParaRPr lang="en-US" dirty="0"/>
          </a:p>
        </p:txBody>
      </p:sp>
    </p:spTree>
    <p:extLst>
      <p:ext uri="{BB962C8B-B14F-4D97-AF65-F5344CB8AC3E}">
        <p14:creationId xmlns:p14="http://schemas.microsoft.com/office/powerpoint/2010/main" val="137660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F76A34-5C51-40FE-869A-66A418D73451}" type="datetime1">
              <a:rPr lang="en-US" smtClean="0"/>
              <a:t>6/12/2023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1E096FF-D3AC-49BA-9FD1-AB40C503ADB2}" type="slidenum">
              <a:rPr lang="en-US" smtClean="0"/>
              <a:t>‹#›</a:t>
            </a:fld>
            <a:endParaRPr lang="en-US" dirty="0"/>
          </a:p>
        </p:txBody>
      </p:sp>
    </p:spTree>
    <p:extLst>
      <p:ext uri="{BB962C8B-B14F-4D97-AF65-F5344CB8AC3E}">
        <p14:creationId xmlns:p14="http://schemas.microsoft.com/office/powerpoint/2010/main" val="155628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9"/>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0"/>
            <a:ext cx="5111750" cy="4389835"/>
          </a:xfrm>
        </p:spPr>
        <p:txBody>
          <a:bodyPr/>
          <a:lstStyle>
            <a:lvl1pPr>
              <a:defRPr sz="31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8"/>
            <a:ext cx="3008313" cy="3518297"/>
          </a:xfrm>
        </p:spPr>
        <p:txBody>
          <a:bodyPr/>
          <a:lstStyle>
            <a:lvl1pPr marL="0" indent="0">
              <a:buNone/>
              <a:defRPr sz="1400"/>
            </a:lvl1pPr>
            <a:lvl2pPr marL="448048" indent="0">
              <a:buNone/>
              <a:defRPr sz="1200"/>
            </a:lvl2pPr>
            <a:lvl3pPr marL="896095" indent="0">
              <a:buNone/>
              <a:defRPr sz="1000"/>
            </a:lvl3pPr>
            <a:lvl4pPr marL="1344143" indent="0">
              <a:buNone/>
              <a:defRPr sz="900"/>
            </a:lvl4pPr>
            <a:lvl5pPr marL="1792191" indent="0">
              <a:buNone/>
              <a:defRPr sz="900"/>
            </a:lvl5pPr>
            <a:lvl6pPr marL="2240239" indent="0">
              <a:buNone/>
              <a:defRPr sz="900"/>
            </a:lvl6pPr>
            <a:lvl7pPr marL="2688287" indent="0">
              <a:buNone/>
              <a:defRPr sz="900"/>
            </a:lvl7pPr>
            <a:lvl8pPr marL="3136335" indent="0">
              <a:buNone/>
              <a:defRPr sz="900"/>
            </a:lvl8pPr>
            <a:lvl9pPr marL="358438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B3A50E8-C141-4C5A-9A9D-9435FE1F4680}" type="datetime1">
              <a:rPr lang="en-US" smtClean="0"/>
              <a:t>6/12/2023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E096FF-D3AC-49BA-9FD1-AB40C503ADB2}" type="slidenum">
              <a:rPr lang="en-US" smtClean="0"/>
              <a:t>‹#›</a:t>
            </a:fld>
            <a:endParaRPr lang="en-US" dirty="0"/>
          </a:p>
        </p:txBody>
      </p:sp>
    </p:spTree>
    <p:extLst>
      <p:ext uri="{BB962C8B-B14F-4D97-AF65-F5344CB8AC3E}">
        <p14:creationId xmlns:p14="http://schemas.microsoft.com/office/powerpoint/2010/main" val="2030958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459582"/>
            <a:ext cx="5486400" cy="3086100"/>
          </a:xfrm>
        </p:spPr>
        <p:txBody>
          <a:bodyPr/>
          <a:lstStyle>
            <a:lvl1pPr marL="0" indent="0">
              <a:buNone/>
              <a:defRPr sz="3100"/>
            </a:lvl1pPr>
            <a:lvl2pPr marL="448048" indent="0">
              <a:buNone/>
              <a:defRPr sz="2700"/>
            </a:lvl2pPr>
            <a:lvl3pPr marL="896095" indent="0">
              <a:buNone/>
              <a:defRPr sz="2300"/>
            </a:lvl3pPr>
            <a:lvl4pPr marL="1344143" indent="0">
              <a:buNone/>
              <a:defRPr sz="2000"/>
            </a:lvl4pPr>
            <a:lvl5pPr marL="1792191" indent="0">
              <a:buNone/>
              <a:defRPr sz="2000"/>
            </a:lvl5pPr>
            <a:lvl6pPr marL="2240239" indent="0">
              <a:buNone/>
              <a:defRPr sz="2000"/>
            </a:lvl6pPr>
            <a:lvl7pPr marL="2688287" indent="0">
              <a:buNone/>
              <a:defRPr sz="2000"/>
            </a:lvl7pPr>
            <a:lvl8pPr marL="3136335" indent="0">
              <a:buNone/>
              <a:defRPr sz="2000"/>
            </a:lvl8pPr>
            <a:lvl9pPr marL="3584382" indent="0">
              <a:buNone/>
              <a:defRPr sz="2000"/>
            </a:lvl9pPr>
          </a:lstStyle>
          <a:p>
            <a:endParaRPr lang="en-US" dirty="0"/>
          </a:p>
        </p:txBody>
      </p:sp>
      <p:sp>
        <p:nvSpPr>
          <p:cNvPr id="4" name="Text Placeholder 3"/>
          <p:cNvSpPr>
            <a:spLocks noGrp="1"/>
          </p:cNvSpPr>
          <p:nvPr>
            <p:ph type="body" sz="half" idx="2"/>
          </p:nvPr>
        </p:nvSpPr>
        <p:spPr>
          <a:xfrm>
            <a:off x="1792289" y="4025506"/>
            <a:ext cx="5486400" cy="603647"/>
          </a:xfrm>
        </p:spPr>
        <p:txBody>
          <a:bodyPr/>
          <a:lstStyle>
            <a:lvl1pPr marL="0" indent="0">
              <a:buNone/>
              <a:defRPr sz="1400"/>
            </a:lvl1pPr>
            <a:lvl2pPr marL="448048" indent="0">
              <a:buNone/>
              <a:defRPr sz="1200"/>
            </a:lvl2pPr>
            <a:lvl3pPr marL="896095" indent="0">
              <a:buNone/>
              <a:defRPr sz="1000"/>
            </a:lvl3pPr>
            <a:lvl4pPr marL="1344143" indent="0">
              <a:buNone/>
              <a:defRPr sz="900"/>
            </a:lvl4pPr>
            <a:lvl5pPr marL="1792191" indent="0">
              <a:buNone/>
              <a:defRPr sz="900"/>
            </a:lvl5pPr>
            <a:lvl6pPr marL="2240239" indent="0">
              <a:buNone/>
              <a:defRPr sz="900"/>
            </a:lvl6pPr>
            <a:lvl7pPr marL="2688287" indent="0">
              <a:buNone/>
              <a:defRPr sz="900"/>
            </a:lvl7pPr>
            <a:lvl8pPr marL="3136335" indent="0">
              <a:buNone/>
              <a:defRPr sz="900"/>
            </a:lvl8pPr>
            <a:lvl9pPr marL="358438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24B162-1F35-41A4-8AC9-88B69110DECE}" type="datetime1">
              <a:rPr lang="en-US" smtClean="0"/>
              <a:t>6/12/2023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E096FF-D3AC-49BA-9FD1-AB40C503ADB2}" type="slidenum">
              <a:rPr lang="en-US" smtClean="0"/>
              <a:t>‹#›</a:t>
            </a:fld>
            <a:endParaRPr lang="en-US" dirty="0"/>
          </a:p>
        </p:txBody>
      </p:sp>
    </p:spTree>
    <p:extLst>
      <p:ext uri="{BB962C8B-B14F-4D97-AF65-F5344CB8AC3E}">
        <p14:creationId xmlns:p14="http://schemas.microsoft.com/office/powerpoint/2010/main" val="350222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80"/>
            <a:ext cx="8229600" cy="857250"/>
          </a:xfrm>
          <a:prstGeom prst="rect">
            <a:avLst/>
          </a:prstGeom>
        </p:spPr>
        <p:txBody>
          <a:bodyPr vert="horz" lIns="89610" tIns="44805" rIns="89610" bIns="44805" rtlCol="0" anchor="ctr">
            <a:normAutofit/>
          </a:bodyPr>
          <a:lstStyle/>
          <a:p>
            <a:r>
              <a:rPr lang="en-US"/>
              <a:t>Click to edit Master title style</a:t>
            </a:r>
          </a:p>
        </p:txBody>
      </p:sp>
      <p:sp>
        <p:nvSpPr>
          <p:cNvPr id="3" name="Text Placeholder 2"/>
          <p:cNvSpPr>
            <a:spLocks noGrp="1"/>
          </p:cNvSpPr>
          <p:nvPr>
            <p:ph type="body" idx="1"/>
          </p:nvPr>
        </p:nvSpPr>
        <p:spPr>
          <a:xfrm>
            <a:off x="457200" y="1200152"/>
            <a:ext cx="8229600" cy="3394473"/>
          </a:xfrm>
          <a:prstGeom prst="rect">
            <a:avLst/>
          </a:prstGeom>
        </p:spPr>
        <p:txBody>
          <a:bodyPr vert="horz" lIns="89610" tIns="44805" rIns="89610" bIns="4480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4767263"/>
            <a:ext cx="2133600" cy="273844"/>
          </a:xfrm>
          <a:prstGeom prst="rect">
            <a:avLst/>
          </a:prstGeom>
        </p:spPr>
        <p:txBody>
          <a:bodyPr vert="horz" lIns="89610" tIns="44805" rIns="89610" bIns="44805" rtlCol="0" anchor="ctr"/>
          <a:lstStyle>
            <a:lvl1pPr algn="l">
              <a:defRPr sz="1200">
                <a:solidFill>
                  <a:schemeClr val="tx1">
                    <a:tint val="75000"/>
                  </a:schemeClr>
                </a:solidFill>
              </a:defRPr>
            </a:lvl1pPr>
          </a:lstStyle>
          <a:p>
            <a:fld id="{497A9166-F49B-4AFF-9651-5D967B0C071D}" type="datetime1">
              <a:rPr lang="en-US" smtClean="0"/>
              <a:t>6/12/2023</a:t>
            </a:fld>
            <a:endParaRPr lang="en-US" dirty="0"/>
          </a:p>
        </p:txBody>
      </p:sp>
      <p:sp>
        <p:nvSpPr>
          <p:cNvPr id="5" name="Footer Placeholder 4"/>
          <p:cNvSpPr>
            <a:spLocks noGrp="1"/>
          </p:cNvSpPr>
          <p:nvPr>
            <p:ph type="ftr" sz="quarter" idx="3"/>
          </p:nvPr>
        </p:nvSpPr>
        <p:spPr>
          <a:xfrm>
            <a:off x="3124201" y="4767263"/>
            <a:ext cx="2895599" cy="273844"/>
          </a:xfrm>
          <a:prstGeom prst="rect">
            <a:avLst/>
          </a:prstGeom>
        </p:spPr>
        <p:txBody>
          <a:bodyPr vert="horz" lIns="89610" tIns="44805" rIns="89610" bIns="44805"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89610" tIns="44805" rIns="89610" bIns="44805" rtlCol="0" anchor="ctr"/>
          <a:lstStyle>
            <a:lvl1pPr algn="r">
              <a:defRPr sz="1200">
                <a:solidFill>
                  <a:schemeClr val="tx1">
                    <a:tint val="75000"/>
                  </a:schemeClr>
                </a:solidFill>
              </a:defRPr>
            </a:lvl1pPr>
          </a:lstStyle>
          <a:p>
            <a:fld id="{255526B2-10CD-4D9B-83D2-D9295945ABDC}" type="slidenum">
              <a:rPr lang="en-US" smtClean="0"/>
              <a:t>‹#›</a:t>
            </a:fld>
            <a:endParaRPr lang="en-US" dirty="0"/>
          </a:p>
        </p:txBody>
      </p:sp>
    </p:spTree>
    <p:extLst>
      <p:ext uri="{BB962C8B-B14F-4D97-AF65-F5344CB8AC3E}">
        <p14:creationId xmlns:p14="http://schemas.microsoft.com/office/powerpoint/2010/main" val="31991912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896095" rtl="0" eaLnBrk="1" latinLnBrk="0" hangingPunct="1">
        <a:spcBef>
          <a:spcPct val="0"/>
        </a:spcBef>
        <a:buNone/>
        <a:defRPr sz="4300" kern="1200">
          <a:solidFill>
            <a:schemeClr val="tx1"/>
          </a:solidFill>
          <a:latin typeface="+mj-lt"/>
          <a:ea typeface="+mj-ea"/>
          <a:cs typeface="+mj-cs"/>
        </a:defRPr>
      </a:lvl1pPr>
    </p:titleStyle>
    <p:bodyStyle>
      <a:lvl1pPr marL="336036" indent="-336036" algn="l" defTabSz="896095" rtl="0" eaLnBrk="1" latinLnBrk="0" hangingPunct="1">
        <a:spcBef>
          <a:spcPct val="20000"/>
        </a:spcBef>
        <a:buClr>
          <a:srgbClr val="1C5D9C"/>
        </a:buClr>
        <a:buFont typeface="Arial" panose="020B0604020202020204" pitchFamily="34" charset="0"/>
        <a:buChar char="•"/>
        <a:defRPr sz="3100" kern="1200">
          <a:solidFill>
            <a:schemeClr val="tx1"/>
          </a:solidFill>
          <a:latin typeface="+mn-lt"/>
          <a:ea typeface="+mn-ea"/>
          <a:cs typeface="+mn-cs"/>
        </a:defRPr>
      </a:lvl1pPr>
      <a:lvl2pPr marL="728077" indent="-280030" algn="l" defTabSz="896095" rtl="0" eaLnBrk="1" latinLnBrk="0" hangingPunct="1">
        <a:spcBef>
          <a:spcPct val="20000"/>
        </a:spcBef>
        <a:buClr>
          <a:srgbClr val="1C5D9C"/>
        </a:buClr>
        <a:buFont typeface="Arial" panose="020B0604020202020204" pitchFamily="34" charset="0"/>
        <a:buChar char="–"/>
        <a:defRPr sz="2700" kern="1200">
          <a:solidFill>
            <a:schemeClr val="tx1"/>
          </a:solidFill>
          <a:latin typeface="+mn-lt"/>
          <a:ea typeface="+mn-ea"/>
          <a:cs typeface="+mn-cs"/>
        </a:defRPr>
      </a:lvl2pPr>
      <a:lvl3pPr marL="1120119" indent="-224024" algn="l" defTabSz="896095" rtl="0" eaLnBrk="1" latinLnBrk="0" hangingPunct="1">
        <a:spcBef>
          <a:spcPct val="20000"/>
        </a:spcBef>
        <a:buClr>
          <a:srgbClr val="1C5D9C"/>
        </a:buClr>
        <a:buFont typeface="Arial" panose="020B0604020202020204" pitchFamily="34" charset="0"/>
        <a:buChar char="•"/>
        <a:defRPr sz="2300" kern="1200">
          <a:solidFill>
            <a:schemeClr val="tx1"/>
          </a:solidFill>
          <a:latin typeface="+mn-lt"/>
          <a:ea typeface="+mn-ea"/>
          <a:cs typeface="+mn-cs"/>
        </a:defRPr>
      </a:lvl3pPr>
      <a:lvl4pPr marL="1568167" indent="-224024" algn="l" defTabSz="896095" rtl="0" eaLnBrk="1" latinLnBrk="0" hangingPunct="1">
        <a:spcBef>
          <a:spcPct val="20000"/>
        </a:spcBef>
        <a:buClr>
          <a:srgbClr val="1C5D9C"/>
        </a:buClr>
        <a:buFont typeface="Arial" panose="020B0604020202020204" pitchFamily="34" charset="0"/>
        <a:buChar char="–"/>
        <a:defRPr sz="2000" kern="1200">
          <a:solidFill>
            <a:schemeClr val="tx1"/>
          </a:solidFill>
          <a:latin typeface="+mn-lt"/>
          <a:ea typeface="+mn-ea"/>
          <a:cs typeface="+mn-cs"/>
        </a:defRPr>
      </a:lvl4pPr>
      <a:lvl5pPr marL="2016215" indent="-224024" algn="l" defTabSz="896095" rtl="0" eaLnBrk="1" latinLnBrk="0" hangingPunct="1">
        <a:spcBef>
          <a:spcPct val="20000"/>
        </a:spcBef>
        <a:buClr>
          <a:srgbClr val="1C5D9C"/>
        </a:buClr>
        <a:buFont typeface="Arial" panose="020B0604020202020204" pitchFamily="34" charset="0"/>
        <a:buChar char="»"/>
        <a:defRPr sz="2000" kern="1200">
          <a:solidFill>
            <a:schemeClr val="tx1"/>
          </a:solidFill>
          <a:latin typeface="+mn-lt"/>
          <a:ea typeface="+mn-ea"/>
          <a:cs typeface="+mn-cs"/>
        </a:defRPr>
      </a:lvl5pPr>
      <a:lvl6pPr marL="2464263" indent="-224024" algn="l" defTabSz="89609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12311" indent="-224024" algn="l" defTabSz="89609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360359" indent="-224024" algn="l" defTabSz="89609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08406" indent="-224024" algn="l" defTabSz="89609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896095" rtl="0" eaLnBrk="1" latinLnBrk="0" hangingPunct="1">
        <a:defRPr sz="1800" kern="1200">
          <a:solidFill>
            <a:schemeClr val="tx1"/>
          </a:solidFill>
          <a:latin typeface="+mn-lt"/>
          <a:ea typeface="+mn-ea"/>
          <a:cs typeface="+mn-cs"/>
        </a:defRPr>
      </a:lvl1pPr>
      <a:lvl2pPr marL="448048" algn="l" defTabSz="896095" rtl="0" eaLnBrk="1" latinLnBrk="0" hangingPunct="1">
        <a:defRPr sz="1800" kern="1200">
          <a:solidFill>
            <a:schemeClr val="tx1"/>
          </a:solidFill>
          <a:latin typeface="+mn-lt"/>
          <a:ea typeface="+mn-ea"/>
          <a:cs typeface="+mn-cs"/>
        </a:defRPr>
      </a:lvl2pPr>
      <a:lvl3pPr marL="896095" algn="l" defTabSz="896095" rtl="0" eaLnBrk="1" latinLnBrk="0" hangingPunct="1">
        <a:defRPr sz="1800" kern="1200">
          <a:solidFill>
            <a:schemeClr val="tx1"/>
          </a:solidFill>
          <a:latin typeface="+mn-lt"/>
          <a:ea typeface="+mn-ea"/>
          <a:cs typeface="+mn-cs"/>
        </a:defRPr>
      </a:lvl3pPr>
      <a:lvl4pPr marL="1344143" algn="l" defTabSz="896095" rtl="0" eaLnBrk="1" latinLnBrk="0" hangingPunct="1">
        <a:defRPr sz="1800" kern="1200">
          <a:solidFill>
            <a:schemeClr val="tx1"/>
          </a:solidFill>
          <a:latin typeface="+mn-lt"/>
          <a:ea typeface="+mn-ea"/>
          <a:cs typeface="+mn-cs"/>
        </a:defRPr>
      </a:lvl4pPr>
      <a:lvl5pPr marL="1792191" algn="l" defTabSz="896095" rtl="0" eaLnBrk="1" latinLnBrk="0" hangingPunct="1">
        <a:defRPr sz="1800" kern="1200">
          <a:solidFill>
            <a:schemeClr val="tx1"/>
          </a:solidFill>
          <a:latin typeface="+mn-lt"/>
          <a:ea typeface="+mn-ea"/>
          <a:cs typeface="+mn-cs"/>
        </a:defRPr>
      </a:lvl5pPr>
      <a:lvl6pPr marL="2240239" algn="l" defTabSz="896095" rtl="0" eaLnBrk="1" latinLnBrk="0" hangingPunct="1">
        <a:defRPr sz="1800" kern="1200">
          <a:solidFill>
            <a:schemeClr val="tx1"/>
          </a:solidFill>
          <a:latin typeface="+mn-lt"/>
          <a:ea typeface="+mn-ea"/>
          <a:cs typeface="+mn-cs"/>
        </a:defRPr>
      </a:lvl6pPr>
      <a:lvl7pPr marL="2688287" algn="l" defTabSz="896095" rtl="0" eaLnBrk="1" latinLnBrk="0" hangingPunct="1">
        <a:defRPr sz="1800" kern="1200">
          <a:solidFill>
            <a:schemeClr val="tx1"/>
          </a:solidFill>
          <a:latin typeface="+mn-lt"/>
          <a:ea typeface="+mn-ea"/>
          <a:cs typeface="+mn-cs"/>
        </a:defRPr>
      </a:lvl7pPr>
      <a:lvl8pPr marL="3136335" algn="l" defTabSz="896095" rtl="0" eaLnBrk="1" latinLnBrk="0" hangingPunct="1">
        <a:defRPr sz="1800" kern="1200">
          <a:solidFill>
            <a:schemeClr val="tx1"/>
          </a:solidFill>
          <a:latin typeface="+mn-lt"/>
          <a:ea typeface="+mn-ea"/>
          <a:cs typeface="+mn-cs"/>
        </a:defRPr>
      </a:lvl8pPr>
      <a:lvl9pPr marL="3584382" algn="l" defTabSz="89609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AFFA9612-0650-42B4-A365-B8883784DC1D}" type="datetime1">
              <a:rPr lang="en-US" smtClean="0"/>
              <a:t>6/12/2023</a:t>
            </a:fld>
            <a:endParaRPr lang="en-US" dirty="0"/>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F58065C4-E407-41AB-AE43-518C877D1DAC}" type="slidenum">
              <a:rPr lang="en-US" smtClean="0"/>
              <a:t>‹#›</a:t>
            </a:fld>
            <a:endParaRPr lang="en-US" dirty="0"/>
          </a:p>
        </p:txBody>
      </p:sp>
    </p:spTree>
    <p:extLst>
      <p:ext uri="{BB962C8B-B14F-4D97-AF65-F5344CB8AC3E}">
        <p14:creationId xmlns:p14="http://schemas.microsoft.com/office/powerpoint/2010/main" val="7040948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emf"/></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emf"/></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emf"/></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slide" Target="slide30.xml"/><Relationship Id="rId5" Type="http://schemas.openxmlformats.org/officeDocument/2006/relationships/image" Target="../media/image20.png"/><Relationship Id="rId4" Type="http://schemas.openxmlformats.org/officeDocument/2006/relationships/slide" Target="slide29.xml"/></Relationships>
</file>

<file path=ppt/slides/_rels/slide2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slide" Target="slide13.xml"/><Relationship Id="rId12"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4.jpeg"/><Relationship Id="rId5" Type="http://schemas.openxmlformats.org/officeDocument/2006/relationships/slide" Target="slide30.xml"/><Relationship Id="rId10" Type="http://schemas.openxmlformats.org/officeDocument/2006/relationships/image" Target="../media/image23.png"/><Relationship Id="rId4" Type="http://schemas.openxmlformats.org/officeDocument/2006/relationships/image" Target="../media/image21.jpeg"/><Relationship Id="rId9" Type="http://schemas.openxmlformats.org/officeDocument/2006/relationships/slide" Target="slide3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audio" Target="../media/audio20.wav"/><Relationship Id="rId3" Type="http://schemas.openxmlformats.org/officeDocument/2006/relationships/audio" Target="../media/audio3.wav"/><Relationship Id="rId7" Type="http://schemas.openxmlformats.org/officeDocument/2006/relationships/slide" Target="slide13.xml"/><Relationship Id="rId12"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7.jpeg"/><Relationship Id="rId5" Type="http://schemas.openxmlformats.org/officeDocument/2006/relationships/slide" Target="slide29.xml"/><Relationship Id="rId10" Type="http://schemas.openxmlformats.org/officeDocument/2006/relationships/image" Target="../media/image23.png"/><Relationship Id="rId4" Type="http://schemas.openxmlformats.org/officeDocument/2006/relationships/image" Target="../media/image26.jpeg"/><Relationship Id="rId9" Type="http://schemas.openxmlformats.org/officeDocument/2006/relationships/slide" Target="slide31.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slide" Target="slide34.xml"/><Relationship Id="rId5" Type="http://schemas.openxmlformats.org/officeDocument/2006/relationships/image" Target="../media/image20.png"/><Relationship Id="rId4" Type="http://schemas.openxmlformats.org/officeDocument/2006/relationships/slide" Target="slide33.xml"/></Relationships>
</file>

<file path=ppt/slides/_rels/slide3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slide" Target="slide13.xml"/><Relationship Id="rId12"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4.jpeg"/><Relationship Id="rId5" Type="http://schemas.openxmlformats.org/officeDocument/2006/relationships/slide" Target="slide34.xml"/><Relationship Id="rId10" Type="http://schemas.openxmlformats.org/officeDocument/2006/relationships/image" Target="../media/image23.png"/><Relationship Id="rId4" Type="http://schemas.openxmlformats.org/officeDocument/2006/relationships/image" Target="../media/image31.jpeg"/><Relationship Id="rId9" Type="http://schemas.openxmlformats.org/officeDocument/2006/relationships/slide" Target="slide35.xml"/></Relationships>
</file>

<file path=ppt/slides/_rels/slide3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slide" Target="slide13.xml"/><Relationship Id="rId12"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4.jpeg"/><Relationship Id="rId5" Type="http://schemas.openxmlformats.org/officeDocument/2006/relationships/slide" Target="slide33.xml"/><Relationship Id="rId10" Type="http://schemas.openxmlformats.org/officeDocument/2006/relationships/image" Target="../media/image23.png"/><Relationship Id="rId4" Type="http://schemas.openxmlformats.org/officeDocument/2006/relationships/image" Target="../media/image32.jpeg"/><Relationship Id="rId9" Type="http://schemas.openxmlformats.org/officeDocument/2006/relationships/slide" Target="slide35.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slide" Target="slide38.xml"/><Relationship Id="rId5" Type="http://schemas.openxmlformats.org/officeDocument/2006/relationships/image" Target="../media/image20.png"/><Relationship Id="rId4" Type="http://schemas.openxmlformats.org/officeDocument/2006/relationships/slide" Target="slide37.xml"/></Relationships>
</file>

<file path=ppt/slides/_rels/slide3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slide" Target="slide13.xml"/><Relationship Id="rId12"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4.jpeg"/><Relationship Id="rId5" Type="http://schemas.openxmlformats.org/officeDocument/2006/relationships/slide" Target="slide38.xml"/><Relationship Id="rId10" Type="http://schemas.openxmlformats.org/officeDocument/2006/relationships/image" Target="../media/image23.png"/><Relationship Id="rId4" Type="http://schemas.openxmlformats.org/officeDocument/2006/relationships/image" Target="../media/image35.jpeg"/><Relationship Id="rId9" Type="http://schemas.openxmlformats.org/officeDocument/2006/relationships/slide" Target="slide43.xml"/><Relationship Id="rId14" Type="http://schemas.openxmlformats.org/officeDocument/2006/relationships/audio" Target="../media/audio2.wav"/></Relationships>
</file>

<file path=ppt/slides/_rels/slide3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audio" Target="../media/audio20.wav"/><Relationship Id="rId3" Type="http://schemas.openxmlformats.org/officeDocument/2006/relationships/audio" Target="../media/audio3.wav"/><Relationship Id="rId7" Type="http://schemas.openxmlformats.org/officeDocument/2006/relationships/slide" Target="slide13.xml"/><Relationship Id="rId12"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7.jpeg"/><Relationship Id="rId5" Type="http://schemas.openxmlformats.org/officeDocument/2006/relationships/slide" Target="slide37.xml"/><Relationship Id="rId10" Type="http://schemas.openxmlformats.org/officeDocument/2006/relationships/image" Target="../media/image23.png"/><Relationship Id="rId4" Type="http://schemas.openxmlformats.org/officeDocument/2006/relationships/image" Target="../media/image36.jpeg"/><Relationship Id="rId9" Type="http://schemas.openxmlformats.org/officeDocument/2006/relationships/slide" Target="slide43.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slide" Target="slide42.xml"/><Relationship Id="rId5" Type="http://schemas.openxmlformats.org/officeDocument/2006/relationships/image" Target="../media/image20.png"/><Relationship Id="rId4" Type="http://schemas.openxmlformats.org/officeDocument/2006/relationships/slide" Target="slide41.xml"/></Relationships>
</file>

<file path=ppt/slides/_rels/slide4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3.wav"/><Relationship Id="rId7" Type="http://schemas.openxmlformats.org/officeDocument/2006/relationships/slide" Target="slide13.xml"/><Relationship Id="rId12" Type="http://schemas.openxmlformats.org/officeDocument/2006/relationships/audio" Target="../media/audio3.wav"/><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7.jpeg"/><Relationship Id="rId5" Type="http://schemas.openxmlformats.org/officeDocument/2006/relationships/slide" Target="slide42.xml"/><Relationship Id="rId10" Type="http://schemas.openxmlformats.org/officeDocument/2006/relationships/image" Target="../media/image23.png"/><Relationship Id="rId4" Type="http://schemas.openxmlformats.org/officeDocument/2006/relationships/image" Target="../media/image39.jpeg"/><Relationship Id="rId9" Type="http://schemas.openxmlformats.org/officeDocument/2006/relationships/slide" Target="slide43.xml"/></Relationships>
</file>

<file path=ppt/slides/_rels/slide4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audio" Target="../media/audio4.wav"/><Relationship Id="rId3" Type="http://schemas.openxmlformats.org/officeDocument/2006/relationships/audio" Target="../media/audio4.wav"/><Relationship Id="rId7" Type="http://schemas.openxmlformats.org/officeDocument/2006/relationships/slide" Target="slide13.xml"/><Relationship Id="rId12"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4.jpeg"/><Relationship Id="rId5" Type="http://schemas.openxmlformats.org/officeDocument/2006/relationships/slide" Target="slide41.xml"/><Relationship Id="rId10" Type="http://schemas.openxmlformats.org/officeDocument/2006/relationships/image" Target="../media/image23.png"/><Relationship Id="rId4" Type="http://schemas.openxmlformats.org/officeDocument/2006/relationships/image" Target="../media/image40.jpeg"/><Relationship Id="rId9" Type="http://schemas.openxmlformats.org/officeDocument/2006/relationships/slide" Target="slide43.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slide" Target="slide46.xml"/><Relationship Id="rId5" Type="http://schemas.openxmlformats.org/officeDocument/2006/relationships/image" Target="../media/image20.png"/><Relationship Id="rId4" Type="http://schemas.openxmlformats.org/officeDocument/2006/relationships/slide" Target="slide45.xml"/></Relationships>
</file>

<file path=ppt/slides/_rels/slide4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slide" Target="slide13.xml"/><Relationship Id="rId12" Type="http://schemas.openxmlformats.org/officeDocument/2006/relationships/image" Target="../media/image25.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4.jpeg"/><Relationship Id="rId5" Type="http://schemas.openxmlformats.org/officeDocument/2006/relationships/slide" Target="slide46.xml"/><Relationship Id="rId10" Type="http://schemas.openxmlformats.org/officeDocument/2006/relationships/image" Target="../media/image23.png"/><Relationship Id="rId4" Type="http://schemas.openxmlformats.org/officeDocument/2006/relationships/image" Target="../media/image43.jpeg"/><Relationship Id="rId9" Type="http://schemas.openxmlformats.org/officeDocument/2006/relationships/slide" Target="slide47.xml"/></Relationships>
</file>

<file path=ppt/slides/_rels/slide4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audio" Target="../media/audio20.wav"/><Relationship Id="rId3" Type="http://schemas.openxmlformats.org/officeDocument/2006/relationships/audio" Target="../media/audio3.wav"/><Relationship Id="rId7" Type="http://schemas.openxmlformats.org/officeDocument/2006/relationships/slide" Target="slide13.xml"/><Relationship Id="rId12"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7.jpeg"/><Relationship Id="rId5" Type="http://schemas.openxmlformats.org/officeDocument/2006/relationships/slide" Target="slide45.xml"/><Relationship Id="rId10" Type="http://schemas.openxmlformats.org/officeDocument/2006/relationships/image" Target="../media/image23.png"/><Relationship Id="rId4" Type="http://schemas.openxmlformats.org/officeDocument/2006/relationships/image" Target="../media/image44.jpeg"/><Relationship Id="rId9" Type="http://schemas.openxmlformats.org/officeDocument/2006/relationships/slide" Target="slide47.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slide" Target="slide50.xml"/><Relationship Id="rId5" Type="http://schemas.openxmlformats.org/officeDocument/2006/relationships/image" Target="../media/image20.png"/><Relationship Id="rId4" Type="http://schemas.openxmlformats.org/officeDocument/2006/relationships/slide" Target="slide49.xml"/></Relationships>
</file>

<file path=ppt/slides/_rels/slide4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4.wav"/><Relationship Id="rId7" Type="http://schemas.openxmlformats.org/officeDocument/2006/relationships/slide" Target="slide13.xml"/><Relationship Id="rId12" Type="http://schemas.openxmlformats.org/officeDocument/2006/relationships/image" Target="../media/image28.png"/><Relationship Id="rId2" Type="http://schemas.openxmlformats.org/officeDocument/2006/relationships/notesSlide" Target="../notesSlides/notesSlide49.xml"/><Relationship Id="rId16"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4.jpeg"/><Relationship Id="rId5" Type="http://schemas.openxmlformats.org/officeDocument/2006/relationships/slide" Target="slide50.xml"/><Relationship Id="rId10" Type="http://schemas.openxmlformats.org/officeDocument/2006/relationships/image" Target="../media/image23.png"/><Relationship Id="rId4" Type="http://schemas.openxmlformats.org/officeDocument/2006/relationships/image" Target="../media/image47.jpeg"/><Relationship Id="rId9" Type="http://schemas.openxmlformats.org/officeDocument/2006/relationships/slide" Target="slide5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audio" Target="../media/audio3.wav"/><Relationship Id="rId7" Type="http://schemas.openxmlformats.org/officeDocument/2006/relationships/image" Target="../media/image20.png"/><Relationship Id="rId12" Type="http://schemas.openxmlformats.org/officeDocument/2006/relationships/audio" Target="../media/audio20.wav"/><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slide" Target="slide49.xml"/><Relationship Id="rId11" Type="http://schemas.openxmlformats.org/officeDocument/2006/relationships/image" Target="../media/image23.png"/><Relationship Id="rId5" Type="http://schemas.openxmlformats.org/officeDocument/2006/relationships/image" Target="../media/image27.jpeg"/><Relationship Id="rId10" Type="http://schemas.openxmlformats.org/officeDocument/2006/relationships/slide" Target="slide51.xml"/><Relationship Id="rId4" Type="http://schemas.openxmlformats.org/officeDocument/2006/relationships/image" Target="../media/image48.jpeg"/><Relationship Id="rId9" Type="http://schemas.openxmlformats.org/officeDocument/2006/relationships/image" Target="../media/image22.png"/></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8.png"/><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www.insureuonline.org/" TargetMode="External"/><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381000" y="3696891"/>
            <a:ext cx="7772400" cy="1021556"/>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en-US" sz="2400" dirty="0">
                <a:solidFill>
                  <a:srgbClr val="1C5D9C"/>
                </a:solidFill>
              </a:rPr>
              <a:t>instructor’s notes</a:t>
            </a:r>
          </a:p>
          <a:p>
            <a:r>
              <a:rPr lang="en-US" sz="2800" dirty="0">
                <a:solidFill>
                  <a:srgbClr val="1C5D9C"/>
                </a:solidFill>
              </a:rPr>
              <a:t>Insurance 101 for Teen Drivers </a:t>
            </a:r>
          </a:p>
        </p:txBody>
      </p:sp>
      <p:sp>
        <p:nvSpPr>
          <p:cNvPr id="5" name="Rectangle 4"/>
          <p:cNvSpPr/>
          <p:nvPr/>
        </p:nvSpPr>
        <p:spPr>
          <a:xfrm>
            <a:off x="2743200" y="3562350"/>
            <a:ext cx="6477000" cy="76200"/>
          </a:xfrm>
          <a:prstGeom prst="rect">
            <a:avLst/>
          </a:prstGeom>
          <a:solidFill>
            <a:srgbClr val="1C5D9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FFFFFF"/>
              </a:solidFill>
            </a:endParaRPr>
          </a:p>
        </p:txBody>
      </p:sp>
      <p:sp>
        <p:nvSpPr>
          <p:cNvPr id="8" name="Rectangle 7"/>
          <p:cNvSpPr/>
          <p:nvPr/>
        </p:nvSpPr>
        <p:spPr>
          <a:xfrm>
            <a:off x="2819400" y="3486150"/>
            <a:ext cx="6477000" cy="76200"/>
          </a:xfrm>
          <a:prstGeom prst="rect">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FFFFFF"/>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9591"/>
            <a:ext cx="71913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Slide Number Placeholder 9"/>
          <p:cNvSpPr>
            <a:spLocks noGrp="1"/>
          </p:cNvSpPr>
          <p:nvPr>
            <p:ph type="sldNum" sz="quarter" idx="12"/>
          </p:nvPr>
        </p:nvSpPr>
        <p:spPr/>
        <p:txBody>
          <a:bodyPr/>
          <a:lstStyle/>
          <a:p>
            <a:r>
              <a:rPr lang="en-US" dirty="0"/>
              <a:t>1</a:t>
            </a:r>
          </a:p>
        </p:txBody>
      </p:sp>
    </p:spTree>
    <p:extLst>
      <p:ext uri="{BB962C8B-B14F-4D97-AF65-F5344CB8AC3E}">
        <p14:creationId xmlns:p14="http://schemas.microsoft.com/office/powerpoint/2010/main" val="193393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descr="C:\Users\nicholat\AppData\Local\Microsoft\Windows\Temporary Internet Files\Content.IE5\X9QMYYFF\shutterstock_29607444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181"/>
          <a:stretch/>
        </p:blipFill>
        <p:spPr bwMode="auto">
          <a:xfrm>
            <a:off x="0" y="0"/>
            <a:ext cx="9144000" cy="516217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04800" y="2266950"/>
            <a:ext cx="6096000" cy="1786126"/>
          </a:xfrm>
          <a:prstGeom prst="rect">
            <a:avLst/>
          </a:prstGeom>
          <a:solidFill>
            <a:schemeClr val="bg1">
              <a:alpha val="76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B1B5B2"/>
              </a:solidFill>
            </a:endParaRPr>
          </a:p>
        </p:txBody>
      </p:sp>
      <p:sp>
        <p:nvSpPr>
          <p:cNvPr id="2" name="Title 1"/>
          <p:cNvSpPr>
            <a:spLocks noGrp="1"/>
          </p:cNvSpPr>
          <p:nvPr>
            <p:ph type="title"/>
          </p:nvPr>
        </p:nvSpPr>
        <p:spPr>
          <a:xfrm>
            <a:off x="457200" y="2343150"/>
            <a:ext cx="8229600" cy="857250"/>
          </a:xfrm>
        </p:spPr>
        <p:txBody>
          <a:bodyPr>
            <a:normAutofit/>
          </a:bodyPr>
          <a:lstStyle/>
          <a:p>
            <a:pPr algn="l"/>
            <a:r>
              <a:rPr lang="en-US" sz="3800" dirty="0">
                <a:solidFill>
                  <a:schemeClr val="tx1">
                    <a:lumMod val="85000"/>
                    <a:lumOff val="15000"/>
                  </a:schemeClr>
                </a:solidFill>
              </a:rPr>
              <a:t>Did you know …</a:t>
            </a:r>
          </a:p>
        </p:txBody>
      </p:sp>
      <p:sp>
        <p:nvSpPr>
          <p:cNvPr id="5" name="Slide Number Placeholder 4"/>
          <p:cNvSpPr>
            <a:spLocks noGrp="1"/>
          </p:cNvSpPr>
          <p:nvPr>
            <p:ph type="sldNum" sz="quarter" idx="12"/>
          </p:nvPr>
        </p:nvSpPr>
        <p:spPr/>
        <p:txBody>
          <a:bodyPr/>
          <a:lstStyle/>
          <a:p>
            <a:fld id="{C1E096FF-D3AC-49BA-9FD1-AB40C503ADB2}" type="slidenum">
              <a:rPr lang="en-US" smtClean="0"/>
              <a:t>10</a:t>
            </a:fld>
            <a:endParaRPr lang="en-US" dirty="0"/>
          </a:p>
        </p:txBody>
      </p:sp>
      <p:sp>
        <p:nvSpPr>
          <p:cNvPr id="9" name="Content Placeholder 2"/>
          <p:cNvSpPr>
            <a:spLocks noGrp="1"/>
          </p:cNvSpPr>
          <p:nvPr>
            <p:ph idx="1"/>
          </p:nvPr>
        </p:nvSpPr>
        <p:spPr>
          <a:xfrm>
            <a:off x="457200" y="3028950"/>
            <a:ext cx="5105400" cy="821113"/>
          </a:xfrm>
        </p:spPr>
        <p:txBody>
          <a:bodyPr>
            <a:normAutofit/>
          </a:bodyPr>
          <a:lstStyle/>
          <a:p>
            <a:pPr marL="0" indent="0">
              <a:buNone/>
            </a:pPr>
            <a:r>
              <a:rPr lang="en-US" sz="1800" dirty="0">
                <a:solidFill>
                  <a:schemeClr val="tx1">
                    <a:lumMod val="85000"/>
                    <a:lumOff val="15000"/>
                  </a:schemeClr>
                </a:solidFill>
              </a:rPr>
              <a:t>Only </a:t>
            </a:r>
            <a:r>
              <a:rPr lang="en-US" sz="2400" b="1" dirty="0">
                <a:solidFill>
                  <a:srgbClr val="C00000"/>
                </a:solidFill>
              </a:rPr>
              <a:t>44%</a:t>
            </a:r>
            <a:r>
              <a:rPr lang="en-US" sz="1800" dirty="0">
                <a:solidFill>
                  <a:schemeClr val="tx1">
                    <a:lumMod val="85000"/>
                    <a:lumOff val="15000"/>
                  </a:schemeClr>
                </a:solidFill>
              </a:rPr>
              <a:t> of teens say they would </a:t>
            </a:r>
            <a:r>
              <a:rPr lang="en-US" sz="2700" b="1" dirty="0">
                <a:solidFill>
                  <a:srgbClr val="C00000"/>
                </a:solidFill>
              </a:rPr>
              <a:t>speak up </a:t>
            </a:r>
            <a:r>
              <a:rPr lang="en-US" sz="1800" dirty="0">
                <a:solidFill>
                  <a:schemeClr val="tx1">
                    <a:lumMod val="85000"/>
                    <a:lumOff val="15000"/>
                  </a:schemeClr>
                </a:solidFill>
              </a:rPr>
              <a:t>if someone was driving in a way that scared them.</a:t>
            </a:r>
          </a:p>
        </p:txBody>
      </p:sp>
    </p:spTree>
    <p:extLst>
      <p:ext uri="{BB962C8B-B14F-4D97-AF65-F5344CB8AC3E}">
        <p14:creationId xmlns:p14="http://schemas.microsoft.com/office/powerpoint/2010/main" val="1866616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3" y="1885951"/>
            <a:ext cx="2598719" cy="994170"/>
          </a:xfrm>
        </p:spPr>
        <p:txBody>
          <a:bodyPr>
            <a:normAutofit fontScale="90000"/>
          </a:bodyPr>
          <a:lstStyle/>
          <a:p>
            <a:r>
              <a:rPr lang="en-US" sz="3800" b="1" dirty="0">
                <a:solidFill>
                  <a:srgbClr val="1C5D9C"/>
                </a:solidFill>
              </a:rPr>
              <a:t>Why should you care?</a:t>
            </a:r>
          </a:p>
        </p:txBody>
      </p:sp>
      <p:sp>
        <p:nvSpPr>
          <p:cNvPr id="4" name="Slide Number Placeholder 3"/>
          <p:cNvSpPr>
            <a:spLocks noGrp="1"/>
          </p:cNvSpPr>
          <p:nvPr>
            <p:ph type="sldNum" sz="quarter" idx="12"/>
          </p:nvPr>
        </p:nvSpPr>
        <p:spPr/>
        <p:txBody>
          <a:bodyPr/>
          <a:lstStyle/>
          <a:p>
            <a:fld id="{C1E096FF-D3AC-49BA-9FD1-AB40C503ADB2}" type="slidenum">
              <a:rPr lang="en-US" smtClean="0"/>
              <a:t>11</a:t>
            </a:fld>
            <a:endParaRPr lang="en-US" dirty="0"/>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912" y="3024585"/>
            <a:ext cx="990600" cy="872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L:\PRACTICE GROUPS\Design and Digital\000 Image Library\NAIC\Shutterstock\Stressed Driver after traffic Accident shutterstock_14402632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831" r="10294"/>
          <a:stretch/>
        </p:blipFill>
        <p:spPr bwMode="auto">
          <a:xfrm>
            <a:off x="2952750" y="-3810"/>
            <a:ext cx="6191250" cy="516636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4"/>
          <p:cNvSpPr txBox="1">
            <a:spLocks/>
          </p:cNvSpPr>
          <p:nvPr/>
        </p:nvSpPr>
        <p:spPr>
          <a:xfrm>
            <a:off x="6553200" y="4767263"/>
            <a:ext cx="2133600" cy="273844"/>
          </a:xfrm>
          <a:prstGeom prst="rect">
            <a:avLst/>
          </a:prstGeom>
        </p:spPr>
        <p:txBody>
          <a:bodyPr vert="horz" lIns="89610" tIns="44805" rIns="89610" bIns="44805" rtlCol="0" anchor="ctr"/>
          <a:lstStyle>
            <a:defPPr>
              <a:defRPr lang="en-US"/>
            </a:defPPr>
            <a:lvl1pPr marL="0" algn="r" defTabSz="896095" rtl="0" eaLnBrk="1" latinLnBrk="0" hangingPunct="1">
              <a:defRPr sz="1200" kern="1200">
                <a:solidFill>
                  <a:schemeClr val="tx1">
                    <a:tint val="75000"/>
                  </a:schemeClr>
                </a:solidFill>
                <a:latin typeface="+mn-lt"/>
                <a:ea typeface="+mn-ea"/>
                <a:cs typeface="+mn-cs"/>
              </a:defRPr>
            </a:lvl1pPr>
            <a:lvl2pPr marL="448048" algn="l" defTabSz="896095" rtl="0" eaLnBrk="1" latinLnBrk="0" hangingPunct="1">
              <a:defRPr sz="1800" kern="1200">
                <a:solidFill>
                  <a:schemeClr val="tx1"/>
                </a:solidFill>
                <a:latin typeface="+mn-lt"/>
                <a:ea typeface="+mn-ea"/>
                <a:cs typeface="+mn-cs"/>
              </a:defRPr>
            </a:lvl2pPr>
            <a:lvl3pPr marL="896095" algn="l" defTabSz="896095" rtl="0" eaLnBrk="1" latinLnBrk="0" hangingPunct="1">
              <a:defRPr sz="1800" kern="1200">
                <a:solidFill>
                  <a:schemeClr val="tx1"/>
                </a:solidFill>
                <a:latin typeface="+mn-lt"/>
                <a:ea typeface="+mn-ea"/>
                <a:cs typeface="+mn-cs"/>
              </a:defRPr>
            </a:lvl3pPr>
            <a:lvl4pPr marL="1344143" algn="l" defTabSz="896095" rtl="0" eaLnBrk="1" latinLnBrk="0" hangingPunct="1">
              <a:defRPr sz="1800" kern="1200">
                <a:solidFill>
                  <a:schemeClr val="tx1"/>
                </a:solidFill>
                <a:latin typeface="+mn-lt"/>
                <a:ea typeface="+mn-ea"/>
                <a:cs typeface="+mn-cs"/>
              </a:defRPr>
            </a:lvl4pPr>
            <a:lvl5pPr marL="1792191" algn="l" defTabSz="896095" rtl="0" eaLnBrk="1" latinLnBrk="0" hangingPunct="1">
              <a:defRPr sz="1800" kern="1200">
                <a:solidFill>
                  <a:schemeClr val="tx1"/>
                </a:solidFill>
                <a:latin typeface="+mn-lt"/>
                <a:ea typeface="+mn-ea"/>
                <a:cs typeface="+mn-cs"/>
              </a:defRPr>
            </a:lvl5pPr>
            <a:lvl6pPr marL="2240239" algn="l" defTabSz="896095" rtl="0" eaLnBrk="1" latinLnBrk="0" hangingPunct="1">
              <a:defRPr sz="1800" kern="1200">
                <a:solidFill>
                  <a:schemeClr val="tx1"/>
                </a:solidFill>
                <a:latin typeface="+mn-lt"/>
                <a:ea typeface="+mn-ea"/>
                <a:cs typeface="+mn-cs"/>
              </a:defRPr>
            </a:lvl6pPr>
            <a:lvl7pPr marL="2688287" algn="l" defTabSz="896095" rtl="0" eaLnBrk="1" latinLnBrk="0" hangingPunct="1">
              <a:defRPr sz="1800" kern="1200">
                <a:solidFill>
                  <a:schemeClr val="tx1"/>
                </a:solidFill>
                <a:latin typeface="+mn-lt"/>
                <a:ea typeface="+mn-ea"/>
                <a:cs typeface="+mn-cs"/>
              </a:defRPr>
            </a:lvl7pPr>
            <a:lvl8pPr marL="3136335" algn="l" defTabSz="896095" rtl="0" eaLnBrk="1" latinLnBrk="0" hangingPunct="1">
              <a:defRPr sz="1800" kern="1200">
                <a:solidFill>
                  <a:schemeClr val="tx1"/>
                </a:solidFill>
                <a:latin typeface="+mn-lt"/>
                <a:ea typeface="+mn-ea"/>
                <a:cs typeface="+mn-cs"/>
              </a:defRPr>
            </a:lvl8pPr>
            <a:lvl9pPr marL="3584382" algn="l" defTabSz="896095" rtl="0" eaLnBrk="1" latinLnBrk="0" hangingPunct="1">
              <a:defRPr sz="1800" kern="1200">
                <a:solidFill>
                  <a:schemeClr val="tx1"/>
                </a:solidFill>
                <a:latin typeface="+mn-lt"/>
                <a:ea typeface="+mn-ea"/>
                <a:cs typeface="+mn-cs"/>
              </a:defRPr>
            </a:lvl9pPr>
          </a:lstStyle>
          <a:p>
            <a:fld id="{6BDFA195-D150-4A6B-9E16-7B6BBC01EF50}" type="slidenum">
              <a:rPr lang="en-US" smtClean="0"/>
              <a:pPr/>
              <a:t>11</a:t>
            </a:fld>
            <a:endParaRPr lang="en-US" dirty="0"/>
          </a:p>
        </p:txBody>
      </p:sp>
    </p:spTree>
    <p:extLst>
      <p:ext uri="{BB962C8B-B14F-4D97-AF65-F5344CB8AC3E}">
        <p14:creationId xmlns:p14="http://schemas.microsoft.com/office/powerpoint/2010/main" val="106946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2" y="1581151"/>
            <a:ext cx="2598719" cy="994170"/>
          </a:xfrm>
        </p:spPr>
        <p:txBody>
          <a:bodyPr>
            <a:normAutofit fontScale="90000"/>
          </a:bodyPr>
          <a:lstStyle/>
          <a:p>
            <a:r>
              <a:rPr lang="en-US" sz="3800" b="1" dirty="0">
                <a:solidFill>
                  <a:srgbClr val="1C5D9C"/>
                </a:solidFill>
              </a:rPr>
              <a:t>Why should you care?</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8312" y="2719784"/>
            <a:ext cx="990600" cy="872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B92C42CF-4A0F-45C7-88C9-1FF11CCCD0B7}" type="slidenum">
              <a:rPr lang="en-US" smtClean="0"/>
              <a:t>12</a:t>
            </a:fld>
            <a:endParaRPr lang="en-US" dirty="0"/>
          </a:p>
        </p:txBody>
      </p:sp>
      <p:pic>
        <p:nvPicPr>
          <p:cNvPr id="19459" name="Picture 3" descr="C:\Users\nicholat\AppData\Local\Microsoft\Windows\Temporary Internet Files\Content.IE5\X9QMYYFF\shutterstock_23853944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879"/>
          <a:stretch/>
        </p:blipFill>
        <p:spPr bwMode="auto">
          <a:xfrm>
            <a:off x="0" y="0"/>
            <a:ext cx="5943600" cy="516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802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6199"/>
            <a:ext cx="9144000" cy="5238749"/>
          </a:xfrm>
          <a:prstGeom prst="rect">
            <a:avLst/>
          </a:prstGeom>
          <a:solidFill>
            <a:srgbClr val="1C5D9C"/>
          </a:solidFill>
          <a:ln>
            <a:noFill/>
          </a:ln>
        </p:spPr>
        <p:style>
          <a:lnRef idx="2">
            <a:schemeClr val="dk1">
              <a:shade val="50000"/>
            </a:schemeClr>
          </a:lnRef>
          <a:fillRef idx="1">
            <a:schemeClr val="dk1"/>
          </a:fillRef>
          <a:effectRef idx="0">
            <a:schemeClr val="dk1"/>
          </a:effectRef>
          <a:fontRef idx="minor">
            <a:schemeClr val="lt1"/>
          </a:fontRef>
        </p:style>
        <p:txBody>
          <a:bodyPr lIns="89610" tIns="44805" rIns="89610" bIns="44805" rtlCol="0" anchor="ctr"/>
          <a:lstStyle/>
          <a:p>
            <a:pPr algn="ctr"/>
            <a:endParaRPr lang="en-US" dirty="0">
              <a:solidFill>
                <a:srgbClr val="FFFFFF"/>
              </a:solidFill>
            </a:endParaRPr>
          </a:p>
        </p:txBody>
      </p:sp>
      <p:sp>
        <p:nvSpPr>
          <p:cNvPr id="3" name="Content Placeholder 2"/>
          <p:cNvSpPr>
            <a:spLocks noGrp="1"/>
          </p:cNvSpPr>
          <p:nvPr>
            <p:ph idx="1"/>
          </p:nvPr>
        </p:nvSpPr>
        <p:spPr>
          <a:xfrm>
            <a:off x="0" y="1809750"/>
            <a:ext cx="9067800" cy="1447800"/>
          </a:xfrm>
        </p:spPr>
        <p:txBody>
          <a:bodyPr>
            <a:normAutofit/>
          </a:bodyPr>
          <a:lstStyle/>
          <a:p>
            <a:pPr marL="0" indent="0" algn="ctr">
              <a:buNone/>
            </a:pPr>
            <a:r>
              <a:rPr lang="en-US" sz="4100" b="1" dirty="0">
                <a:solidFill>
                  <a:schemeClr val="bg1"/>
                </a:solidFill>
              </a:rPr>
              <a:t>INSURANCE 101 for Teen Drivers</a:t>
            </a:r>
            <a:r>
              <a:rPr lang="en-US" sz="3800" b="1" dirty="0">
                <a:solidFill>
                  <a:schemeClr val="bg1"/>
                </a:solidFill>
              </a:rPr>
              <a:t> </a:t>
            </a:r>
          </a:p>
          <a:p>
            <a:pPr marL="0" indent="0" algn="ctr">
              <a:buNone/>
            </a:pPr>
            <a:r>
              <a:rPr lang="en-US" i="1" dirty="0">
                <a:solidFill>
                  <a:schemeClr val="bg1"/>
                </a:solidFill>
              </a:rPr>
              <a:t>Because what you don’t know CAN hurt you</a:t>
            </a:r>
          </a:p>
        </p:txBody>
      </p:sp>
      <p:cxnSp>
        <p:nvCxnSpPr>
          <p:cNvPr id="9" name="Straight Connector 8"/>
          <p:cNvCxnSpPr/>
          <p:nvPr/>
        </p:nvCxnSpPr>
        <p:spPr>
          <a:xfrm flipH="1">
            <a:off x="1371601" y="2371850"/>
            <a:ext cx="634154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8" name="Slide Number Placeholder 7"/>
          <p:cNvSpPr>
            <a:spLocks noGrp="1"/>
          </p:cNvSpPr>
          <p:nvPr>
            <p:ph type="sldNum" sz="quarter" idx="12"/>
          </p:nvPr>
        </p:nvSpPr>
        <p:spPr/>
        <p:txBody>
          <a:bodyPr/>
          <a:lstStyle/>
          <a:p>
            <a:fld id="{14E569FF-6679-4581-AD60-C892741BB98C}" type="slidenum">
              <a:rPr lang="en-US" smtClean="0"/>
              <a:t>13</a:t>
            </a:fld>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7054" y="3257550"/>
            <a:ext cx="1189892"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1508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00400" y="2057400"/>
            <a:ext cx="2728351" cy="1786126"/>
          </a:xfrm>
          <a:prstGeom prst="rect">
            <a:avLst/>
          </a:prstGeom>
          <a:solidFill>
            <a:srgbClr val="1C5D9C"/>
          </a:solidFill>
          <a:ln>
            <a:noFill/>
          </a:ln>
        </p:spPr>
        <p:style>
          <a:lnRef idx="2">
            <a:schemeClr val="dk1">
              <a:shade val="50000"/>
            </a:schemeClr>
          </a:lnRef>
          <a:fillRef idx="1">
            <a:schemeClr val="dk1"/>
          </a:fillRef>
          <a:effectRef idx="0">
            <a:schemeClr val="dk1"/>
          </a:effectRef>
          <a:fontRef idx="minor">
            <a:schemeClr val="lt1"/>
          </a:fontRef>
        </p:style>
        <p:txBody>
          <a:bodyPr lIns="89610" tIns="44805" rIns="89610" bIns="44805" rtlCol="0" anchor="ctr"/>
          <a:lstStyle/>
          <a:p>
            <a:pPr algn="ctr"/>
            <a:endParaRPr lang="en-US" dirty="0">
              <a:solidFill>
                <a:srgbClr val="1C5D9C"/>
              </a:solidFill>
            </a:endParaRPr>
          </a:p>
        </p:txBody>
      </p:sp>
      <p:sp>
        <p:nvSpPr>
          <p:cNvPr id="5" name="Rectangle 4"/>
          <p:cNvSpPr/>
          <p:nvPr/>
        </p:nvSpPr>
        <p:spPr>
          <a:xfrm>
            <a:off x="6068035" y="2057400"/>
            <a:ext cx="2728351" cy="1786126"/>
          </a:xfrm>
          <a:prstGeom prst="rect">
            <a:avLst/>
          </a:prstGeom>
          <a:solidFill>
            <a:srgbClr val="1C5D9C"/>
          </a:solidFill>
          <a:ln>
            <a:noFill/>
          </a:ln>
        </p:spPr>
        <p:style>
          <a:lnRef idx="2">
            <a:schemeClr val="dk1">
              <a:shade val="50000"/>
            </a:schemeClr>
          </a:lnRef>
          <a:fillRef idx="1">
            <a:schemeClr val="dk1"/>
          </a:fillRef>
          <a:effectRef idx="0">
            <a:schemeClr val="dk1"/>
          </a:effectRef>
          <a:fontRef idx="minor">
            <a:schemeClr val="lt1"/>
          </a:fontRef>
        </p:style>
        <p:txBody>
          <a:bodyPr lIns="89610" tIns="44805" rIns="89610" bIns="44805" rtlCol="0" anchor="ctr"/>
          <a:lstStyle/>
          <a:p>
            <a:pPr algn="ctr"/>
            <a:endParaRPr lang="en-US" dirty="0">
              <a:solidFill>
                <a:srgbClr val="1C5D9C"/>
              </a:solidFill>
            </a:endParaRPr>
          </a:p>
        </p:txBody>
      </p:sp>
      <p:sp>
        <p:nvSpPr>
          <p:cNvPr id="6" name="Rectangle 5"/>
          <p:cNvSpPr/>
          <p:nvPr/>
        </p:nvSpPr>
        <p:spPr>
          <a:xfrm>
            <a:off x="324569" y="2057400"/>
            <a:ext cx="2728351" cy="1786126"/>
          </a:xfrm>
          <a:prstGeom prst="rect">
            <a:avLst/>
          </a:prstGeom>
          <a:solidFill>
            <a:srgbClr val="1C5D9C"/>
          </a:solidFill>
          <a:ln>
            <a:noFill/>
          </a:ln>
        </p:spPr>
        <p:style>
          <a:lnRef idx="2">
            <a:schemeClr val="dk1">
              <a:shade val="50000"/>
            </a:schemeClr>
          </a:lnRef>
          <a:fillRef idx="1">
            <a:schemeClr val="dk1"/>
          </a:fillRef>
          <a:effectRef idx="0">
            <a:schemeClr val="dk1"/>
          </a:effectRef>
          <a:fontRef idx="minor">
            <a:schemeClr val="lt1"/>
          </a:fontRef>
        </p:style>
        <p:txBody>
          <a:bodyPr lIns="89610" tIns="44805" rIns="89610" bIns="44805" rtlCol="0" anchor="ctr"/>
          <a:lstStyle/>
          <a:p>
            <a:pPr algn="ctr"/>
            <a:endParaRPr lang="en-US" dirty="0">
              <a:solidFill>
                <a:srgbClr val="1C5D9C"/>
              </a:solidFill>
            </a:endParaRPr>
          </a:p>
        </p:txBody>
      </p:sp>
      <p:sp>
        <p:nvSpPr>
          <p:cNvPr id="7" name="Rectangle 6"/>
          <p:cNvSpPr/>
          <p:nvPr/>
        </p:nvSpPr>
        <p:spPr>
          <a:xfrm>
            <a:off x="457200" y="2590800"/>
            <a:ext cx="2514601" cy="706038"/>
          </a:xfrm>
          <a:prstGeom prst="rect">
            <a:avLst/>
          </a:prstGeom>
        </p:spPr>
        <p:txBody>
          <a:bodyPr wrap="square" lIns="89610" tIns="44805" rIns="89610" bIns="44805">
            <a:spAutoFit/>
          </a:bodyPr>
          <a:lstStyle/>
          <a:p>
            <a:pPr algn="ctr"/>
            <a:r>
              <a:rPr lang="en-US" sz="2000" b="1" dirty="0">
                <a:solidFill>
                  <a:schemeClr val="bg1"/>
                </a:solidFill>
              </a:rPr>
              <a:t>Auto Insurance 101</a:t>
            </a:r>
          </a:p>
          <a:p>
            <a:pPr algn="ctr"/>
            <a:r>
              <a:rPr lang="en-US" sz="2000" dirty="0">
                <a:solidFill>
                  <a:schemeClr val="bg1"/>
                </a:solidFill>
              </a:rPr>
              <a:t>The basics</a:t>
            </a:r>
          </a:p>
        </p:txBody>
      </p:sp>
      <p:sp>
        <p:nvSpPr>
          <p:cNvPr id="8" name="Rectangle 7"/>
          <p:cNvSpPr/>
          <p:nvPr/>
        </p:nvSpPr>
        <p:spPr>
          <a:xfrm>
            <a:off x="3352800" y="2590802"/>
            <a:ext cx="2362200" cy="675261"/>
          </a:xfrm>
          <a:prstGeom prst="rect">
            <a:avLst/>
          </a:prstGeom>
        </p:spPr>
        <p:txBody>
          <a:bodyPr wrap="square" lIns="89610" tIns="44805" rIns="89610" bIns="44805">
            <a:spAutoFit/>
          </a:bodyPr>
          <a:lstStyle/>
          <a:p>
            <a:pPr algn="ctr"/>
            <a:r>
              <a:rPr lang="en-US" sz="2000" b="1" dirty="0">
                <a:solidFill>
                  <a:schemeClr val="bg1"/>
                </a:solidFill>
              </a:rPr>
              <a:t>Get Smart Challenge</a:t>
            </a:r>
          </a:p>
          <a:p>
            <a:pPr algn="ctr"/>
            <a:r>
              <a:rPr lang="en-US" dirty="0">
                <a:solidFill>
                  <a:schemeClr val="bg1"/>
                </a:solidFill>
              </a:rPr>
              <a:t>Request A Quote</a:t>
            </a:r>
          </a:p>
        </p:txBody>
      </p:sp>
      <p:sp>
        <p:nvSpPr>
          <p:cNvPr id="9" name="Rectangle 8"/>
          <p:cNvSpPr/>
          <p:nvPr/>
        </p:nvSpPr>
        <p:spPr>
          <a:xfrm>
            <a:off x="6172199" y="2590800"/>
            <a:ext cx="2514601" cy="936871"/>
          </a:xfrm>
          <a:prstGeom prst="rect">
            <a:avLst/>
          </a:prstGeom>
        </p:spPr>
        <p:txBody>
          <a:bodyPr wrap="square" lIns="89610" tIns="44805" rIns="89610" bIns="44805">
            <a:spAutoFit/>
          </a:bodyPr>
          <a:lstStyle/>
          <a:p>
            <a:pPr algn="ctr"/>
            <a:r>
              <a:rPr lang="en-US" sz="2300" b="1" dirty="0">
                <a:solidFill>
                  <a:schemeClr val="bg1"/>
                </a:solidFill>
              </a:rPr>
              <a:t>It’s Your Choice</a:t>
            </a:r>
            <a:endParaRPr lang="en-US" sz="2000" dirty="0">
              <a:solidFill>
                <a:schemeClr val="bg1"/>
              </a:solidFill>
            </a:endParaRPr>
          </a:p>
          <a:p>
            <a:pPr algn="ctr"/>
            <a:r>
              <a:rPr lang="en-US" sz="1600" dirty="0">
                <a:solidFill>
                  <a:schemeClr val="bg1"/>
                </a:solidFill>
              </a:rPr>
              <a:t>Money-smart driving is in </a:t>
            </a:r>
            <a:r>
              <a:rPr lang="en-US" sz="1600" u="sng" dirty="0">
                <a:solidFill>
                  <a:schemeClr val="bg1"/>
                </a:solidFill>
              </a:rPr>
              <a:t>your</a:t>
            </a:r>
            <a:r>
              <a:rPr lang="en-US" sz="1600" dirty="0">
                <a:solidFill>
                  <a:schemeClr val="bg1"/>
                </a:solidFill>
              </a:rPr>
              <a:t> hands  </a:t>
            </a:r>
          </a:p>
        </p:txBody>
      </p:sp>
      <p:sp>
        <p:nvSpPr>
          <p:cNvPr id="10" name="Rectangle 9"/>
          <p:cNvSpPr/>
          <p:nvPr/>
        </p:nvSpPr>
        <p:spPr>
          <a:xfrm>
            <a:off x="304800" y="1295401"/>
            <a:ext cx="8458201" cy="609600"/>
          </a:xfrm>
          <a:prstGeom prst="rect">
            <a:avLst/>
          </a:prstGeom>
          <a:solidFill>
            <a:srgbClr val="1C5D9C"/>
          </a:solidFill>
          <a:ln>
            <a:noFill/>
          </a:ln>
        </p:spPr>
        <p:style>
          <a:lnRef idx="2">
            <a:schemeClr val="dk1">
              <a:shade val="50000"/>
            </a:schemeClr>
          </a:lnRef>
          <a:fillRef idx="1">
            <a:schemeClr val="dk1"/>
          </a:fillRef>
          <a:effectRef idx="0">
            <a:schemeClr val="dk1"/>
          </a:effectRef>
          <a:fontRef idx="minor">
            <a:schemeClr val="lt1"/>
          </a:fontRef>
        </p:style>
        <p:txBody>
          <a:bodyPr lIns="89610" tIns="44805" rIns="89610" bIns="44805" rtlCol="0" anchor="ctr"/>
          <a:lstStyle/>
          <a:p>
            <a:pPr algn="ctr"/>
            <a:endParaRPr lang="en-US" dirty="0">
              <a:solidFill>
                <a:srgbClr val="1C5D9C"/>
              </a:solidFill>
            </a:endParaRPr>
          </a:p>
        </p:txBody>
      </p:sp>
      <p:sp>
        <p:nvSpPr>
          <p:cNvPr id="2" name="Title 1"/>
          <p:cNvSpPr>
            <a:spLocks noGrp="1"/>
          </p:cNvSpPr>
          <p:nvPr>
            <p:ph type="title"/>
          </p:nvPr>
        </p:nvSpPr>
        <p:spPr>
          <a:xfrm>
            <a:off x="457200" y="1200150"/>
            <a:ext cx="8229600" cy="704850"/>
          </a:xfrm>
        </p:spPr>
        <p:txBody>
          <a:bodyPr>
            <a:normAutofit/>
          </a:bodyPr>
          <a:lstStyle/>
          <a:p>
            <a:r>
              <a:rPr lang="en-US" sz="3800" dirty="0">
                <a:solidFill>
                  <a:schemeClr val="bg1"/>
                </a:solidFill>
              </a:rPr>
              <a:t>Today’s Agenda</a:t>
            </a:r>
          </a:p>
        </p:txBody>
      </p:sp>
      <p:pic>
        <p:nvPicPr>
          <p:cNvPr id="11" name="Picture 10" descr="logo_naic.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1" y="4705352"/>
            <a:ext cx="2047550" cy="261097"/>
          </a:xfrm>
          <a:prstGeom prst="rect">
            <a:avLst/>
          </a:prstGeom>
        </p:spPr>
      </p:pic>
      <p:sp>
        <p:nvSpPr>
          <p:cNvPr id="12" name="Rectangle 11"/>
          <p:cNvSpPr/>
          <p:nvPr/>
        </p:nvSpPr>
        <p:spPr>
          <a:xfrm>
            <a:off x="2743200" y="4857751"/>
            <a:ext cx="6477000" cy="76200"/>
          </a:xfrm>
          <a:prstGeom prst="rect">
            <a:avLst/>
          </a:prstGeom>
          <a:solidFill>
            <a:srgbClr val="1C5D9C"/>
          </a:solidFill>
          <a:ln>
            <a:noFill/>
          </a:ln>
        </p:spPr>
        <p:style>
          <a:lnRef idx="2">
            <a:schemeClr val="dk1">
              <a:shade val="50000"/>
            </a:schemeClr>
          </a:lnRef>
          <a:fillRef idx="1">
            <a:schemeClr val="dk1"/>
          </a:fillRef>
          <a:effectRef idx="0">
            <a:schemeClr val="dk1"/>
          </a:effectRef>
          <a:fontRef idx="minor">
            <a:schemeClr val="lt1"/>
          </a:fontRef>
        </p:style>
        <p:txBody>
          <a:bodyPr lIns="89610" tIns="44805" rIns="89610" bIns="44805" rtlCol="0" anchor="ctr"/>
          <a:lstStyle/>
          <a:p>
            <a:pPr algn="ctr"/>
            <a:endParaRPr lang="en-US" dirty="0">
              <a:solidFill>
                <a:srgbClr val="FFFFFF"/>
              </a:solidFill>
            </a:endParaRPr>
          </a:p>
        </p:txBody>
      </p:sp>
      <p:sp>
        <p:nvSpPr>
          <p:cNvPr id="13" name="Rectangle 12"/>
          <p:cNvSpPr/>
          <p:nvPr/>
        </p:nvSpPr>
        <p:spPr>
          <a:xfrm>
            <a:off x="2819400" y="4781550"/>
            <a:ext cx="6477000" cy="76200"/>
          </a:xfrm>
          <a:prstGeom prst="rect">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lIns="89610" tIns="44805" rIns="89610" bIns="44805" rtlCol="0" anchor="ctr"/>
          <a:lstStyle/>
          <a:p>
            <a:pPr algn="ctr"/>
            <a:endParaRPr lang="en-US" dirty="0">
              <a:solidFill>
                <a:srgbClr val="FFFFFF"/>
              </a:solidFill>
            </a:endParaRPr>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2" y="133349"/>
            <a:ext cx="71913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Slide Number Placeholder 15"/>
          <p:cNvSpPr>
            <a:spLocks noGrp="1"/>
          </p:cNvSpPr>
          <p:nvPr>
            <p:ph type="sldNum" sz="quarter" idx="12"/>
          </p:nvPr>
        </p:nvSpPr>
        <p:spPr/>
        <p:txBody>
          <a:bodyPr/>
          <a:lstStyle/>
          <a:p>
            <a:fld id="{846C8467-6A5D-44DA-AFC6-89A79B0AF038}" type="slidenum">
              <a:rPr lang="en-US" smtClean="0"/>
              <a:t>14</a:t>
            </a:fld>
            <a:endParaRPr lang="en-US" dirty="0"/>
          </a:p>
        </p:txBody>
      </p:sp>
    </p:spTree>
    <p:extLst>
      <p:ext uri="{BB962C8B-B14F-4D97-AF65-F5344CB8AC3E}">
        <p14:creationId xmlns:p14="http://schemas.microsoft.com/office/powerpoint/2010/main" val="2046341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381001" y="3696891"/>
            <a:ext cx="7772400" cy="1021556"/>
          </a:xfrm>
          <a:prstGeom prst="rect">
            <a:avLst/>
          </a:prstGeom>
        </p:spPr>
        <p:txBody>
          <a:bodyPr vert="horz" lIns="89610" tIns="44805" rIns="89610" bIns="44805" rtlCol="0" anchor="t">
            <a:no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en-US" dirty="0">
                <a:solidFill>
                  <a:srgbClr val="1C5D9C"/>
                </a:solidFill>
              </a:rPr>
              <a:t>Auto Insurance Basics</a:t>
            </a:r>
          </a:p>
          <a:p>
            <a:r>
              <a:rPr lang="en-US" sz="2000" b="0" cap="none" dirty="0">
                <a:solidFill>
                  <a:schemeClr val="tx1">
                    <a:lumMod val="65000"/>
                    <a:lumOff val="35000"/>
                  </a:schemeClr>
                </a:solidFill>
                <a:latin typeface="+mn-lt"/>
                <a:ea typeface="+mn-ea"/>
                <a:cs typeface="+mn-cs"/>
              </a:rPr>
              <a:t>What teen drivers need to know</a:t>
            </a:r>
          </a:p>
        </p:txBody>
      </p:sp>
      <p:sp>
        <p:nvSpPr>
          <p:cNvPr id="5" name="Rectangle 4"/>
          <p:cNvSpPr/>
          <p:nvPr/>
        </p:nvSpPr>
        <p:spPr>
          <a:xfrm>
            <a:off x="2743200" y="3562350"/>
            <a:ext cx="6477000" cy="76200"/>
          </a:xfrm>
          <a:prstGeom prst="rect">
            <a:avLst/>
          </a:prstGeom>
          <a:solidFill>
            <a:srgbClr val="1C5D9C"/>
          </a:solidFill>
          <a:ln>
            <a:noFill/>
          </a:ln>
        </p:spPr>
        <p:style>
          <a:lnRef idx="2">
            <a:schemeClr val="dk1">
              <a:shade val="50000"/>
            </a:schemeClr>
          </a:lnRef>
          <a:fillRef idx="1">
            <a:schemeClr val="dk1"/>
          </a:fillRef>
          <a:effectRef idx="0">
            <a:schemeClr val="dk1"/>
          </a:effectRef>
          <a:fontRef idx="minor">
            <a:schemeClr val="lt1"/>
          </a:fontRef>
        </p:style>
        <p:txBody>
          <a:bodyPr lIns="89610" tIns="44805" rIns="89610" bIns="44805" rtlCol="0" anchor="ctr"/>
          <a:lstStyle/>
          <a:p>
            <a:pPr algn="ctr"/>
            <a:endParaRPr lang="en-US" dirty="0">
              <a:solidFill>
                <a:srgbClr val="FFFFFF"/>
              </a:solidFill>
            </a:endParaRPr>
          </a:p>
        </p:txBody>
      </p:sp>
      <p:sp>
        <p:nvSpPr>
          <p:cNvPr id="8" name="Rectangle 7"/>
          <p:cNvSpPr/>
          <p:nvPr/>
        </p:nvSpPr>
        <p:spPr>
          <a:xfrm>
            <a:off x="2819400" y="3486151"/>
            <a:ext cx="6477000" cy="76200"/>
          </a:xfrm>
          <a:prstGeom prst="rect">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lIns="89610" tIns="44805" rIns="89610" bIns="44805" rtlCol="0" anchor="ctr"/>
          <a:lstStyle/>
          <a:p>
            <a:pPr algn="ctr"/>
            <a:endParaRPr lang="en-US" dirty="0">
              <a:solidFill>
                <a:srgbClr val="FFFFFF"/>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2" y="99592"/>
            <a:ext cx="71913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a:stretch>
            <a:fillRect/>
          </a:stretch>
        </p:blipFill>
        <p:spPr>
          <a:xfrm>
            <a:off x="6096000" y="187044"/>
            <a:ext cx="2972373" cy="590703"/>
          </a:xfrm>
          <a:prstGeom prst="rect">
            <a:avLst/>
          </a:prstGeom>
        </p:spPr>
      </p:pic>
      <p:sp>
        <p:nvSpPr>
          <p:cNvPr id="9" name="Slide Number Placeholder 8"/>
          <p:cNvSpPr>
            <a:spLocks noGrp="1"/>
          </p:cNvSpPr>
          <p:nvPr>
            <p:ph type="sldNum" sz="quarter" idx="12"/>
          </p:nvPr>
        </p:nvSpPr>
        <p:spPr/>
        <p:txBody>
          <a:bodyPr/>
          <a:lstStyle/>
          <a:p>
            <a:fld id="{94418B32-A630-4CB6-81BD-B3518E2FB19C}" type="slidenum">
              <a:rPr lang="en-US" smtClean="0"/>
              <a:t>15</a:t>
            </a:fld>
            <a:endParaRPr lang="en-US" dirty="0"/>
          </a:p>
        </p:txBody>
      </p:sp>
    </p:spTree>
    <p:extLst>
      <p:ext uri="{BB962C8B-B14F-4D97-AF65-F5344CB8AC3E}">
        <p14:creationId xmlns:p14="http://schemas.microsoft.com/office/powerpoint/2010/main" val="4101785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43258" y="-107373"/>
            <a:ext cx="8918555" cy="5334000"/>
            <a:chOff x="243258" y="-107373"/>
            <a:chExt cx="8918555" cy="5334000"/>
          </a:xfrm>
        </p:grpSpPr>
        <p:grpSp>
          <p:nvGrpSpPr>
            <p:cNvPr id="25" name="Group 24"/>
            <p:cNvGrpSpPr/>
            <p:nvPr/>
          </p:nvGrpSpPr>
          <p:grpSpPr>
            <a:xfrm>
              <a:off x="243258" y="-107373"/>
              <a:ext cx="8918555" cy="5334000"/>
              <a:chOff x="243258" y="-107373"/>
              <a:chExt cx="8918555" cy="5334000"/>
            </a:xfrm>
          </p:grpSpPr>
          <p:sp>
            <p:nvSpPr>
              <p:cNvPr id="5" name="Rectangle 4"/>
              <p:cNvSpPr/>
              <p:nvPr/>
            </p:nvSpPr>
            <p:spPr>
              <a:xfrm>
                <a:off x="2139254" y="-107373"/>
                <a:ext cx="7022559" cy="5334000"/>
              </a:xfrm>
              <a:prstGeom prst="rect">
                <a:avLst/>
              </a:prstGeom>
              <a:solidFill>
                <a:srgbClr val="1C5D9C"/>
              </a:solidFill>
              <a:ln>
                <a:noFill/>
              </a:ln>
            </p:spPr>
            <p:style>
              <a:lnRef idx="2">
                <a:schemeClr val="dk1">
                  <a:shade val="50000"/>
                </a:schemeClr>
              </a:lnRef>
              <a:fillRef idx="1">
                <a:schemeClr val="dk1"/>
              </a:fillRef>
              <a:effectRef idx="0">
                <a:schemeClr val="dk1"/>
              </a:effectRef>
              <a:fontRef idx="minor">
                <a:schemeClr val="lt1"/>
              </a:fontRef>
            </p:style>
            <p:txBody>
              <a:bodyPr lIns="89610" tIns="44805" rIns="89610" bIns="44805" rtlCol="0" anchor="ctr"/>
              <a:lstStyle/>
              <a:p>
                <a:pPr algn="ctr"/>
                <a:endParaRPr lang="en-US" dirty="0">
                  <a:solidFill>
                    <a:srgbClr val="1C5D9C"/>
                  </a:solidFill>
                </a:endParaRPr>
              </a:p>
            </p:txBody>
          </p:sp>
          <p:pic>
            <p:nvPicPr>
              <p:cNvPr id="3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258" y="3950494"/>
                <a:ext cx="1590675" cy="1193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19296" y="133350"/>
              <a:ext cx="807427"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itle 1"/>
          <p:cNvSpPr>
            <a:spLocks noGrp="1"/>
          </p:cNvSpPr>
          <p:nvPr>
            <p:ph type="title"/>
          </p:nvPr>
        </p:nvSpPr>
        <p:spPr>
          <a:xfrm>
            <a:off x="2590801" y="1581150"/>
            <a:ext cx="6477000" cy="857250"/>
          </a:xfrm>
        </p:spPr>
        <p:txBody>
          <a:bodyPr>
            <a:normAutofit/>
          </a:bodyPr>
          <a:lstStyle/>
          <a:p>
            <a:pPr algn="l"/>
            <a:r>
              <a:rPr lang="en-US" sz="3800" dirty="0">
                <a:solidFill>
                  <a:schemeClr val="bg1"/>
                </a:solidFill>
              </a:rPr>
              <a:t>1. Auto insurance policy</a:t>
            </a:r>
          </a:p>
        </p:txBody>
      </p:sp>
      <p:sp>
        <p:nvSpPr>
          <p:cNvPr id="3" name="Content Placeholder 2"/>
          <p:cNvSpPr>
            <a:spLocks noGrp="1"/>
          </p:cNvSpPr>
          <p:nvPr>
            <p:ph idx="1"/>
          </p:nvPr>
        </p:nvSpPr>
        <p:spPr>
          <a:xfrm>
            <a:off x="2579914" y="2419350"/>
            <a:ext cx="6030686" cy="1828800"/>
          </a:xfrm>
        </p:spPr>
        <p:txBody>
          <a:bodyPr>
            <a:normAutofit/>
          </a:bodyPr>
          <a:lstStyle/>
          <a:p>
            <a:pPr marL="0" indent="0">
              <a:buNone/>
            </a:pPr>
            <a:r>
              <a:rPr lang="en-US" sz="2200" dirty="0">
                <a:solidFill>
                  <a:schemeClr val="bg1"/>
                </a:solidFill>
              </a:rPr>
              <a:t>A legal contract between you and the insurance company. You agree to pay a premium and when you have a claim, the insurance company agrees to pay losses up to certain limits, after deductibles. </a:t>
            </a:r>
          </a:p>
        </p:txBody>
      </p:sp>
      <p:sp>
        <p:nvSpPr>
          <p:cNvPr id="16" name="Rectangular Callout 15"/>
          <p:cNvSpPr/>
          <p:nvPr/>
        </p:nvSpPr>
        <p:spPr>
          <a:xfrm>
            <a:off x="123825" y="285750"/>
            <a:ext cx="1905000" cy="1676400"/>
          </a:xfrm>
          <a:prstGeom prst="wedgeRectCallou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1C5D9C"/>
                </a:solidFill>
              </a:rPr>
              <a:t>What you pay the insurance company for covering your RISK.</a:t>
            </a:r>
          </a:p>
        </p:txBody>
      </p:sp>
      <p:cxnSp>
        <p:nvCxnSpPr>
          <p:cNvPr id="28" name="Straight Connector 27"/>
          <p:cNvCxnSpPr/>
          <p:nvPr/>
        </p:nvCxnSpPr>
        <p:spPr>
          <a:xfrm flipH="1">
            <a:off x="5943600" y="3152775"/>
            <a:ext cx="1066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Rectangular Callout 30"/>
          <p:cNvSpPr/>
          <p:nvPr/>
        </p:nvSpPr>
        <p:spPr>
          <a:xfrm>
            <a:off x="123825" y="666750"/>
            <a:ext cx="1905000" cy="1676400"/>
          </a:xfrm>
          <a:prstGeom prst="wedgeRectCallou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Your notice to the insurance company that a loss has occurred.</a:t>
            </a:r>
          </a:p>
        </p:txBody>
      </p:sp>
      <p:cxnSp>
        <p:nvCxnSpPr>
          <p:cNvPr id="32" name="Straight Connector 31"/>
          <p:cNvCxnSpPr/>
          <p:nvPr/>
        </p:nvCxnSpPr>
        <p:spPr>
          <a:xfrm flipH="1">
            <a:off x="3952875" y="3467100"/>
            <a:ext cx="682233" cy="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ular Callout 33"/>
          <p:cNvSpPr/>
          <p:nvPr/>
        </p:nvSpPr>
        <p:spPr>
          <a:xfrm>
            <a:off x="133350" y="937779"/>
            <a:ext cx="1905000" cy="1676400"/>
          </a:xfrm>
          <a:prstGeom prst="wedgeRectCallou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1C5D9C"/>
                </a:solidFill>
              </a:rPr>
              <a:t>The cost in dollars of property damage or injuries covered in your policy.</a:t>
            </a:r>
          </a:p>
        </p:txBody>
      </p:sp>
      <p:cxnSp>
        <p:nvCxnSpPr>
          <p:cNvPr id="35" name="Straight Connector 34"/>
          <p:cNvCxnSpPr/>
          <p:nvPr/>
        </p:nvCxnSpPr>
        <p:spPr>
          <a:xfrm flipH="1">
            <a:off x="3124200" y="3806438"/>
            <a:ext cx="67270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6720426" y="3806436"/>
            <a:ext cx="1365168" cy="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ular Callout 16"/>
          <p:cNvSpPr/>
          <p:nvPr/>
        </p:nvSpPr>
        <p:spPr>
          <a:xfrm>
            <a:off x="133350" y="1259701"/>
            <a:ext cx="1905000" cy="1676400"/>
          </a:xfrm>
          <a:prstGeom prst="wedgeRectCallou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The maximum amount you will receive for a specific type of coverage.</a:t>
            </a:r>
          </a:p>
        </p:txBody>
      </p:sp>
      <p:sp>
        <p:nvSpPr>
          <p:cNvPr id="7" name="Slide Number Placeholder 6"/>
          <p:cNvSpPr>
            <a:spLocks noGrp="1"/>
          </p:cNvSpPr>
          <p:nvPr>
            <p:ph type="sldNum" sz="quarter" idx="12"/>
          </p:nvPr>
        </p:nvSpPr>
        <p:spPr/>
        <p:txBody>
          <a:bodyPr/>
          <a:lstStyle/>
          <a:p>
            <a:fld id="{E91E8286-7749-4CEF-A7C2-159F6CECA96B}" type="slidenum">
              <a:rPr lang="en-US" smtClean="0"/>
              <a:t>16</a:t>
            </a:fld>
            <a:endParaRPr lang="en-US" dirty="0"/>
          </a:p>
        </p:txBody>
      </p:sp>
      <p:sp>
        <p:nvSpPr>
          <p:cNvPr id="30" name="Rectangular Callout 29"/>
          <p:cNvSpPr/>
          <p:nvPr/>
        </p:nvSpPr>
        <p:spPr>
          <a:xfrm>
            <a:off x="123825" y="1524000"/>
            <a:ext cx="1905000" cy="1676400"/>
          </a:xfrm>
          <a:prstGeom prst="wedgeRectCallou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1C5D9C"/>
                </a:solidFill>
              </a:rPr>
              <a:t>What you pay out of pocket, before the insurance pays your claim.</a:t>
            </a:r>
          </a:p>
        </p:txBody>
      </p:sp>
      <p:cxnSp>
        <p:nvCxnSpPr>
          <p:cNvPr id="33" name="Straight Connector 32"/>
          <p:cNvCxnSpPr/>
          <p:nvPr/>
        </p:nvCxnSpPr>
        <p:spPr>
          <a:xfrm flipH="1">
            <a:off x="5402883" y="3806438"/>
            <a:ext cx="67270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021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8"/>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31"/>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32"/>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34"/>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35"/>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7"/>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33"/>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31" grpId="0" animBg="1"/>
      <p:bldP spid="31" grpId="1" animBg="1"/>
      <p:bldP spid="34" grpId="0" animBg="1"/>
      <p:bldP spid="34" grpId="1" animBg="1"/>
      <p:bldP spid="17" grpId="0" animBg="1"/>
      <p:bldP spid="17" grpId="1" animBg="1"/>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243258" y="-107373"/>
            <a:ext cx="8918555" cy="5334000"/>
            <a:chOff x="243258" y="-107373"/>
            <a:chExt cx="8918555" cy="5334000"/>
          </a:xfrm>
        </p:grpSpPr>
        <p:grpSp>
          <p:nvGrpSpPr>
            <p:cNvPr id="27" name="Group 26"/>
            <p:cNvGrpSpPr/>
            <p:nvPr/>
          </p:nvGrpSpPr>
          <p:grpSpPr>
            <a:xfrm>
              <a:off x="243258" y="-107373"/>
              <a:ext cx="8918555" cy="5334000"/>
              <a:chOff x="243258" y="-107373"/>
              <a:chExt cx="8918555" cy="5334000"/>
            </a:xfrm>
          </p:grpSpPr>
          <p:sp>
            <p:nvSpPr>
              <p:cNvPr id="30" name="Rectangle 29"/>
              <p:cNvSpPr/>
              <p:nvPr/>
            </p:nvSpPr>
            <p:spPr>
              <a:xfrm>
                <a:off x="2139254" y="-107373"/>
                <a:ext cx="7022559" cy="5334000"/>
              </a:xfrm>
              <a:prstGeom prst="rect">
                <a:avLst/>
              </a:prstGeom>
              <a:solidFill>
                <a:srgbClr val="1C5D9C"/>
              </a:solidFill>
              <a:ln>
                <a:noFill/>
              </a:ln>
            </p:spPr>
            <p:style>
              <a:lnRef idx="2">
                <a:schemeClr val="dk1">
                  <a:shade val="50000"/>
                </a:schemeClr>
              </a:lnRef>
              <a:fillRef idx="1">
                <a:schemeClr val="dk1"/>
              </a:fillRef>
              <a:effectRef idx="0">
                <a:schemeClr val="dk1"/>
              </a:effectRef>
              <a:fontRef idx="minor">
                <a:schemeClr val="lt1"/>
              </a:fontRef>
            </p:style>
            <p:txBody>
              <a:bodyPr lIns="89610" tIns="44805" rIns="89610" bIns="44805" rtlCol="0" anchor="ctr"/>
              <a:lstStyle/>
              <a:p>
                <a:pPr algn="ctr"/>
                <a:endParaRPr lang="en-US" dirty="0">
                  <a:solidFill>
                    <a:srgbClr val="1C5D9C"/>
                  </a:solidFill>
                </a:endParaRPr>
              </a:p>
            </p:txBody>
          </p:sp>
          <p:pic>
            <p:nvPicPr>
              <p:cNvPr id="3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258" y="3950494"/>
                <a:ext cx="1590675" cy="1193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19296" y="133350"/>
              <a:ext cx="807427"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itle 1"/>
          <p:cNvSpPr>
            <a:spLocks noGrp="1"/>
          </p:cNvSpPr>
          <p:nvPr>
            <p:ph type="title"/>
          </p:nvPr>
        </p:nvSpPr>
        <p:spPr>
          <a:xfrm>
            <a:off x="2590801" y="1581150"/>
            <a:ext cx="6477000" cy="857250"/>
          </a:xfrm>
        </p:spPr>
        <p:txBody>
          <a:bodyPr>
            <a:normAutofit/>
          </a:bodyPr>
          <a:lstStyle/>
          <a:p>
            <a:pPr algn="l"/>
            <a:r>
              <a:rPr lang="en-US" sz="3800" dirty="0">
                <a:solidFill>
                  <a:schemeClr val="bg1"/>
                </a:solidFill>
              </a:rPr>
              <a:t>2. What is covered?</a:t>
            </a:r>
          </a:p>
        </p:txBody>
      </p:sp>
      <p:sp>
        <p:nvSpPr>
          <p:cNvPr id="3" name="Content Placeholder 2"/>
          <p:cNvSpPr>
            <a:spLocks noGrp="1"/>
          </p:cNvSpPr>
          <p:nvPr>
            <p:ph idx="1"/>
          </p:nvPr>
        </p:nvSpPr>
        <p:spPr>
          <a:xfrm>
            <a:off x="2444690" y="2386353"/>
            <a:ext cx="6411686" cy="2514600"/>
          </a:xfrm>
        </p:spPr>
        <p:txBody>
          <a:bodyPr>
            <a:normAutofit/>
          </a:bodyPr>
          <a:lstStyle/>
          <a:p>
            <a:pPr marL="0" indent="0">
              <a:lnSpc>
                <a:spcPct val="110000"/>
              </a:lnSpc>
              <a:buNone/>
            </a:pPr>
            <a:r>
              <a:rPr lang="en-US" sz="2200" dirty="0">
                <a:solidFill>
                  <a:schemeClr val="bg1"/>
                </a:solidFill>
              </a:rPr>
              <a:t>Most auto insurance policies include these standard benefit types: comprehensive, collision, bodily injury, medical or personal injury, property damage liability and uninsured or underinsured motorist. Each exists to “cover” or protect you from significant financial loss. </a:t>
            </a:r>
          </a:p>
        </p:txBody>
      </p:sp>
      <p:sp>
        <p:nvSpPr>
          <p:cNvPr id="16" name="Rectangular Callout 15"/>
          <p:cNvSpPr/>
          <p:nvPr/>
        </p:nvSpPr>
        <p:spPr>
          <a:xfrm>
            <a:off x="152400" y="256154"/>
            <a:ext cx="1905000" cy="1676400"/>
          </a:xfrm>
          <a:prstGeom prst="wedgeRectCallou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1C5D9C"/>
                </a:solidFill>
              </a:rPr>
              <a:t>Pays for theft, or damage to your car </a:t>
            </a:r>
            <a:r>
              <a:rPr lang="en-US" b="1" u="sng" dirty="0">
                <a:solidFill>
                  <a:srgbClr val="1C5D9C"/>
                </a:solidFill>
              </a:rPr>
              <a:t>not</a:t>
            </a:r>
            <a:r>
              <a:rPr lang="en-US" b="1" dirty="0">
                <a:solidFill>
                  <a:srgbClr val="1C5D9C"/>
                </a:solidFill>
              </a:rPr>
              <a:t> caused by a collision, i.e., vandalism, weather.</a:t>
            </a:r>
          </a:p>
        </p:txBody>
      </p:sp>
      <p:cxnSp>
        <p:nvCxnSpPr>
          <p:cNvPr id="28" name="Straight Connector 27"/>
          <p:cNvCxnSpPr/>
          <p:nvPr/>
        </p:nvCxnSpPr>
        <p:spPr>
          <a:xfrm flipH="1">
            <a:off x="4133850" y="3156462"/>
            <a:ext cx="178328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Rectangular Callout 30"/>
          <p:cNvSpPr/>
          <p:nvPr/>
        </p:nvSpPr>
        <p:spPr>
          <a:xfrm>
            <a:off x="152400" y="515710"/>
            <a:ext cx="1905000" cy="1676400"/>
          </a:xfrm>
          <a:prstGeom prst="wedgeRectCallou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Pays for damage to your car caused by hitting something,  i.e., a wall, vehicle.</a:t>
            </a:r>
          </a:p>
        </p:txBody>
      </p:sp>
      <p:cxnSp>
        <p:nvCxnSpPr>
          <p:cNvPr id="32" name="Straight Connector 31"/>
          <p:cNvCxnSpPr/>
          <p:nvPr/>
        </p:nvCxnSpPr>
        <p:spPr>
          <a:xfrm flipH="1">
            <a:off x="6019800" y="3154313"/>
            <a:ext cx="990600" cy="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ular Callout 33"/>
          <p:cNvSpPr/>
          <p:nvPr/>
        </p:nvSpPr>
        <p:spPr>
          <a:xfrm>
            <a:off x="152400" y="709953"/>
            <a:ext cx="1905000" cy="1676400"/>
          </a:xfrm>
          <a:prstGeom prst="wedgeRectCallou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1C5D9C"/>
                </a:solidFill>
              </a:rPr>
              <a:t>Pays for injuries that happen to others in an auto accident that is your fault.</a:t>
            </a:r>
          </a:p>
        </p:txBody>
      </p:sp>
      <p:cxnSp>
        <p:nvCxnSpPr>
          <p:cNvPr id="35" name="Straight Connector 34"/>
          <p:cNvCxnSpPr/>
          <p:nvPr/>
        </p:nvCxnSpPr>
        <p:spPr>
          <a:xfrm flipH="1">
            <a:off x="7086600" y="3162300"/>
            <a:ext cx="1447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2543176" y="3514958"/>
            <a:ext cx="2867024" cy="1411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ular Callout 16"/>
          <p:cNvSpPr/>
          <p:nvPr/>
        </p:nvSpPr>
        <p:spPr>
          <a:xfrm>
            <a:off x="152400" y="709953"/>
            <a:ext cx="1905000" cy="1676400"/>
          </a:xfrm>
          <a:prstGeom prst="wedgeRectCallou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Pays accident-related medical bills for you and your passengers, regardless of who’s at fault.</a:t>
            </a:r>
          </a:p>
        </p:txBody>
      </p:sp>
      <p:cxnSp>
        <p:nvCxnSpPr>
          <p:cNvPr id="21" name="Straight Connector 20"/>
          <p:cNvCxnSpPr/>
          <p:nvPr/>
        </p:nvCxnSpPr>
        <p:spPr>
          <a:xfrm flipH="1">
            <a:off x="5591175" y="3529076"/>
            <a:ext cx="279082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ular Callout 23"/>
          <p:cNvSpPr/>
          <p:nvPr/>
        </p:nvSpPr>
        <p:spPr>
          <a:xfrm>
            <a:off x="152400" y="940377"/>
            <a:ext cx="1905000" cy="1676400"/>
          </a:xfrm>
          <a:prstGeom prst="wedgeRectCallou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1C5D9C"/>
                </a:solidFill>
              </a:rPr>
              <a:t>Pays for damage to others’ property resulting from an auto accident that is your fault.</a:t>
            </a:r>
          </a:p>
        </p:txBody>
      </p:sp>
      <p:sp>
        <p:nvSpPr>
          <p:cNvPr id="7" name="Slide Number Placeholder 6"/>
          <p:cNvSpPr>
            <a:spLocks noGrp="1"/>
          </p:cNvSpPr>
          <p:nvPr>
            <p:ph type="sldNum" sz="quarter" idx="12"/>
          </p:nvPr>
        </p:nvSpPr>
        <p:spPr/>
        <p:txBody>
          <a:bodyPr/>
          <a:lstStyle/>
          <a:p>
            <a:fld id="{410E0903-EB76-418E-8C40-8277962E1111}" type="slidenum">
              <a:rPr lang="en-US" smtClean="0"/>
              <a:t>17</a:t>
            </a:fld>
            <a:endParaRPr lang="en-US" dirty="0"/>
          </a:p>
        </p:txBody>
      </p:sp>
      <p:sp>
        <p:nvSpPr>
          <p:cNvPr id="18" name="Rectangular Callout 17"/>
          <p:cNvSpPr/>
          <p:nvPr/>
        </p:nvSpPr>
        <p:spPr>
          <a:xfrm>
            <a:off x="161925" y="1576728"/>
            <a:ext cx="1905000" cy="1676400"/>
          </a:xfrm>
          <a:prstGeom prst="wedgeRectCallou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Pays for injuries caused by a driver who doesn’t have insurance.</a:t>
            </a:r>
          </a:p>
        </p:txBody>
      </p:sp>
      <p:sp>
        <p:nvSpPr>
          <p:cNvPr id="19" name="Rectangular Callout 18"/>
          <p:cNvSpPr/>
          <p:nvPr/>
        </p:nvSpPr>
        <p:spPr>
          <a:xfrm>
            <a:off x="152400" y="1657350"/>
            <a:ext cx="1914525" cy="1824207"/>
          </a:xfrm>
          <a:prstGeom prst="wedgeRectCallou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1C5D9C"/>
                </a:solidFill>
              </a:rPr>
              <a:t>Pays for injuries caused by a driver who doesn’t have </a:t>
            </a:r>
            <a:r>
              <a:rPr lang="en-US" b="1" u="sng" dirty="0">
                <a:solidFill>
                  <a:srgbClr val="1C5D9C"/>
                </a:solidFill>
              </a:rPr>
              <a:t>enough</a:t>
            </a:r>
            <a:r>
              <a:rPr lang="en-US" b="1" dirty="0">
                <a:solidFill>
                  <a:srgbClr val="1C5D9C"/>
                </a:solidFill>
              </a:rPr>
              <a:t> insurance to cover your loss.</a:t>
            </a:r>
          </a:p>
        </p:txBody>
      </p:sp>
      <p:cxnSp>
        <p:nvCxnSpPr>
          <p:cNvPr id="22" name="Straight Connector 21"/>
          <p:cNvCxnSpPr/>
          <p:nvPr/>
        </p:nvCxnSpPr>
        <p:spPr>
          <a:xfrm flipH="1" flipV="1">
            <a:off x="3000375" y="3876302"/>
            <a:ext cx="1159357" cy="457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4536252" y="3867150"/>
            <a:ext cx="1512123" cy="457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4969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8"/>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31"/>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32"/>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34"/>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35"/>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7"/>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3"/>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24"/>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21"/>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18"/>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22"/>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31" grpId="0" animBg="1"/>
      <p:bldP spid="31" grpId="1" animBg="1"/>
      <p:bldP spid="34" grpId="0" animBg="1"/>
      <p:bldP spid="34" grpId="1" animBg="1"/>
      <p:bldP spid="17" grpId="0" animBg="1"/>
      <p:bldP spid="17" grpId="1" animBg="1"/>
      <p:bldP spid="24" grpId="0" animBg="1"/>
      <p:bldP spid="24" grpId="1" animBg="1"/>
      <p:bldP spid="18" grpId="0" animBg="1"/>
      <p:bldP spid="18" grpId="1"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243258" y="-107373"/>
            <a:ext cx="8918555" cy="5334000"/>
            <a:chOff x="243258" y="-107373"/>
            <a:chExt cx="8918555" cy="5334000"/>
          </a:xfrm>
        </p:grpSpPr>
        <p:grpSp>
          <p:nvGrpSpPr>
            <p:cNvPr id="17" name="Group 16"/>
            <p:cNvGrpSpPr/>
            <p:nvPr/>
          </p:nvGrpSpPr>
          <p:grpSpPr>
            <a:xfrm>
              <a:off x="243258" y="-107373"/>
              <a:ext cx="8918555" cy="5334000"/>
              <a:chOff x="243258" y="-107373"/>
              <a:chExt cx="8918555" cy="5334000"/>
            </a:xfrm>
          </p:grpSpPr>
          <p:sp>
            <p:nvSpPr>
              <p:cNvPr id="19" name="Rectangle 18"/>
              <p:cNvSpPr/>
              <p:nvPr/>
            </p:nvSpPr>
            <p:spPr>
              <a:xfrm>
                <a:off x="2139254" y="-107373"/>
                <a:ext cx="7022559" cy="5334000"/>
              </a:xfrm>
              <a:prstGeom prst="rect">
                <a:avLst/>
              </a:prstGeom>
              <a:solidFill>
                <a:srgbClr val="1C5D9C"/>
              </a:solidFill>
              <a:ln>
                <a:noFill/>
              </a:ln>
            </p:spPr>
            <p:style>
              <a:lnRef idx="2">
                <a:schemeClr val="dk1">
                  <a:shade val="50000"/>
                </a:schemeClr>
              </a:lnRef>
              <a:fillRef idx="1">
                <a:schemeClr val="dk1"/>
              </a:fillRef>
              <a:effectRef idx="0">
                <a:schemeClr val="dk1"/>
              </a:effectRef>
              <a:fontRef idx="minor">
                <a:schemeClr val="lt1"/>
              </a:fontRef>
            </p:style>
            <p:txBody>
              <a:bodyPr lIns="89610" tIns="44805" rIns="89610" bIns="44805" rtlCol="0" anchor="ctr"/>
              <a:lstStyle/>
              <a:p>
                <a:pPr algn="ctr"/>
                <a:endParaRPr lang="en-US" dirty="0">
                  <a:solidFill>
                    <a:srgbClr val="1C5D9C"/>
                  </a:solidFill>
                </a:endParaRPr>
              </a:p>
            </p:txBody>
          </p:sp>
          <p:pic>
            <p:nvPicPr>
              <p:cNvPr id="2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258" y="3950494"/>
                <a:ext cx="1590675" cy="1193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19296" y="133350"/>
              <a:ext cx="807427"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itle 1"/>
          <p:cNvSpPr>
            <a:spLocks noGrp="1"/>
          </p:cNvSpPr>
          <p:nvPr>
            <p:ph type="title"/>
          </p:nvPr>
        </p:nvSpPr>
        <p:spPr>
          <a:xfrm>
            <a:off x="2590801" y="1581150"/>
            <a:ext cx="6477000" cy="857250"/>
          </a:xfrm>
        </p:spPr>
        <p:txBody>
          <a:bodyPr>
            <a:normAutofit/>
          </a:bodyPr>
          <a:lstStyle/>
          <a:p>
            <a:pPr algn="l"/>
            <a:r>
              <a:rPr lang="en-US" sz="3800" dirty="0">
                <a:solidFill>
                  <a:schemeClr val="bg1"/>
                </a:solidFill>
              </a:rPr>
              <a:t>3. Who is covered?</a:t>
            </a:r>
          </a:p>
        </p:txBody>
      </p:sp>
      <p:sp>
        <p:nvSpPr>
          <p:cNvPr id="3" name="Content Placeholder 2"/>
          <p:cNvSpPr>
            <a:spLocks noGrp="1"/>
          </p:cNvSpPr>
          <p:nvPr>
            <p:ph idx="1"/>
          </p:nvPr>
        </p:nvSpPr>
        <p:spPr>
          <a:xfrm>
            <a:off x="2579914" y="2419350"/>
            <a:ext cx="5772056" cy="2247653"/>
          </a:xfrm>
        </p:spPr>
        <p:txBody>
          <a:bodyPr>
            <a:normAutofit/>
          </a:bodyPr>
          <a:lstStyle/>
          <a:p>
            <a:pPr marL="0" indent="0">
              <a:lnSpc>
                <a:spcPct val="110000"/>
              </a:lnSpc>
              <a:buNone/>
            </a:pPr>
            <a:r>
              <a:rPr lang="en-US" sz="2200" dirty="0">
                <a:solidFill>
                  <a:schemeClr val="bg1"/>
                </a:solidFill>
              </a:rPr>
              <a:t>Drivers, passenger(s) and pedestrians all may be eligible to receive financial benefits if injured in a covered accident. </a:t>
            </a:r>
          </a:p>
        </p:txBody>
      </p:sp>
      <p:sp>
        <p:nvSpPr>
          <p:cNvPr id="16" name="Rectangular Callout 15"/>
          <p:cNvSpPr/>
          <p:nvPr/>
        </p:nvSpPr>
        <p:spPr>
          <a:xfrm>
            <a:off x="142880" y="209550"/>
            <a:ext cx="1905000" cy="1676400"/>
          </a:xfrm>
          <a:prstGeom prst="wedgeRectCallou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1C5D9C"/>
                </a:solidFill>
              </a:rPr>
              <a:t>Operator of the insured auto or any licensed person who has  permission to drive.</a:t>
            </a:r>
          </a:p>
        </p:txBody>
      </p:sp>
      <p:cxnSp>
        <p:nvCxnSpPr>
          <p:cNvPr id="28" name="Straight Connector 27"/>
          <p:cNvCxnSpPr/>
          <p:nvPr/>
        </p:nvCxnSpPr>
        <p:spPr>
          <a:xfrm flipH="1" flipV="1">
            <a:off x="2678876" y="2809998"/>
            <a:ext cx="836220" cy="445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Rectangular Callout 30"/>
          <p:cNvSpPr/>
          <p:nvPr/>
        </p:nvSpPr>
        <p:spPr>
          <a:xfrm>
            <a:off x="142880" y="504825"/>
            <a:ext cx="1905000" cy="1676400"/>
          </a:xfrm>
          <a:prstGeom prst="wedgeRectCallou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Person inside the auto, other than the driver, injured in a covered accident.</a:t>
            </a:r>
          </a:p>
        </p:txBody>
      </p:sp>
      <p:cxnSp>
        <p:nvCxnSpPr>
          <p:cNvPr id="32" name="Straight Connector 31"/>
          <p:cNvCxnSpPr/>
          <p:nvPr/>
        </p:nvCxnSpPr>
        <p:spPr>
          <a:xfrm flipH="1">
            <a:off x="3598226" y="2827787"/>
            <a:ext cx="148342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ular Callout 33"/>
          <p:cNvSpPr/>
          <p:nvPr/>
        </p:nvSpPr>
        <p:spPr>
          <a:xfrm>
            <a:off x="142880" y="737167"/>
            <a:ext cx="1905000" cy="1676400"/>
          </a:xfrm>
          <a:prstGeom prst="wedgeRectCallou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1C5D9C"/>
                </a:solidFill>
              </a:rPr>
              <a:t>Person outside the auto who suffers a loss due to a covered accident.</a:t>
            </a:r>
          </a:p>
        </p:txBody>
      </p:sp>
      <p:cxnSp>
        <p:nvCxnSpPr>
          <p:cNvPr id="35" name="Straight Connector 34"/>
          <p:cNvCxnSpPr/>
          <p:nvPr/>
        </p:nvCxnSpPr>
        <p:spPr>
          <a:xfrm flipH="1">
            <a:off x="5593383" y="2827540"/>
            <a:ext cx="128366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6792C72E-72A9-4533-88E8-21E1E08CB434}" type="slidenum">
              <a:rPr lang="en-US" smtClean="0"/>
              <a:t>18</a:t>
            </a:fld>
            <a:endParaRPr lang="en-US" dirty="0"/>
          </a:p>
        </p:txBody>
      </p:sp>
    </p:spTree>
    <p:extLst>
      <p:ext uri="{BB962C8B-B14F-4D97-AF65-F5344CB8AC3E}">
        <p14:creationId xmlns:p14="http://schemas.microsoft.com/office/powerpoint/2010/main" val="92764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8"/>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31"/>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32"/>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31" grpId="0" animBg="1"/>
      <p:bldP spid="31" grpId="1" animBg="1"/>
      <p:bldP spid="3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243258" y="-107373"/>
            <a:ext cx="8918555" cy="5334000"/>
            <a:chOff x="243258" y="-107373"/>
            <a:chExt cx="8918555" cy="5334000"/>
          </a:xfrm>
        </p:grpSpPr>
        <p:grpSp>
          <p:nvGrpSpPr>
            <p:cNvPr id="24" name="Group 23"/>
            <p:cNvGrpSpPr/>
            <p:nvPr/>
          </p:nvGrpSpPr>
          <p:grpSpPr>
            <a:xfrm>
              <a:off x="243258" y="-107373"/>
              <a:ext cx="8918555" cy="5334000"/>
              <a:chOff x="243258" y="-107373"/>
              <a:chExt cx="8918555" cy="5334000"/>
            </a:xfrm>
          </p:grpSpPr>
          <p:sp>
            <p:nvSpPr>
              <p:cNvPr id="26" name="Rectangle 25"/>
              <p:cNvSpPr/>
              <p:nvPr/>
            </p:nvSpPr>
            <p:spPr>
              <a:xfrm>
                <a:off x="2139254" y="-107373"/>
                <a:ext cx="7022559" cy="5334000"/>
              </a:xfrm>
              <a:prstGeom prst="rect">
                <a:avLst/>
              </a:prstGeom>
              <a:solidFill>
                <a:srgbClr val="1C5D9C"/>
              </a:solidFill>
              <a:ln>
                <a:noFill/>
              </a:ln>
            </p:spPr>
            <p:style>
              <a:lnRef idx="2">
                <a:schemeClr val="dk1">
                  <a:shade val="50000"/>
                </a:schemeClr>
              </a:lnRef>
              <a:fillRef idx="1">
                <a:schemeClr val="dk1"/>
              </a:fillRef>
              <a:effectRef idx="0">
                <a:schemeClr val="dk1"/>
              </a:effectRef>
              <a:fontRef idx="minor">
                <a:schemeClr val="lt1"/>
              </a:fontRef>
            </p:style>
            <p:txBody>
              <a:bodyPr lIns="89610" tIns="44805" rIns="89610" bIns="44805" rtlCol="0" anchor="ctr"/>
              <a:lstStyle/>
              <a:p>
                <a:pPr algn="ctr"/>
                <a:endParaRPr lang="en-US" dirty="0">
                  <a:solidFill>
                    <a:srgbClr val="1C5D9C"/>
                  </a:solidFill>
                </a:endParaRPr>
              </a:p>
            </p:txBody>
          </p:sp>
          <p:pic>
            <p:nvPicPr>
              <p:cNvPr id="2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258" y="3950494"/>
                <a:ext cx="1590675" cy="1193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19296" y="133350"/>
              <a:ext cx="807427"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itle 1"/>
          <p:cNvSpPr>
            <a:spLocks noGrp="1"/>
          </p:cNvSpPr>
          <p:nvPr>
            <p:ph type="title"/>
          </p:nvPr>
        </p:nvSpPr>
        <p:spPr>
          <a:xfrm>
            <a:off x="2590801" y="1581150"/>
            <a:ext cx="6477000" cy="857250"/>
          </a:xfrm>
        </p:spPr>
        <p:txBody>
          <a:bodyPr>
            <a:normAutofit/>
          </a:bodyPr>
          <a:lstStyle/>
          <a:p>
            <a:pPr algn="l"/>
            <a:r>
              <a:rPr lang="en-US" sz="3800" dirty="0">
                <a:solidFill>
                  <a:schemeClr val="bg1"/>
                </a:solidFill>
              </a:rPr>
              <a:t>4. How to buy</a:t>
            </a:r>
          </a:p>
        </p:txBody>
      </p:sp>
      <p:sp>
        <p:nvSpPr>
          <p:cNvPr id="3" name="Content Placeholder 2"/>
          <p:cNvSpPr>
            <a:spLocks noGrp="1"/>
          </p:cNvSpPr>
          <p:nvPr>
            <p:ph idx="1"/>
          </p:nvPr>
        </p:nvSpPr>
        <p:spPr>
          <a:xfrm>
            <a:off x="2579914" y="2419350"/>
            <a:ext cx="5772056" cy="2247653"/>
          </a:xfrm>
        </p:spPr>
        <p:txBody>
          <a:bodyPr>
            <a:normAutofit/>
          </a:bodyPr>
          <a:lstStyle/>
          <a:p>
            <a:pPr marL="0" indent="0">
              <a:lnSpc>
                <a:spcPct val="110000"/>
              </a:lnSpc>
              <a:buNone/>
            </a:pPr>
            <a:r>
              <a:rPr lang="en-US" sz="2200" dirty="0">
                <a:solidFill>
                  <a:schemeClr val="bg1"/>
                </a:solidFill>
              </a:rPr>
              <a:t>Once you decide what types and how much auto insurance coverage you need, you can request a quote through an insurance agent or direct, by phone or online.</a:t>
            </a:r>
          </a:p>
        </p:txBody>
      </p:sp>
      <p:sp>
        <p:nvSpPr>
          <p:cNvPr id="16" name="Rectangular Callout 15"/>
          <p:cNvSpPr/>
          <p:nvPr/>
        </p:nvSpPr>
        <p:spPr>
          <a:xfrm>
            <a:off x="180975" y="209550"/>
            <a:ext cx="1905000" cy="1676400"/>
          </a:xfrm>
          <a:prstGeom prst="wedgeRectCallou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1C5D9C"/>
                </a:solidFill>
              </a:rPr>
              <a:t>A statement detailing the premium you will pay for the specific coverage you request.</a:t>
            </a:r>
          </a:p>
        </p:txBody>
      </p:sp>
      <p:sp>
        <p:nvSpPr>
          <p:cNvPr id="31" name="Rectangular Callout 30"/>
          <p:cNvSpPr/>
          <p:nvPr/>
        </p:nvSpPr>
        <p:spPr>
          <a:xfrm>
            <a:off x="180975" y="461522"/>
            <a:ext cx="1905000" cy="1676400"/>
          </a:xfrm>
          <a:prstGeom prst="wedgeRectCallou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A local professional paid by an insurance company to sell policies.</a:t>
            </a:r>
          </a:p>
        </p:txBody>
      </p:sp>
      <p:sp>
        <p:nvSpPr>
          <p:cNvPr id="34" name="Rectangular Callout 33"/>
          <p:cNvSpPr/>
          <p:nvPr/>
        </p:nvSpPr>
        <p:spPr>
          <a:xfrm>
            <a:off x="180975" y="864177"/>
            <a:ext cx="1905000" cy="1676400"/>
          </a:xfrm>
          <a:prstGeom prst="wedgeRectCallou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1C5D9C"/>
                </a:solidFill>
              </a:rPr>
              <a:t>Purchase from the insurance company without the help of an agent.</a:t>
            </a:r>
          </a:p>
        </p:txBody>
      </p:sp>
      <p:cxnSp>
        <p:nvCxnSpPr>
          <p:cNvPr id="35" name="Straight Connector 34"/>
          <p:cNvCxnSpPr/>
          <p:nvPr/>
        </p:nvCxnSpPr>
        <p:spPr>
          <a:xfrm flipH="1">
            <a:off x="2667000" y="3556664"/>
            <a:ext cx="69272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6858000" y="3556664"/>
            <a:ext cx="70410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5867400" y="3557162"/>
            <a:ext cx="613557" cy="668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3D54BD4B-44BB-4170-B8EE-1B4BF04425F1}" type="slidenum">
              <a:rPr lang="en-US" smtClean="0"/>
              <a:t>19</a:t>
            </a:fld>
            <a:endParaRPr lang="en-US" dirty="0"/>
          </a:p>
        </p:txBody>
      </p:sp>
    </p:spTree>
    <p:extLst>
      <p:ext uri="{BB962C8B-B14F-4D97-AF65-F5344CB8AC3E}">
        <p14:creationId xmlns:p14="http://schemas.microsoft.com/office/powerpoint/2010/main" val="1541165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35"/>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31"/>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1"/>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31" grpId="0" animBg="1"/>
      <p:bldP spid="31" grpId="1" animBg="1"/>
      <p:bldP spid="3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04800" y="133350"/>
            <a:ext cx="8991600" cy="4833097"/>
            <a:chOff x="304800" y="133350"/>
            <a:chExt cx="8991600" cy="4833097"/>
          </a:xfrm>
        </p:grpSpPr>
        <p:pic>
          <p:nvPicPr>
            <p:cNvPr id="7" name="Picture 6" descr="logo_naic.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4705350"/>
              <a:ext cx="2047550" cy="261097"/>
            </a:xfrm>
            <a:prstGeom prst="rect">
              <a:avLst/>
            </a:prstGeom>
          </p:spPr>
        </p:pic>
        <p:sp>
          <p:nvSpPr>
            <p:cNvPr id="8" name="Rectangle 7"/>
            <p:cNvSpPr/>
            <p:nvPr/>
          </p:nvSpPr>
          <p:spPr>
            <a:xfrm>
              <a:off x="2743200" y="4857750"/>
              <a:ext cx="6477000" cy="76200"/>
            </a:xfrm>
            <a:prstGeom prst="rect">
              <a:avLst/>
            </a:prstGeom>
            <a:solidFill>
              <a:srgbClr val="1C5D9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FFFFFF"/>
                </a:solidFill>
              </a:endParaRPr>
            </a:p>
          </p:txBody>
        </p:sp>
        <p:sp>
          <p:nvSpPr>
            <p:cNvPr id="9" name="Rectangle 8"/>
            <p:cNvSpPr/>
            <p:nvPr/>
          </p:nvSpPr>
          <p:spPr>
            <a:xfrm>
              <a:off x="2819400" y="4781550"/>
              <a:ext cx="6477000" cy="76200"/>
            </a:xfrm>
            <a:prstGeom prst="rect">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FFFFFF"/>
                </a:solidFill>
              </a:endParaRP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8443" y="133350"/>
              <a:ext cx="71913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5"/>
            <a:stretch>
              <a:fillRect/>
            </a:stretch>
          </p:blipFill>
          <p:spPr>
            <a:xfrm>
              <a:off x="5326703" y="2114550"/>
              <a:ext cx="3467673" cy="689135"/>
            </a:xfrm>
            <a:prstGeom prst="rect">
              <a:avLst/>
            </a:prstGeom>
          </p:spPr>
        </p:pic>
      </p:grpSp>
      <p:sp>
        <p:nvSpPr>
          <p:cNvPr id="3" name="Content Placeholder 2"/>
          <p:cNvSpPr>
            <a:spLocks noGrp="1"/>
          </p:cNvSpPr>
          <p:nvPr>
            <p:ph idx="1"/>
          </p:nvPr>
        </p:nvSpPr>
        <p:spPr>
          <a:xfrm>
            <a:off x="457201" y="1352550"/>
            <a:ext cx="4724399" cy="3242073"/>
          </a:xfrm>
        </p:spPr>
        <p:txBody>
          <a:bodyPr>
            <a:normAutofit/>
          </a:bodyPr>
          <a:lstStyle/>
          <a:p>
            <a:r>
              <a:rPr lang="en-US" sz="2400" dirty="0">
                <a:solidFill>
                  <a:schemeClr val="tx1">
                    <a:lumMod val="85000"/>
                    <a:lumOff val="15000"/>
                  </a:schemeClr>
                </a:solidFill>
              </a:rPr>
              <a:t>Use simple language, interactivity and hands-on learning to teach auto insurance basics – definition of terms, how to buy, and keep costs down.</a:t>
            </a:r>
          </a:p>
          <a:p>
            <a:r>
              <a:rPr lang="en-US" sz="2400" b="1" dirty="0">
                <a:solidFill>
                  <a:schemeClr val="tx2"/>
                </a:solidFill>
              </a:rPr>
              <a:t>Goal: </a:t>
            </a:r>
            <a:r>
              <a:rPr lang="en-US" sz="2400" dirty="0">
                <a:solidFill>
                  <a:schemeClr val="tx1">
                    <a:lumMod val="85000"/>
                    <a:lumOff val="15000"/>
                  </a:schemeClr>
                </a:solidFill>
              </a:rPr>
              <a:t>Help students get smart about insurance before something bad happens.</a:t>
            </a:r>
          </a:p>
        </p:txBody>
      </p:sp>
      <p:sp>
        <p:nvSpPr>
          <p:cNvPr id="2" name="Title 1"/>
          <p:cNvSpPr>
            <a:spLocks noGrp="1"/>
          </p:cNvSpPr>
          <p:nvPr>
            <p:ph type="title"/>
          </p:nvPr>
        </p:nvSpPr>
        <p:spPr>
          <a:xfrm>
            <a:off x="457200" y="514350"/>
            <a:ext cx="8229600" cy="857250"/>
          </a:xfrm>
        </p:spPr>
        <p:txBody>
          <a:bodyPr>
            <a:normAutofit/>
          </a:bodyPr>
          <a:lstStyle/>
          <a:p>
            <a:pPr algn="l"/>
            <a:r>
              <a:rPr lang="en-US" sz="3800" dirty="0">
                <a:solidFill>
                  <a:srgbClr val="1C5D9C"/>
                </a:solidFill>
              </a:rPr>
              <a:t>Curriculum Objectives</a:t>
            </a:r>
          </a:p>
        </p:txBody>
      </p:sp>
      <p:sp>
        <p:nvSpPr>
          <p:cNvPr id="13" name="Slide Number Placeholder 12"/>
          <p:cNvSpPr>
            <a:spLocks noGrp="1"/>
          </p:cNvSpPr>
          <p:nvPr>
            <p:ph type="sldNum" sz="quarter" idx="12"/>
          </p:nvPr>
        </p:nvSpPr>
        <p:spPr/>
        <p:txBody>
          <a:bodyPr/>
          <a:lstStyle/>
          <a:p>
            <a:fld id="{E698C2C2-0DAD-4131-89B5-1054DE16776E}" type="slidenum">
              <a:rPr lang="en-US" smtClean="0"/>
              <a:t>2</a:t>
            </a:fld>
            <a:endParaRPr lang="en-US" dirty="0"/>
          </a:p>
        </p:txBody>
      </p:sp>
    </p:spTree>
    <p:extLst>
      <p:ext uri="{BB962C8B-B14F-4D97-AF65-F5344CB8AC3E}">
        <p14:creationId xmlns:p14="http://schemas.microsoft.com/office/powerpoint/2010/main" val="428418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381001" y="3696891"/>
            <a:ext cx="7772400" cy="779859"/>
          </a:xfrm>
          <a:prstGeom prst="rect">
            <a:avLst/>
          </a:prstGeom>
        </p:spPr>
        <p:txBody>
          <a:bodyPr vert="horz" lIns="89610" tIns="44805" rIns="89610" bIns="44805" rtlCol="0" anchor="t">
            <a:no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en-US" dirty="0">
                <a:solidFill>
                  <a:srgbClr val="1C5D9C"/>
                </a:solidFill>
              </a:rPr>
              <a:t>Get Smart Challenge</a:t>
            </a:r>
          </a:p>
        </p:txBody>
      </p:sp>
      <p:sp>
        <p:nvSpPr>
          <p:cNvPr id="5" name="Rectangle 4"/>
          <p:cNvSpPr/>
          <p:nvPr/>
        </p:nvSpPr>
        <p:spPr>
          <a:xfrm>
            <a:off x="2743200" y="3562350"/>
            <a:ext cx="6477000" cy="76200"/>
          </a:xfrm>
          <a:prstGeom prst="rect">
            <a:avLst/>
          </a:prstGeom>
          <a:solidFill>
            <a:srgbClr val="1C5D9C"/>
          </a:solidFill>
          <a:ln>
            <a:noFill/>
          </a:ln>
        </p:spPr>
        <p:style>
          <a:lnRef idx="2">
            <a:schemeClr val="dk1">
              <a:shade val="50000"/>
            </a:schemeClr>
          </a:lnRef>
          <a:fillRef idx="1">
            <a:schemeClr val="dk1"/>
          </a:fillRef>
          <a:effectRef idx="0">
            <a:schemeClr val="dk1"/>
          </a:effectRef>
          <a:fontRef idx="minor">
            <a:schemeClr val="lt1"/>
          </a:fontRef>
        </p:style>
        <p:txBody>
          <a:bodyPr lIns="89610" tIns="44805" rIns="89610" bIns="44805" rtlCol="0" anchor="ctr"/>
          <a:lstStyle/>
          <a:p>
            <a:pPr algn="ctr"/>
            <a:endParaRPr lang="en-US" dirty="0">
              <a:solidFill>
                <a:srgbClr val="FFFFFF"/>
              </a:solidFill>
            </a:endParaRPr>
          </a:p>
        </p:txBody>
      </p:sp>
      <p:sp>
        <p:nvSpPr>
          <p:cNvPr id="8" name="Rectangle 7"/>
          <p:cNvSpPr/>
          <p:nvPr/>
        </p:nvSpPr>
        <p:spPr>
          <a:xfrm>
            <a:off x="2819400" y="3486151"/>
            <a:ext cx="6477000" cy="76200"/>
          </a:xfrm>
          <a:prstGeom prst="rect">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lIns="89610" tIns="44805" rIns="89610" bIns="44805" rtlCol="0" anchor="ctr"/>
          <a:lstStyle/>
          <a:p>
            <a:pPr algn="ctr"/>
            <a:endParaRPr lang="en-US" dirty="0">
              <a:solidFill>
                <a:srgbClr val="FFFFFF"/>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2" y="99592"/>
            <a:ext cx="71913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33400" y="4292084"/>
            <a:ext cx="1949060" cy="400110"/>
          </a:xfrm>
          <a:prstGeom prst="rect">
            <a:avLst/>
          </a:prstGeom>
        </p:spPr>
        <p:txBody>
          <a:bodyPr wrap="none">
            <a:spAutoFit/>
          </a:bodyPr>
          <a:lstStyle/>
          <a:p>
            <a:r>
              <a:rPr lang="en-US" sz="2000" dirty="0">
                <a:solidFill>
                  <a:schemeClr val="tx1">
                    <a:lumMod val="75000"/>
                    <a:lumOff val="25000"/>
                  </a:schemeClr>
                </a:solidFill>
              </a:rPr>
              <a:t>Request A Quote</a:t>
            </a:r>
          </a:p>
        </p:txBody>
      </p:sp>
      <p:pic>
        <p:nvPicPr>
          <p:cNvPr id="7" name="Picture 6"/>
          <p:cNvPicPr>
            <a:picLocks noChangeAspect="1"/>
          </p:cNvPicPr>
          <p:nvPr/>
        </p:nvPicPr>
        <p:blipFill>
          <a:blip r:embed="rId4"/>
          <a:stretch>
            <a:fillRect/>
          </a:stretch>
        </p:blipFill>
        <p:spPr>
          <a:xfrm>
            <a:off x="6096000" y="187044"/>
            <a:ext cx="2972373" cy="590703"/>
          </a:xfrm>
          <a:prstGeom prst="rect">
            <a:avLst/>
          </a:prstGeom>
        </p:spPr>
      </p:pic>
      <p:sp>
        <p:nvSpPr>
          <p:cNvPr id="9" name="Slide Number Placeholder 8"/>
          <p:cNvSpPr>
            <a:spLocks noGrp="1"/>
          </p:cNvSpPr>
          <p:nvPr>
            <p:ph type="sldNum" sz="quarter" idx="12"/>
          </p:nvPr>
        </p:nvSpPr>
        <p:spPr/>
        <p:txBody>
          <a:bodyPr/>
          <a:lstStyle/>
          <a:p>
            <a:fld id="{4E219AAC-7AA3-41FD-B462-8CFE6ACCB849}" type="slidenum">
              <a:rPr lang="en-US" smtClean="0"/>
              <a:t>20</a:t>
            </a:fld>
            <a:endParaRPr lang="en-US" dirty="0"/>
          </a:p>
        </p:txBody>
      </p:sp>
    </p:spTree>
    <p:extLst>
      <p:ext uri="{BB962C8B-B14F-4D97-AF65-F5344CB8AC3E}">
        <p14:creationId xmlns:p14="http://schemas.microsoft.com/office/powerpoint/2010/main" val="47230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9800" y="191520"/>
            <a:ext cx="3008331" cy="857250"/>
          </a:xfrm>
        </p:spPr>
        <p:txBody>
          <a:bodyPr>
            <a:normAutofit fontScale="90000"/>
          </a:bodyPr>
          <a:lstStyle/>
          <a:p>
            <a:r>
              <a:rPr lang="en-US" sz="2300" b="1" dirty="0">
                <a:solidFill>
                  <a:srgbClr val="1C5D9C"/>
                </a:solidFill>
              </a:rPr>
              <a:t>Get Smart Challenge </a:t>
            </a:r>
            <a:r>
              <a:rPr lang="en-US" sz="3800" dirty="0">
                <a:solidFill>
                  <a:srgbClr val="1C5D9C"/>
                </a:solidFill>
              </a:rPr>
              <a:t>Jack’s New Ride</a:t>
            </a:r>
          </a:p>
        </p:txBody>
      </p:sp>
      <p:sp>
        <p:nvSpPr>
          <p:cNvPr id="7" name="Flowchart: Alternate Process 6"/>
          <p:cNvSpPr/>
          <p:nvPr/>
        </p:nvSpPr>
        <p:spPr>
          <a:xfrm>
            <a:off x="1565398" y="793018"/>
            <a:ext cx="1600200" cy="838200"/>
          </a:xfrm>
          <a:prstGeom prst="flowChartAlternateProces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89610" tIns="44805" rIns="89610" bIns="44805" rtlCol="0" anchor="ctr"/>
          <a:lstStyle/>
          <a:p>
            <a:pPr algn="ctr"/>
            <a:r>
              <a:rPr lang="en-US" dirty="0"/>
              <a:t>17 years old</a:t>
            </a:r>
          </a:p>
        </p:txBody>
      </p:sp>
      <p:sp>
        <p:nvSpPr>
          <p:cNvPr id="8" name="Flowchart: Alternate Process 7"/>
          <p:cNvSpPr/>
          <p:nvPr/>
        </p:nvSpPr>
        <p:spPr>
          <a:xfrm>
            <a:off x="730981" y="2123580"/>
            <a:ext cx="1600200" cy="838200"/>
          </a:xfrm>
          <a:prstGeom prst="flowChartAlternateProces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89610" tIns="44805" rIns="89610" bIns="44805" rtlCol="0" anchor="ctr"/>
          <a:lstStyle/>
          <a:p>
            <a:pPr algn="ctr"/>
            <a:r>
              <a:rPr lang="en-US" dirty="0"/>
              <a:t>Part-time job</a:t>
            </a:r>
          </a:p>
        </p:txBody>
      </p:sp>
      <p:sp>
        <p:nvSpPr>
          <p:cNvPr id="11" name="Flowchart: Alternate Process 10"/>
          <p:cNvSpPr/>
          <p:nvPr/>
        </p:nvSpPr>
        <p:spPr>
          <a:xfrm>
            <a:off x="1647536" y="3562351"/>
            <a:ext cx="1600200" cy="838200"/>
          </a:xfrm>
          <a:prstGeom prst="flowChartAlternateProces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89610" tIns="44805" rIns="89610" bIns="44805" rtlCol="0" anchor="ctr"/>
          <a:lstStyle/>
          <a:p>
            <a:pPr algn="ctr"/>
            <a:r>
              <a:rPr lang="en-US" dirty="0"/>
              <a:t>Girlfriend … sometimes</a:t>
            </a:r>
          </a:p>
        </p:txBody>
      </p:sp>
      <p:sp>
        <p:nvSpPr>
          <p:cNvPr id="13" name="Flowchart: Alternate Process 12"/>
          <p:cNvSpPr/>
          <p:nvPr/>
        </p:nvSpPr>
        <p:spPr>
          <a:xfrm>
            <a:off x="5486398" y="1139630"/>
            <a:ext cx="1600200" cy="838200"/>
          </a:xfrm>
          <a:prstGeom prst="flowChartAlternateProces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89610" tIns="44805" rIns="89610" bIns="44805" rtlCol="0" anchor="ctr"/>
          <a:lstStyle/>
          <a:p>
            <a:pPr algn="ctr"/>
            <a:r>
              <a:rPr lang="en-US" dirty="0"/>
              <a:t>Instagram addict</a:t>
            </a:r>
          </a:p>
        </p:txBody>
      </p:sp>
      <p:sp>
        <p:nvSpPr>
          <p:cNvPr id="14" name="Flowchart: Alternate Process 13"/>
          <p:cNvSpPr/>
          <p:nvPr/>
        </p:nvSpPr>
        <p:spPr>
          <a:xfrm>
            <a:off x="6740562" y="2419350"/>
            <a:ext cx="1600200" cy="838200"/>
          </a:xfrm>
          <a:prstGeom prst="flowChartAlternateProces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89610" tIns="44805" rIns="89610" bIns="44805" rtlCol="0" anchor="ctr"/>
          <a:lstStyle/>
          <a:p>
            <a:pPr algn="ctr"/>
            <a:r>
              <a:rPr lang="en-US" dirty="0"/>
              <a:t>Track, tennis and debate teams</a:t>
            </a:r>
          </a:p>
        </p:txBody>
      </p:sp>
      <p:sp>
        <p:nvSpPr>
          <p:cNvPr id="15" name="Flowchart: Alternate Process 14"/>
          <p:cNvSpPr/>
          <p:nvPr/>
        </p:nvSpPr>
        <p:spPr>
          <a:xfrm>
            <a:off x="5698074" y="3790950"/>
            <a:ext cx="1600200" cy="838200"/>
          </a:xfrm>
          <a:prstGeom prst="flowChartAlternateProces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89610" tIns="44805" rIns="89610" bIns="44805" rtlCol="0" anchor="ctr"/>
          <a:lstStyle/>
          <a:p>
            <a:pPr algn="ctr"/>
            <a:r>
              <a:rPr lang="en-US" dirty="0"/>
              <a:t>Gear is always right</a:t>
            </a:r>
          </a:p>
        </p:txBody>
      </p:sp>
      <p:sp>
        <p:nvSpPr>
          <p:cNvPr id="5" name="Slide Number Placeholder 4"/>
          <p:cNvSpPr>
            <a:spLocks noGrp="1"/>
          </p:cNvSpPr>
          <p:nvPr>
            <p:ph type="sldNum" sz="quarter" idx="12"/>
          </p:nvPr>
        </p:nvSpPr>
        <p:spPr/>
        <p:txBody>
          <a:bodyPr/>
          <a:lstStyle/>
          <a:p>
            <a:fld id="{2189A9A4-0CC5-4258-AAB7-3F56E22C7400}" type="slidenum">
              <a:rPr lang="en-US" smtClean="0"/>
              <a:t>21</a:t>
            </a:fld>
            <a:endParaRPr lang="en-US" dirty="0"/>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2" y="99592"/>
            <a:ext cx="71913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descr="L:\PRACTICE GROUPS\Design and Digital\000 Image Library\NAIC\Shutterstock\happy smiling student shutterstock_14054761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657" t="5740" r="21948"/>
          <a:stretch/>
        </p:blipFill>
        <p:spPr bwMode="auto">
          <a:xfrm>
            <a:off x="3429000" y="57150"/>
            <a:ext cx="1983869" cy="497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660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83248"/>
            <a:ext cx="1600198" cy="3541101"/>
          </a:xfrm>
        </p:spPr>
        <p:txBody>
          <a:bodyPr>
            <a:noAutofit/>
          </a:bodyPr>
          <a:lstStyle/>
          <a:p>
            <a:r>
              <a:rPr lang="en-US" sz="2000" b="1" dirty="0">
                <a:solidFill>
                  <a:srgbClr val="1C5D9C"/>
                </a:solidFill>
              </a:rPr>
              <a:t>Get Smart </a:t>
            </a:r>
            <a:r>
              <a:rPr lang="en-US" sz="2400" dirty="0">
                <a:solidFill>
                  <a:srgbClr val="1C5D9C"/>
                </a:solidFill>
              </a:rPr>
              <a:t>Jack’s New Ride</a:t>
            </a:r>
            <a:br>
              <a:rPr lang="en-US" sz="2400" dirty="0">
                <a:solidFill>
                  <a:srgbClr val="1C5D9C"/>
                </a:solidFill>
              </a:rPr>
            </a:br>
            <a:r>
              <a:rPr lang="en-US" sz="1800" b="1" dirty="0">
                <a:solidFill>
                  <a:srgbClr val="1C5D9C"/>
                </a:solidFill>
              </a:rPr>
              <a:t>2008</a:t>
            </a:r>
            <a:r>
              <a:rPr lang="en-US" sz="1800" dirty="0">
                <a:solidFill>
                  <a:srgbClr val="1C5D9C"/>
                </a:solidFill>
              </a:rPr>
              <a:t> </a:t>
            </a:r>
            <a:br>
              <a:rPr lang="en-US" sz="1800" dirty="0">
                <a:solidFill>
                  <a:srgbClr val="1C5D9C"/>
                </a:solidFill>
              </a:rPr>
            </a:br>
            <a:r>
              <a:rPr lang="en-US" sz="1800" dirty="0">
                <a:solidFill>
                  <a:srgbClr val="1C5D9C"/>
                </a:solidFill>
              </a:rPr>
              <a:t>Toyota Tundra</a:t>
            </a:r>
            <a:br>
              <a:rPr lang="en-US" sz="1800" dirty="0">
                <a:solidFill>
                  <a:srgbClr val="1C5D9C"/>
                </a:solidFill>
              </a:rPr>
            </a:br>
            <a:r>
              <a:rPr lang="en-US" sz="1800" b="1" dirty="0">
                <a:solidFill>
                  <a:srgbClr val="1C5D9C"/>
                </a:solidFill>
              </a:rPr>
              <a:t>Value</a:t>
            </a:r>
            <a:br>
              <a:rPr lang="en-US" sz="1800" b="1" dirty="0">
                <a:solidFill>
                  <a:srgbClr val="1C5D9C"/>
                </a:solidFill>
              </a:rPr>
            </a:br>
            <a:r>
              <a:rPr lang="en-US" sz="1800" dirty="0">
                <a:solidFill>
                  <a:srgbClr val="1C5D9C"/>
                </a:solidFill>
              </a:rPr>
              <a:t>$8,000</a:t>
            </a:r>
            <a:br>
              <a:rPr lang="en-US" sz="1800" dirty="0">
                <a:solidFill>
                  <a:srgbClr val="1C5D9C"/>
                </a:solidFill>
              </a:rPr>
            </a:br>
            <a:r>
              <a:rPr lang="en-US" sz="1800" b="1" dirty="0">
                <a:solidFill>
                  <a:srgbClr val="1C5D9C"/>
                </a:solidFill>
              </a:rPr>
              <a:t>Car Payment</a:t>
            </a:r>
            <a:br>
              <a:rPr lang="en-US" sz="1800" b="1" dirty="0">
                <a:solidFill>
                  <a:srgbClr val="1C5D9C"/>
                </a:solidFill>
              </a:rPr>
            </a:br>
            <a:r>
              <a:rPr lang="en-US" sz="1800" dirty="0">
                <a:solidFill>
                  <a:srgbClr val="1C5D9C"/>
                </a:solidFill>
              </a:rPr>
              <a:t>$135</a:t>
            </a: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2" y="109538"/>
            <a:ext cx="71913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C1E096FF-D3AC-49BA-9FD1-AB40C503ADB2}" type="slidenum">
              <a:rPr lang="en-US" smtClean="0"/>
              <a:t>22</a:t>
            </a:fld>
            <a:endParaRPr lang="en-US" dirty="0"/>
          </a:p>
        </p:txBody>
      </p:sp>
      <p:pic>
        <p:nvPicPr>
          <p:cNvPr id="4098" name="Picture 2" descr="C:\Users\nicholat\AppData\Local\Microsoft\Windows\Temporary Internet Files\Content.IE5\X9QMYYFF\iStock_000019368916_Ful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29" t="2202" r="3866" b="-101"/>
          <a:stretch/>
        </p:blipFill>
        <p:spPr bwMode="auto">
          <a:xfrm>
            <a:off x="1905904" y="0"/>
            <a:ext cx="7238096" cy="516255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4"/>
          <p:cNvSpPr txBox="1">
            <a:spLocks/>
          </p:cNvSpPr>
          <p:nvPr/>
        </p:nvSpPr>
        <p:spPr>
          <a:xfrm>
            <a:off x="6553200" y="4767263"/>
            <a:ext cx="2133600" cy="273844"/>
          </a:xfrm>
          <a:prstGeom prst="rect">
            <a:avLst/>
          </a:prstGeom>
        </p:spPr>
        <p:txBody>
          <a:bodyPr vert="horz" lIns="89610" tIns="44805" rIns="89610" bIns="44805" rtlCol="0" anchor="ctr"/>
          <a:lstStyle>
            <a:defPPr>
              <a:defRPr lang="en-US"/>
            </a:defPPr>
            <a:lvl1pPr marL="0" algn="r" defTabSz="896095" rtl="0" eaLnBrk="1" latinLnBrk="0" hangingPunct="1">
              <a:defRPr sz="1200" kern="1200">
                <a:solidFill>
                  <a:schemeClr val="tx1">
                    <a:tint val="75000"/>
                  </a:schemeClr>
                </a:solidFill>
                <a:latin typeface="+mn-lt"/>
                <a:ea typeface="+mn-ea"/>
                <a:cs typeface="+mn-cs"/>
              </a:defRPr>
            </a:lvl1pPr>
            <a:lvl2pPr marL="448048" algn="l" defTabSz="896095" rtl="0" eaLnBrk="1" latinLnBrk="0" hangingPunct="1">
              <a:defRPr sz="1800" kern="1200">
                <a:solidFill>
                  <a:schemeClr val="tx1"/>
                </a:solidFill>
                <a:latin typeface="+mn-lt"/>
                <a:ea typeface="+mn-ea"/>
                <a:cs typeface="+mn-cs"/>
              </a:defRPr>
            </a:lvl2pPr>
            <a:lvl3pPr marL="896095" algn="l" defTabSz="896095" rtl="0" eaLnBrk="1" latinLnBrk="0" hangingPunct="1">
              <a:defRPr sz="1800" kern="1200">
                <a:solidFill>
                  <a:schemeClr val="tx1"/>
                </a:solidFill>
                <a:latin typeface="+mn-lt"/>
                <a:ea typeface="+mn-ea"/>
                <a:cs typeface="+mn-cs"/>
              </a:defRPr>
            </a:lvl3pPr>
            <a:lvl4pPr marL="1344143" algn="l" defTabSz="896095" rtl="0" eaLnBrk="1" latinLnBrk="0" hangingPunct="1">
              <a:defRPr sz="1800" kern="1200">
                <a:solidFill>
                  <a:schemeClr val="tx1"/>
                </a:solidFill>
                <a:latin typeface="+mn-lt"/>
                <a:ea typeface="+mn-ea"/>
                <a:cs typeface="+mn-cs"/>
              </a:defRPr>
            </a:lvl4pPr>
            <a:lvl5pPr marL="1792191" algn="l" defTabSz="896095" rtl="0" eaLnBrk="1" latinLnBrk="0" hangingPunct="1">
              <a:defRPr sz="1800" kern="1200">
                <a:solidFill>
                  <a:schemeClr val="tx1"/>
                </a:solidFill>
                <a:latin typeface="+mn-lt"/>
                <a:ea typeface="+mn-ea"/>
                <a:cs typeface="+mn-cs"/>
              </a:defRPr>
            </a:lvl5pPr>
            <a:lvl6pPr marL="2240239" algn="l" defTabSz="896095" rtl="0" eaLnBrk="1" latinLnBrk="0" hangingPunct="1">
              <a:defRPr sz="1800" kern="1200">
                <a:solidFill>
                  <a:schemeClr val="tx1"/>
                </a:solidFill>
                <a:latin typeface="+mn-lt"/>
                <a:ea typeface="+mn-ea"/>
                <a:cs typeface="+mn-cs"/>
              </a:defRPr>
            </a:lvl6pPr>
            <a:lvl7pPr marL="2688287" algn="l" defTabSz="896095" rtl="0" eaLnBrk="1" latinLnBrk="0" hangingPunct="1">
              <a:defRPr sz="1800" kern="1200">
                <a:solidFill>
                  <a:schemeClr val="tx1"/>
                </a:solidFill>
                <a:latin typeface="+mn-lt"/>
                <a:ea typeface="+mn-ea"/>
                <a:cs typeface="+mn-cs"/>
              </a:defRPr>
            </a:lvl7pPr>
            <a:lvl8pPr marL="3136335" algn="l" defTabSz="896095" rtl="0" eaLnBrk="1" latinLnBrk="0" hangingPunct="1">
              <a:defRPr sz="1800" kern="1200">
                <a:solidFill>
                  <a:schemeClr val="tx1"/>
                </a:solidFill>
                <a:latin typeface="+mn-lt"/>
                <a:ea typeface="+mn-ea"/>
                <a:cs typeface="+mn-cs"/>
              </a:defRPr>
            </a:lvl8pPr>
            <a:lvl9pPr marL="3584382" algn="l" defTabSz="896095" rtl="0" eaLnBrk="1" latinLnBrk="0" hangingPunct="1">
              <a:defRPr sz="1800" kern="1200">
                <a:solidFill>
                  <a:schemeClr val="tx1"/>
                </a:solidFill>
                <a:latin typeface="+mn-lt"/>
                <a:ea typeface="+mn-ea"/>
                <a:cs typeface="+mn-cs"/>
              </a:defRPr>
            </a:lvl9pPr>
          </a:lstStyle>
          <a:p>
            <a:fld id="{6BDFA195-D150-4A6B-9E16-7B6BBC01EF50}" type="slidenum">
              <a:rPr lang="en-US" smtClean="0"/>
              <a:pPr/>
              <a:t>22</a:t>
            </a:fld>
            <a:endParaRPr lang="en-US" dirty="0"/>
          </a:p>
        </p:txBody>
      </p:sp>
    </p:spTree>
    <p:extLst>
      <p:ext uri="{BB962C8B-B14F-4D97-AF65-F5344CB8AC3E}">
        <p14:creationId xmlns:p14="http://schemas.microsoft.com/office/powerpoint/2010/main" val="2337922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6202" y="109538"/>
            <a:ext cx="1757731" cy="5033962"/>
            <a:chOff x="76202" y="109538"/>
            <a:chExt cx="1757731" cy="5033962"/>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2" y="109538"/>
              <a:ext cx="71913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258" y="3950494"/>
              <a:ext cx="1590675" cy="1193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itle 1"/>
          <p:cNvSpPr>
            <a:spLocks noGrp="1"/>
          </p:cNvSpPr>
          <p:nvPr>
            <p:ph type="title"/>
          </p:nvPr>
        </p:nvSpPr>
        <p:spPr>
          <a:xfrm>
            <a:off x="152400" y="57150"/>
            <a:ext cx="8763000" cy="857250"/>
          </a:xfrm>
        </p:spPr>
        <p:txBody>
          <a:bodyPr>
            <a:noAutofit/>
          </a:bodyPr>
          <a:lstStyle/>
          <a:p>
            <a:r>
              <a:rPr lang="en-US" sz="3200" b="1" dirty="0">
                <a:solidFill>
                  <a:srgbClr val="1C5D9C"/>
                </a:solidFill>
              </a:rPr>
              <a:t>Get Smart: </a:t>
            </a:r>
            <a:r>
              <a:rPr lang="en-US" sz="3800" dirty="0">
                <a:solidFill>
                  <a:srgbClr val="1C5D9C"/>
                </a:solidFill>
              </a:rPr>
              <a:t>Request a Quote</a:t>
            </a:r>
          </a:p>
        </p:txBody>
      </p:sp>
      <p:graphicFrame>
        <p:nvGraphicFramePr>
          <p:cNvPr id="4" name="Table 3"/>
          <p:cNvGraphicFramePr>
            <a:graphicFrameLocks noGrp="1"/>
          </p:cNvGraphicFramePr>
          <p:nvPr>
            <p:extLst>
              <p:ext uri="{D42A27DB-BD31-4B8C-83A1-F6EECF244321}">
                <p14:modId xmlns:p14="http://schemas.microsoft.com/office/powerpoint/2010/main" val="3829005355"/>
              </p:ext>
            </p:extLst>
          </p:nvPr>
        </p:nvGraphicFramePr>
        <p:xfrm>
          <a:off x="1833933" y="819150"/>
          <a:ext cx="6629399" cy="3322320"/>
        </p:xfrm>
        <a:graphic>
          <a:graphicData uri="http://schemas.openxmlformats.org/drawingml/2006/table">
            <a:tbl>
              <a:tblPr firstRow="1" bandRow="1">
                <a:tableStyleId>{5C22544A-7EE6-4342-B048-85BDC9FD1C3A}</a:tableStyleId>
              </a:tblPr>
              <a:tblGrid>
                <a:gridCol w="2738067">
                  <a:extLst>
                    <a:ext uri="{9D8B030D-6E8A-4147-A177-3AD203B41FA5}">
                      <a16:colId xmlns:a16="http://schemas.microsoft.com/office/drawing/2014/main" val="20000"/>
                    </a:ext>
                  </a:extLst>
                </a:gridCol>
                <a:gridCol w="2484541">
                  <a:extLst>
                    <a:ext uri="{9D8B030D-6E8A-4147-A177-3AD203B41FA5}">
                      <a16:colId xmlns:a16="http://schemas.microsoft.com/office/drawing/2014/main" val="20001"/>
                    </a:ext>
                  </a:extLst>
                </a:gridCol>
                <a:gridCol w="1406791">
                  <a:extLst>
                    <a:ext uri="{9D8B030D-6E8A-4147-A177-3AD203B41FA5}">
                      <a16:colId xmlns:a16="http://schemas.microsoft.com/office/drawing/2014/main" val="20002"/>
                    </a:ext>
                  </a:extLst>
                </a:gridCol>
              </a:tblGrid>
              <a:tr h="619125">
                <a:tc>
                  <a:txBody>
                    <a:bodyPr/>
                    <a:lstStyle/>
                    <a:p>
                      <a:pPr marL="0" algn="l" defTabSz="896095" rtl="0" eaLnBrk="1" latinLnBrk="0" hangingPunct="1"/>
                      <a:r>
                        <a:rPr lang="en-US" sz="2400" kern="1200" dirty="0">
                          <a:solidFill>
                            <a:schemeClr val="bg1"/>
                          </a:solidFill>
                          <a:latin typeface="+mn-lt"/>
                          <a:ea typeface="+mn-ea"/>
                          <a:cs typeface="+mn-cs"/>
                        </a:rPr>
                        <a:t>Required </a:t>
                      </a:r>
                      <a:r>
                        <a:rPr lang="en-US" sz="1800" kern="1200" dirty="0">
                          <a:solidFill>
                            <a:schemeClr val="bg1"/>
                          </a:solidFill>
                          <a:latin typeface="+mn-lt"/>
                          <a:ea typeface="+mn-ea"/>
                          <a:cs typeface="+mn-cs"/>
                        </a:rPr>
                        <a:t>Coverage</a:t>
                      </a:r>
                    </a:p>
                  </a:txBody>
                  <a:tcPr/>
                </a:tc>
                <a:tc>
                  <a:txBody>
                    <a:bodyPr/>
                    <a:lstStyle/>
                    <a:p>
                      <a:pPr marL="0" algn="l" defTabSz="896095" rtl="0" eaLnBrk="1" latinLnBrk="0" hangingPunct="1"/>
                      <a:r>
                        <a:rPr lang="en-US" sz="1800" kern="1200" baseline="0" dirty="0">
                          <a:solidFill>
                            <a:schemeClr val="bg1"/>
                          </a:solidFill>
                          <a:latin typeface="+mn-lt"/>
                          <a:ea typeface="+mn-ea"/>
                          <a:cs typeface="+mn-cs"/>
                        </a:rPr>
                        <a:t>Limits</a:t>
                      </a:r>
                      <a:endParaRPr lang="en-US" sz="1800" kern="1200" dirty="0">
                        <a:solidFill>
                          <a:schemeClr val="bg1"/>
                        </a:solidFill>
                        <a:latin typeface="+mn-lt"/>
                        <a:ea typeface="+mn-ea"/>
                        <a:cs typeface="+mn-cs"/>
                      </a:endParaRPr>
                    </a:p>
                  </a:txBody>
                  <a:tcPr/>
                </a:tc>
                <a:tc>
                  <a:txBody>
                    <a:bodyPr/>
                    <a:lstStyle/>
                    <a:p>
                      <a:pPr marL="0" algn="l" defTabSz="896095" rtl="0" eaLnBrk="1" latinLnBrk="0" hangingPunct="1"/>
                      <a:r>
                        <a:rPr lang="en-US" sz="1800" kern="1200" baseline="0" dirty="0">
                          <a:solidFill>
                            <a:schemeClr val="bg1"/>
                          </a:solidFill>
                          <a:latin typeface="+mn-lt"/>
                          <a:ea typeface="+mn-ea"/>
                          <a:cs typeface="+mn-cs"/>
                        </a:rPr>
                        <a:t>Monthly Premium</a:t>
                      </a:r>
                      <a:endParaRPr lang="en-US" sz="1800" kern="1200" dirty="0">
                        <a:solidFill>
                          <a:schemeClr val="bg1"/>
                        </a:solidFill>
                        <a:latin typeface="+mn-lt"/>
                        <a:ea typeface="+mn-ea"/>
                        <a:cs typeface="+mn-cs"/>
                      </a:endParaRPr>
                    </a:p>
                  </a:txBody>
                  <a:tcPr/>
                </a:tc>
                <a:extLst>
                  <a:ext uri="{0D108BD9-81ED-4DB2-BD59-A6C34878D82A}">
                    <a16:rowId xmlns:a16="http://schemas.microsoft.com/office/drawing/2014/main" val="10000"/>
                  </a:ext>
                </a:extLst>
              </a:tr>
              <a:tr h="353786">
                <a:tc>
                  <a:txBody>
                    <a:bodyPr/>
                    <a:lstStyle/>
                    <a:p>
                      <a:r>
                        <a:rPr lang="en-US" dirty="0">
                          <a:solidFill>
                            <a:schemeClr val="tx1">
                              <a:lumMod val="75000"/>
                              <a:lumOff val="25000"/>
                            </a:schemeClr>
                          </a:solidFill>
                        </a:rPr>
                        <a:t>Medical</a:t>
                      </a:r>
                      <a:r>
                        <a:rPr lang="en-US" baseline="0" dirty="0">
                          <a:solidFill>
                            <a:schemeClr val="tx1">
                              <a:lumMod val="75000"/>
                              <a:lumOff val="25000"/>
                            </a:schemeClr>
                          </a:solidFill>
                        </a:rPr>
                        <a:t> or Personal Injury</a:t>
                      </a:r>
                      <a:endParaRPr lang="en-US" dirty="0">
                        <a:solidFill>
                          <a:schemeClr val="tx1">
                            <a:lumMod val="75000"/>
                            <a:lumOff val="25000"/>
                          </a:schemeClr>
                        </a:solidFill>
                      </a:endParaRPr>
                    </a:p>
                  </a:txBody>
                  <a:tcPr/>
                </a:tc>
                <a:tc>
                  <a:txBody>
                    <a:bodyPr/>
                    <a:lstStyle/>
                    <a:p>
                      <a:r>
                        <a:rPr lang="en-US" dirty="0">
                          <a:solidFill>
                            <a:schemeClr val="tx1">
                              <a:lumMod val="75000"/>
                              <a:lumOff val="25000"/>
                            </a:schemeClr>
                          </a:solidFill>
                        </a:rPr>
                        <a:t>$5,000</a:t>
                      </a:r>
                    </a:p>
                  </a:txBody>
                  <a:tcPr/>
                </a:tc>
                <a:tc>
                  <a:txBody>
                    <a:bodyPr/>
                    <a:lstStyle/>
                    <a:p>
                      <a:r>
                        <a:rPr lang="en-US" dirty="0">
                          <a:solidFill>
                            <a:schemeClr val="tx1">
                              <a:lumMod val="75000"/>
                              <a:lumOff val="25000"/>
                            </a:schemeClr>
                          </a:solidFill>
                        </a:rPr>
                        <a:t>$10</a:t>
                      </a:r>
                    </a:p>
                  </a:txBody>
                  <a:tcPr/>
                </a:tc>
                <a:extLst>
                  <a:ext uri="{0D108BD9-81ED-4DB2-BD59-A6C34878D82A}">
                    <a16:rowId xmlns:a16="http://schemas.microsoft.com/office/drawing/2014/main" val="10001"/>
                  </a:ext>
                </a:extLst>
              </a:tr>
              <a:tr h="560161">
                <a:tc>
                  <a:txBody>
                    <a:bodyPr/>
                    <a:lstStyle/>
                    <a:p>
                      <a:r>
                        <a:rPr lang="en-US" dirty="0">
                          <a:solidFill>
                            <a:schemeClr val="tx1">
                              <a:lumMod val="75000"/>
                              <a:lumOff val="25000"/>
                            </a:schemeClr>
                          </a:solidFill>
                        </a:rPr>
                        <a:t>Bodily Injury</a:t>
                      </a:r>
                    </a:p>
                  </a:txBody>
                  <a:tcPr/>
                </a:tc>
                <a:tc>
                  <a:txBody>
                    <a:bodyPr/>
                    <a:lstStyle/>
                    <a:p>
                      <a:r>
                        <a:rPr lang="en-US" sz="1600" dirty="0">
                          <a:solidFill>
                            <a:schemeClr val="tx1">
                              <a:lumMod val="75000"/>
                              <a:lumOff val="25000"/>
                            </a:schemeClr>
                          </a:solidFill>
                        </a:rPr>
                        <a:t>$15,000 per person</a:t>
                      </a:r>
                    </a:p>
                    <a:p>
                      <a:r>
                        <a:rPr lang="en-US" sz="1600" dirty="0">
                          <a:solidFill>
                            <a:schemeClr val="tx1">
                              <a:lumMod val="75000"/>
                              <a:lumOff val="25000"/>
                            </a:schemeClr>
                          </a:solidFill>
                        </a:rPr>
                        <a:t>$30,000</a:t>
                      </a:r>
                      <a:r>
                        <a:rPr lang="en-US" sz="1600" baseline="0" dirty="0">
                          <a:solidFill>
                            <a:schemeClr val="tx1">
                              <a:lumMod val="75000"/>
                              <a:lumOff val="25000"/>
                            </a:schemeClr>
                          </a:solidFill>
                        </a:rPr>
                        <a:t> per accident</a:t>
                      </a:r>
                      <a:endParaRPr lang="en-US" sz="1600" dirty="0">
                        <a:solidFill>
                          <a:schemeClr val="tx1">
                            <a:lumMod val="75000"/>
                            <a:lumOff val="25000"/>
                          </a:schemeClr>
                        </a:solidFill>
                      </a:endParaRPr>
                    </a:p>
                  </a:txBody>
                  <a:tcPr/>
                </a:tc>
                <a:tc>
                  <a:txBody>
                    <a:bodyPr/>
                    <a:lstStyle/>
                    <a:p>
                      <a:r>
                        <a:rPr lang="en-US" dirty="0">
                          <a:solidFill>
                            <a:schemeClr val="tx1">
                              <a:lumMod val="75000"/>
                              <a:lumOff val="25000"/>
                            </a:schemeClr>
                          </a:solidFill>
                        </a:rPr>
                        <a:t>$25</a:t>
                      </a:r>
                    </a:p>
                  </a:txBody>
                  <a:tcPr/>
                </a:tc>
                <a:extLst>
                  <a:ext uri="{0D108BD9-81ED-4DB2-BD59-A6C34878D82A}">
                    <a16:rowId xmlns:a16="http://schemas.microsoft.com/office/drawing/2014/main" val="10002"/>
                  </a:ext>
                </a:extLst>
              </a:tr>
              <a:tr h="353786">
                <a:tc>
                  <a:txBody>
                    <a:bodyPr/>
                    <a:lstStyle/>
                    <a:p>
                      <a:r>
                        <a:rPr lang="en-US" dirty="0">
                          <a:solidFill>
                            <a:schemeClr val="tx1">
                              <a:lumMod val="75000"/>
                              <a:lumOff val="25000"/>
                            </a:schemeClr>
                          </a:solidFill>
                        </a:rPr>
                        <a:t>Property Damage Liability</a:t>
                      </a:r>
                    </a:p>
                  </a:txBody>
                  <a:tcPr/>
                </a:tc>
                <a:tc>
                  <a:txBody>
                    <a:bodyPr/>
                    <a:lstStyle/>
                    <a:p>
                      <a:r>
                        <a:rPr lang="en-US" dirty="0">
                          <a:solidFill>
                            <a:schemeClr val="tx1">
                              <a:lumMod val="75000"/>
                              <a:lumOff val="25000"/>
                            </a:schemeClr>
                          </a:solidFill>
                        </a:rPr>
                        <a:t>$5,000</a:t>
                      </a:r>
                    </a:p>
                  </a:txBody>
                  <a:tcPr/>
                </a:tc>
                <a:tc>
                  <a:txBody>
                    <a:bodyPr/>
                    <a:lstStyle/>
                    <a:p>
                      <a:r>
                        <a:rPr lang="en-US" dirty="0">
                          <a:solidFill>
                            <a:schemeClr val="tx1">
                              <a:lumMod val="75000"/>
                              <a:lumOff val="25000"/>
                            </a:schemeClr>
                          </a:solidFill>
                        </a:rPr>
                        <a:t>$20</a:t>
                      </a:r>
                    </a:p>
                  </a:txBody>
                  <a:tcPr/>
                </a:tc>
                <a:extLst>
                  <a:ext uri="{0D108BD9-81ED-4DB2-BD59-A6C34878D82A}">
                    <a16:rowId xmlns:a16="http://schemas.microsoft.com/office/drawing/2014/main" val="10003"/>
                  </a:ext>
                </a:extLst>
              </a:tr>
              <a:tr h="353786">
                <a:tc>
                  <a:txBody>
                    <a:bodyPr/>
                    <a:lstStyle/>
                    <a:p>
                      <a:r>
                        <a:rPr lang="en-US" dirty="0">
                          <a:solidFill>
                            <a:schemeClr val="tx1">
                              <a:lumMod val="75000"/>
                              <a:lumOff val="25000"/>
                            </a:schemeClr>
                          </a:solidFill>
                        </a:rPr>
                        <a:t>Collision</a:t>
                      </a:r>
                    </a:p>
                  </a:txBody>
                  <a:tcPr/>
                </a:tc>
                <a:tc>
                  <a:txBody>
                    <a:bodyPr/>
                    <a:lstStyle/>
                    <a:p>
                      <a:r>
                        <a:rPr lang="en-US" baseline="0" dirty="0">
                          <a:solidFill>
                            <a:schemeClr val="tx1">
                              <a:lumMod val="75000"/>
                              <a:lumOff val="25000"/>
                            </a:schemeClr>
                          </a:solidFill>
                        </a:rPr>
                        <a:t>$500 d</a:t>
                      </a:r>
                      <a:r>
                        <a:rPr lang="en-US" dirty="0">
                          <a:solidFill>
                            <a:schemeClr val="tx1">
                              <a:lumMod val="75000"/>
                              <a:lumOff val="25000"/>
                            </a:schemeClr>
                          </a:solidFill>
                        </a:rPr>
                        <a:t>eductible</a:t>
                      </a:r>
                    </a:p>
                  </a:txBody>
                  <a:tcPr/>
                </a:tc>
                <a:tc>
                  <a:txBody>
                    <a:bodyPr/>
                    <a:lstStyle/>
                    <a:p>
                      <a:r>
                        <a:rPr lang="en-US" dirty="0">
                          <a:solidFill>
                            <a:schemeClr val="tx1">
                              <a:lumMod val="75000"/>
                              <a:lumOff val="25000"/>
                            </a:schemeClr>
                          </a:solidFill>
                        </a:rPr>
                        <a:t>$25</a:t>
                      </a:r>
                    </a:p>
                  </a:txBody>
                  <a:tcPr/>
                </a:tc>
                <a:extLst>
                  <a:ext uri="{0D108BD9-81ED-4DB2-BD59-A6C34878D82A}">
                    <a16:rowId xmlns:a16="http://schemas.microsoft.com/office/drawing/2014/main" val="10004"/>
                  </a:ext>
                </a:extLst>
              </a:tr>
              <a:tr h="353786">
                <a:tc>
                  <a:txBody>
                    <a:bodyPr/>
                    <a:lstStyle/>
                    <a:p>
                      <a:r>
                        <a:rPr lang="en-US" dirty="0">
                          <a:solidFill>
                            <a:schemeClr val="tx1">
                              <a:lumMod val="75000"/>
                              <a:lumOff val="25000"/>
                            </a:schemeClr>
                          </a:solidFill>
                        </a:rPr>
                        <a:t>Comprehensive</a:t>
                      </a:r>
                    </a:p>
                  </a:txBody>
                  <a:tcPr/>
                </a:tc>
                <a:tc>
                  <a:txBody>
                    <a:bodyPr/>
                    <a:lstStyle/>
                    <a:p>
                      <a:pPr marL="0" marR="0" indent="0" algn="l" defTabSz="896095" rtl="0" eaLnBrk="1" fontAlgn="auto" latinLnBrk="0" hangingPunct="1">
                        <a:lnSpc>
                          <a:spcPct val="100000"/>
                        </a:lnSpc>
                        <a:spcBef>
                          <a:spcPts val="0"/>
                        </a:spcBef>
                        <a:spcAft>
                          <a:spcPts val="0"/>
                        </a:spcAft>
                        <a:buClrTx/>
                        <a:buSzTx/>
                        <a:buFontTx/>
                        <a:buNone/>
                        <a:tabLst/>
                        <a:defRPr/>
                      </a:pPr>
                      <a:r>
                        <a:rPr lang="en-US" dirty="0">
                          <a:solidFill>
                            <a:schemeClr val="tx1">
                              <a:lumMod val="75000"/>
                              <a:lumOff val="25000"/>
                            </a:schemeClr>
                          </a:solidFill>
                        </a:rPr>
                        <a:t>$250</a:t>
                      </a:r>
                      <a:r>
                        <a:rPr lang="en-US" baseline="0" dirty="0">
                          <a:solidFill>
                            <a:schemeClr val="tx1">
                              <a:lumMod val="75000"/>
                              <a:lumOff val="25000"/>
                            </a:schemeClr>
                          </a:solidFill>
                        </a:rPr>
                        <a:t> d</a:t>
                      </a:r>
                      <a:r>
                        <a:rPr lang="en-US" dirty="0">
                          <a:solidFill>
                            <a:schemeClr val="tx1">
                              <a:lumMod val="75000"/>
                              <a:lumOff val="25000"/>
                            </a:schemeClr>
                          </a:solidFill>
                        </a:rPr>
                        <a:t>eductible</a:t>
                      </a:r>
                    </a:p>
                  </a:txBody>
                  <a:tcPr/>
                </a:tc>
                <a:tc>
                  <a:txBody>
                    <a:bodyPr/>
                    <a:lstStyle/>
                    <a:p>
                      <a:r>
                        <a:rPr lang="en-US" dirty="0">
                          <a:solidFill>
                            <a:schemeClr val="tx1">
                              <a:lumMod val="75000"/>
                              <a:lumOff val="25000"/>
                            </a:schemeClr>
                          </a:solidFill>
                        </a:rPr>
                        <a:t>$10</a:t>
                      </a:r>
                    </a:p>
                  </a:txBody>
                  <a:tcPr/>
                </a:tc>
                <a:extLst>
                  <a:ext uri="{0D108BD9-81ED-4DB2-BD59-A6C34878D82A}">
                    <a16:rowId xmlns:a16="http://schemas.microsoft.com/office/drawing/2014/main" val="10005"/>
                  </a:ext>
                </a:extLst>
              </a:tr>
              <a:tr h="560161">
                <a:tc>
                  <a:txBody>
                    <a:bodyPr/>
                    <a:lstStyle/>
                    <a:p>
                      <a:r>
                        <a:rPr lang="en-US" dirty="0">
                          <a:solidFill>
                            <a:schemeClr val="tx1">
                              <a:lumMod val="75000"/>
                              <a:lumOff val="25000"/>
                            </a:schemeClr>
                          </a:solidFill>
                        </a:rPr>
                        <a:t>Uninsured </a:t>
                      </a:r>
                      <a:r>
                        <a:rPr lang="en-US" baseline="0" dirty="0">
                          <a:solidFill>
                            <a:schemeClr val="tx1">
                              <a:lumMod val="75000"/>
                              <a:lumOff val="25000"/>
                            </a:schemeClr>
                          </a:solidFill>
                        </a:rPr>
                        <a:t>and Underinsured Motorist</a:t>
                      </a:r>
                      <a:endParaRPr lang="en-US" dirty="0">
                        <a:solidFill>
                          <a:schemeClr val="tx1">
                            <a:lumMod val="75000"/>
                            <a:lumOff val="25000"/>
                          </a:schemeClr>
                        </a:solidFill>
                      </a:endParaRPr>
                    </a:p>
                  </a:txBody>
                  <a:tcPr/>
                </a:tc>
                <a:tc>
                  <a:txBody>
                    <a:bodyPr/>
                    <a:lstStyle/>
                    <a:p>
                      <a:pPr marL="0" algn="l" defTabSz="896095" rtl="0" eaLnBrk="1" latinLnBrk="0" hangingPunct="1"/>
                      <a:r>
                        <a:rPr lang="it-IT" sz="1600" kern="1200" dirty="0">
                          <a:solidFill>
                            <a:schemeClr val="tx1"/>
                          </a:solidFill>
                          <a:latin typeface="+mn-lt"/>
                          <a:ea typeface="+mn-ea"/>
                          <a:cs typeface="+mn-cs"/>
                        </a:rPr>
                        <a:t>$15,000 per person</a:t>
                      </a:r>
                    </a:p>
                    <a:p>
                      <a:pPr marL="0" algn="l" defTabSz="896095" rtl="0" eaLnBrk="1" latinLnBrk="0" hangingPunct="1"/>
                      <a:r>
                        <a:rPr lang="it-IT" sz="1600" kern="1200" dirty="0">
                          <a:solidFill>
                            <a:schemeClr val="tx1"/>
                          </a:solidFill>
                          <a:latin typeface="+mn-lt"/>
                          <a:ea typeface="+mn-ea"/>
                          <a:cs typeface="+mn-cs"/>
                        </a:rPr>
                        <a:t>$30,000 per accident</a:t>
                      </a:r>
                    </a:p>
                  </a:txBody>
                  <a:tcPr/>
                </a:tc>
                <a:tc>
                  <a:txBody>
                    <a:bodyPr/>
                    <a:lstStyle/>
                    <a:p>
                      <a:r>
                        <a:rPr lang="en-US" dirty="0">
                          <a:solidFill>
                            <a:schemeClr val="tx1"/>
                          </a:solidFill>
                        </a:rPr>
                        <a:t>$10</a:t>
                      </a:r>
                    </a:p>
                  </a:txBody>
                  <a:tcPr/>
                </a:tc>
                <a:extLst>
                  <a:ext uri="{0D108BD9-81ED-4DB2-BD59-A6C34878D82A}">
                    <a16:rowId xmlns:a16="http://schemas.microsoft.com/office/drawing/2014/main" val="10006"/>
                  </a:ext>
                </a:extLst>
              </a:tr>
            </a:tbl>
          </a:graphicData>
        </a:graphic>
      </p:graphicFrame>
      <p:cxnSp>
        <p:nvCxnSpPr>
          <p:cNvPr id="7" name="Straight Connector 6"/>
          <p:cNvCxnSpPr/>
          <p:nvPr/>
        </p:nvCxnSpPr>
        <p:spPr>
          <a:xfrm>
            <a:off x="1881250" y="1266825"/>
            <a:ext cx="1219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A76FAA69-5EE0-4F28-94A6-4987F953FB14}" type="slidenum">
              <a:rPr lang="en-US" smtClean="0"/>
              <a:t>23</a:t>
            </a:fld>
            <a:endParaRPr lang="en-US" dirty="0"/>
          </a:p>
        </p:txBody>
      </p:sp>
    </p:spTree>
    <p:extLst>
      <p:ext uri="{BB962C8B-B14F-4D97-AF65-F5344CB8AC3E}">
        <p14:creationId xmlns:p14="http://schemas.microsoft.com/office/powerpoint/2010/main" val="103841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PRACTICE GROUPS\Design and Digital\000 Image Library\NAIC\Shutterstock\happy smiling student shutterstock_14054761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108" t="5185" r="27063" b="44075"/>
          <a:stretch/>
        </p:blipFill>
        <p:spPr bwMode="auto">
          <a:xfrm>
            <a:off x="152400" y="-14097"/>
            <a:ext cx="3505200" cy="51480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619750" y="153420"/>
            <a:ext cx="3008331" cy="857250"/>
          </a:xfrm>
        </p:spPr>
        <p:txBody>
          <a:bodyPr>
            <a:normAutofit/>
          </a:bodyPr>
          <a:lstStyle/>
          <a:p>
            <a:r>
              <a:rPr lang="en-US" sz="2300" b="1" dirty="0">
                <a:solidFill>
                  <a:srgbClr val="1C5D9C"/>
                </a:solidFill>
              </a:rPr>
              <a:t>Get Smart Challenge</a:t>
            </a:r>
            <a:endParaRPr lang="en-US" sz="3800" dirty="0">
              <a:solidFill>
                <a:srgbClr val="1C5D9C"/>
              </a:solidFill>
            </a:endParaRPr>
          </a:p>
        </p:txBody>
      </p:sp>
      <p:sp>
        <p:nvSpPr>
          <p:cNvPr id="5" name="Slide Number Placeholder 4"/>
          <p:cNvSpPr>
            <a:spLocks noGrp="1"/>
          </p:cNvSpPr>
          <p:nvPr>
            <p:ph type="sldNum" sz="quarter" idx="12"/>
          </p:nvPr>
        </p:nvSpPr>
        <p:spPr/>
        <p:txBody>
          <a:bodyPr/>
          <a:lstStyle/>
          <a:p>
            <a:fld id="{2189A9A4-0CC5-4258-AAB7-3F56E22C7400}" type="slidenum">
              <a:rPr lang="en-US" smtClean="0"/>
              <a:t>24</a:t>
            </a:fld>
            <a:endParaRPr lang="en-US" dirty="0"/>
          </a:p>
        </p:txBody>
      </p:sp>
      <p:sp>
        <p:nvSpPr>
          <p:cNvPr id="12" name="TextBox 11"/>
          <p:cNvSpPr txBox="1"/>
          <p:nvPr/>
        </p:nvSpPr>
        <p:spPr>
          <a:xfrm>
            <a:off x="3962400" y="1200150"/>
            <a:ext cx="4648200" cy="954107"/>
          </a:xfrm>
          <a:prstGeom prst="rect">
            <a:avLst/>
          </a:prstGeom>
          <a:noFill/>
        </p:spPr>
        <p:txBody>
          <a:bodyPr wrap="square" rtlCol="0">
            <a:spAutoFit/>
          </a:bodyPr>
          <a:lstStyle/>
          <a:p>
            <a:pPr algn="r"/>
            <a:r>
              <a:rPr lang="en-US" sz="2000" b="1" dirty="0">
                <a:solidFill>
                  <a:schemeClr val="tx1">
                    <a:lumMod val="75000"/>
                    <a:lumOff val="25000"/>
                  </a:schemeClr>
                </a:solidFill>
              </a:rPr>
              <a:t>Jack’s Monthly Premium: </a:t>
            </a:r>
            <a:r>
              <a:rPr lang="en-US" sz="2800" b="1" dirty="0"/>
              <a:t>$100</a:t>
            </a:r>
          </a:p>
          <a:p>
            <a:pPr algn="r"/>
            <a:r>
              <a:rPr lang="en-US" sz="2000" b="1" dirty="0">
                <a:solidFill>
                  <a:schemeClr val="tx1">
                    <a:lumMod val="75000"/>
                    <a:lumOff val="25000"/>
                  </a:schemeClr>
                </a:solidFill>
              </a:rPr>
              <a:t>Jack’s Deductibles</a:t>
            </a:r>
            <a:r>
              <a:rPr lang="en-US" sz="2400" b="1" dirty="0">
                <a:solidFill>
                  <a:schemeClr val="tx1">
                    <a:lumMod val="65000"/>
                    <a:lumOff val="35000"/>
                  </a:schemeClr>
                </a:solidFill>
              </a:rPr>
              <a:t>: </a:t>
            </a:r>
            <a:r>
              <a:rPr lang="en-US" sz="2800" b="1" dirty="0">
                <a:solidFill>
                  <a:schemeClr val="tx2"/>
                </a:solidFill>
              </a:rPr>
              <a:t>$500/$250</a:t>
            </a: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2" y="99592"/>
            <a:ext cx="71913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0408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7150"/>
            <a:ext cx="8763000" cy="857250"/>
          </a:xfrm>
        </p:spPr>
        <p:txBody>
          <a:bodyPr>
            <a:noAutofit/>
          </a:bodyPr>
          <a:lstStyle/>
          <a:p>
            <a:r>
              <a:rPr lang="en-US" sz="3200" b="1" dirty="0">
                <a:solidFill>
                  <a:srgbClr val="1C5D9C"/>
                </a:solidFill>
              </a:rPr>
              <a:t>Get Smart: </a:t>
            </a:r>
            <a:r>
              <a:rPr lang="en-US" sz="3800" dirty="0">
                <a:solidFill>
                  <a:srgbClr val="1C5D9C"/>
                </a:solidFill>
              </a:rPr>
              <a:t>Request a Quote</a:t>
            </a:r>
          </a:p>
        </p:txBody>
      </p:sp>
      <p:graphicFrame>
        <p:nvGraphicFramePr>
          <p:cNvPr id="4" name="Table 3"/>
          <p:cNvGraphicFramePr>
            <a:graphicFrameLocks noGrp="1"/>
          </p:cNvGraphicFramePr>
          <p:nvPr>
            <p:extLst>
              <p:ext uri="{D42A27DB-BD31-4B8C-83A1-F6EECF244321}">
                <p14:modId xmlns:p14="http://schemas.microsoft.com/office/powerpoint/2010/main" val="648118532"/>
              </p:ext>
            </p:extLst>
          </p:nvPr>
        </p:nvGraphicFramePr>
        <p:xfrm>
          <a:off x="1214755" y="895350"/>
          <a:ext cx="6481445" cy="2350210"/>
        </p:xfrm>
        <a:graphic>
          <a:graphicData uri="http://schemas.openxmlformats.org/drawingml/2006/table">
            <a:tbl>
              <a:tblPr firstRow="1" bandRow="1">
                <a:tableStyleId>{5C22544A-7EE6-4342-B048-85BDC9FD1C3A}</a:tableStyleId>
              </a:tblPr>
              <a:tblGrid>
                <a:gridCol w="3052445">
                  <a:extLst>
                    <a:ext uri="{9D8B030D-6E8A-4147-A177-3AD203B41FA5}">
                      <a16:colId xmlns:a16="http://schemas.microsoft.com/office/drawing/2014/main" val="20000"/>
                    </a:ext>
                  </a:extLst>
                </a:gridCol>
                <a:gridCol w="2336512">
                  <a:extLst>
                    <a:ext uri="{9D8B030D-6E8A-4147-A177-3AD203B41FA5}">
                      <a16:colId xmlns:a16="http://schemas.microsoft.com/office/drawing/2014/main" val="20001"/>
                    </a:ext>
                  </a:extLst>
                </a:gridCol>
                <a:gridCol w="1092488">
                  <a:extLst>
                    <a:ext uri="{9D8B030D-6E8A-4147-A177-3AD203B41FA5}">
                      <a16:colId xmlns:a16="http://schemas.microsoft.com/office/drawing/2014/main" val="20002"/>
                    </a:ext>
                  </a:extLst>
                </a:gridCol>
              </a:tblGrid>
              <a:tr h="757744">
                <a:tc>
                  <a:txBody>
                    <a:bodyPr/>
                    <a:lstStyle/>
                    <a:p>
                      <a:pPr marL="0" algn="l" defTabSz="896095" rtl="0" eaLnBrk="1" latinLnBrk="0" hangingPunct="1"/>
                      <a:r>
                        <a:rPr lang="en-US" sz="2800" kern="1200" dirty="0">
                          <a:solidFill>
                            <a:schemeClr val="bg1"/>
                          </a:solidFill>
                          <a:latin typeface="+mn-lt"/>
                          <a:ea typeface="+mn-ea"/>
                          <a:cs typeface="+mn-cs"/>
                        </a:rPr>
                        <a:t>Optional </a:t>
                      </a:r>
                      <a:r>
                        <a:rPr lang="en-US" sz="1800" kern="1200" dirty="0">
                          <a:solidFill>
                            <a:schemeClr val="bg1"/>
                          </a:solidFill>
                          <a:latin typeface="+mn-lt"/>
                          <a:ea typeface="+mn-ea"/>
                          <a:cs typeface="+mn-cs"/>
                        </a:rPr>
                        <a:t>Coverage</a:t>
                      </a:r>
                    </a:p>
                  </a:txBody>
                  <a:tcPr>
                    <a:solidFill>
                      <a:schemeClr val="accent1"/>
                    </a:solidFill>
                  </a:tcPr>
                </a:tc>
                <a:tc>
                  <a:txBody>
                    <a:bodyPr/>
                    <a:lstStyle/>
                    <a:p>
                      <a:pPr marL="0" algn="l" defTabSz="896095" rtl="0" eaLnBrk="1" latinLnBrk="0" hangingPunct="1"/>
                      <a:r>
                        <a:rPr lang="en-US" sz="1800" kern="1200" baseline="0" dirty="0">
                          <a:solidFill>
                            <a:schemeClr val="bg1"/>
                          </a:solidFill>
                          <a:latin typeface="+mn-lt"/>
                          <a:ea typeface="+mn-ea"/>
                          <a:cs typeface="+mn-cs"/>
                        </a:rPr>
                        <a:t>Limits</a:t>
                      </a:r>
                      <a:endParaRPr lang="en-US" sz="1800" kern="1200" dirty="0">
                        <a:solidFill>
                          <a:schemeClr val="bg1"/>
                        </a:solidFill>
                        <a:latin typeface="+mn-lt"/>
                        <a:ea typeface="+mn-ea"/>
                        <a:cs typeface="+mn-cs"/>
                      </a:endParaRPr>
                    </a:p>
                  </a:txBody>
                  <a:tcPr>
                    <a:solidFill>
                      <a:schemeClr val="accent1"/>
                    </a:solidFill>
                  </a:tcPr>
                </a:tc>
                <a:tc>
                  <a:txBody>
                    <a:bodyPr/>
                    <a:lstStyle/>
                    <a:p>
                      <a:pPr marL="0" algn="l" defTabSz="896095" rtl="0" eaLnBrk="1" latinLnBrk="0" hangingPunct="1"/>
                      <a:r>
                        <a:rPr lang="en-US" sz="1800" kern="1200" dirty="0">
                          <a:solidFill>
                            <a:schemeClr val="bg1"/>
                          </a:solidFill>
                          <a:latin typeface="+mn-lt"/>
                          <a:ea typeface="+mn-ea"/>
                          <a:cs typeface="+mn-cs"/>
                        </a:rPr>
                        <a:t>Premium</a:t>
                      </a:r>
                    </a:p>
                  </a:txBody>
                  <a:tcPr>
                    <a:solidFill>
                      <a:schemeClr val="accent1"/>
                    </a:solidFill>
                  </a:tcPr>
                </a:tc>
                <a:extLst>
                  <a:ext uri="{0D108BD9-81ED-4DB2-BD59-A6C34878D82A}">
                    <a16:rowId xmlns:a16="http://schemas.microsoft.com/office/drawing/2014/main" val="10000"/>
                  </a:ext>
                </a:extLst>
              </a:tr>
              <a:tr h="714444">
                <a:tc>
                  <a:txBody>
                    <a:bodyPr/>
                    <a:lstStyle/>
                    <a:p>
                      <a:r>
                        <a:rPr lang="en-US" dirty="0">
                          <a:solidFill>
                            <a:schemeClr val="tx1">
                              <a:lumMod val="75000"/>
                              <a:lumOff val="25000"/>
                            </a:schemeClr>
                          </a:solidFill>
                        </a:rPr>
                        <a:t>Uninsured</a:t>
                      </a:r>
                      <a:r>
                        <a:rPr lang="en-US" baseline="0" dirty="0">
                          <a:solidFill>
                            <a:schemeClr val="tx1">
                              <a:lumMod val="75000"/>
                              <a:lumOff val="25000"/>
                            </a:schemeClr>
                          </a:solidFill>
                        </a:rPr>
                        <a:t> and Underinsured Motorist Property Damage</a:t>
                      </a:r>
                      <a:endParaRPr lang="en-US" dirty="0">
                        <a:solidFill>
                          <a:schemeClr val="tx1">
                            <a:lumMod val="75000"/>
                            <a:lumOff val="25000"/>
                          </a:schemeClr>
                        </a:solidFill>
                      </a:endParaRPr>
                    </a:p>
                  </a:txBody>
                  <a:tcPr/>
                </a:tc>
                <a:tc>
                  <a:txBody>
                    <a:bodyPr/>
                    <a:lstStyle/>
                    <a:p>
                      <a:pPr marL="0" algn="l" defTabSz="896095" rtl="0" eaLnBrk="1" latinLnBrk="0" hangingPunct="1"/>
                      <a:r>
                        <a:rPr lang="it-IT" sz="1600" kern="1200" dirty="0">
                          <a:solidFill>
                            <a:srgbClr val="000000"/>
                          </a:solidFill>
                          <a:latin typeface="+mn-lt"/>
                          <a:ea typeface="+mn-ea"/>
                          <a:cs typeface="+mn-cs"/>
                        </a:rPr>
                        <a:t>Actual Cash</a:t>
                      </a:r>
                      <a:r>
                        <a:rPr lang="it-IT" sz="1600" kern="1200" baseline="0" dirty="0">
                          <a:solidFill>
                            <a:srgbClr val="000000"/>
                          </a:solidFill>
                          <a:latin typeface="+mn-lt"/>
                          <a:ea typeface="+mn-ea"/>
                          <a:cs typeface="+mn-cs"/>
                        </a:rPr>
                        <a:t> Value (ACV) </a:t>
                      </a:r>
                      <a:endParaRPr lang="it-IT" sz="1600" kern="1200" dirty="0">
                        <a:solidFill>
                          <a:srgbClr val="000000"/>
                        </a:solidFill>
                        <a:latin typeface="+mn-lt"/>
                        <a:ea typeface="+mn-ea"/>
                        <a:cs typeface="+mn-cs"/>
                      </a:endParaRPr>
                    </a:p>
                  </a:txBody>
                  <a:tcPr/>
                </a:tc>
                <a:tc>
                  <a:txBody>
                    <a:bodyPr/>
                    <a:lstStyle/>
                    <a:p>
                      <a:r>
                        <a:rPr lang="en-US" dirty="0">
                          <a:solidFill>
                            <a:schemeClr val="tx1"/>
                          </a:solidFill>
                        </a:rPr>
                        <a:t>$10</a:t>
                      </a:r>
                    </a:p>
                  </a:txBody>
                  <a:tcPr/>
                </a:tc>
                <a:extLst>
                  <a:ext uri="{0D108BD9-81ED-4DB2-BD59-A6C34878D82A}">
                    <a16:rowId xmlns:a16="http://schemas.microsoft.com/office/drawing/2014/main" val="10001"/>
                  </a:ext>
                </a:extLst>
              </a:tr>
              <a:tr h="439011">
                <a:tc>
                  <a:txBody>
                    <a:bodyPr/>
                    <a:lstStyle/>
                    <a:p>
                      <a:r>
                        <a:rPr lang="en-US" dirty="0">
                          <a:solidFill>
                            <a:schemeClr val="tx1">
                              <a:lumMod val="75000"/>
                              <a:lumOff val="25000"/>
                            </a:schemeClr>
                          </a:solidFill>
                        </a:rPr>
                        <a:t>Rental</a:t>
                      </a:r>
                    </a:p>
                  </a:txBody>
                  <a:tcPr/>
                </a:tc>
                <a:tc>
                  <a:txBody>
                    <a:bodyPr/>
                    <a:lstStyle/>
                    <a:p>
                      <a:r>
                        <a:rPr lang="en-US" sz="1800" kern="1200" dirty="0">
                          <a:solidFill>
                            <a:schemeClr val="tx1">
                              <a:lumMod val="75000"/>
                              <a:lumOff val="25000"/>
                            </a:schemeClr>
                          </a:solidFill>
                          <a:latin typeface="+mn-lt"/>
                          <a:ea typeface="+mn-ea"/>
                          <a:cs typeface="+mn-cs"/>
                        </a:rPr>
                        <a:t>$1,000</a:t>
                      </a:r>
                    </a:p>
                  </a:txBody>
                  <a:tcPr/>
                </a:tc>
                <a:tc>
                  <a:txBody>
                    <a:bodyPr/>
                    <a:lstStyle/>
                    <a:p>
                      <a:r>
                        <a:rPr lang="en-US" dirty="0">
                          <a:solidFill>
                            <a:schemeClr val="tx1"/>
                          </a:solidFill>
                        </a:rPr>
                        <a:t>$2</a:t>
                      </a:r>
                    </a:p>
                  </a:txBody>
                  <a:tcPr/>
                </a:tc>
                <a:extLst>
                  <a:ext uri="{0D108BD9-81ED-4DB2-BD59-A6C34878D82A}">
                    <a16:rowId xmlns:a16="http://schemas.microsoft.com/office/drawing/2014/main" val="10002"/>
                  </a:ext>
                </a:extLst>
              </a:tr>
              <a:tr h="439011">
                <a:tc>
                  <a:txBody>
                    <a:bodyPr/>
                    <a:lstStyle/>
                    <a:p>
                      <a:r>
                        <a:rPr lang="en-US" dirty="0">
                          <a:solidFill>
                            <a:schemeClr val="tx1">
                              <a:lumMod val="75000"/>
                              <a:lumOff val="25000"/>
                            </a:schemeClr>
                          </a:solidFill>
                        </a:rPr>
                        <a:t>Towing</a:t>
                      </a:r>
                    </a:p>
                  </a:txBody>
                  <a:tcPr/>
                </a:tc>
                <a:tc>
                  <a:txBody>
                    <a:bodyPr/>
                    <a:lstStyle/>
                    <a:p>
                      <a:r>
                        <a:rPr lang="en-US" dirty="0">
                          <a:solidFill>
                            <a:schemeClr val="tx1">
                              <a:lumMod val="75000"/>
                              <a:lumOff val="25000"/>
                            </a:schemeClr>
                          </a:solidFill>
                        </a:rPr>
                        <a:t>$500</a:t>
                      </a:r>
                    </a:p>
                  </a:txBody>
                  <a:tcPr/>
                </a:tc>
                <a:tc>
                  <a:txBody>
                    <a:bodyPr/>
                    <a:lstStyle/>
                    <a:p>
                      <a:r>
                        <a:rPr lang="en-US" dirty="0">
                          <a:solidFill>
                            <a:schemeClr val="tx1"/>
                          </a:solidFill>
                        </a:rPr>
                        <a:t>$2</a:t>
                      </a:r>
                    </a:p>
                  </a:txBody>
                  <a:tcPr/>
                </a:tc>
                <a:extLst>
                  <a:ext uri="{0D108BD9-81ED-4DB2-BD59-A6C34878D82A}">
                    <a16:rowId xmlns:a16="http://schemas.microsoft.com/office/drawing/2014/main" val="10003"/>
                  </a:ext>
                </a:extLst>
              </a:tr>
            </a:tbl>
          </a:graphicData>
        </a:graphic>
      </p:graphicFrame>
      <p:cxnSp>
        <p:nvCxnSpPr>
          <p:cNvPr id="8" name="Straight Connector 7"/>
          <p:cNvCxnSpPr/>
          <p:nvPr/>
        </p:nvCxnSpPr>
        <p:spPr>
          <a:xfrm>
            <a:off x="1295400" y="1390650"/>
            <a:ext cx="1295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8214B6C8-9D08-4B44-B89D-98E70903A05C}" type="slidenum">
              <a:rPr lang="en-US" smtClean="0">
                <a:solidFill>
                  <a:prstClr val="black">
                    <a:tint val="75000"/>
                  </a:prstClr>
                </a:solidFill>
              </a:rPr>
              <a:pPr/>
              <a:t>25</a:t>
            </a:fld>
            <a:endParaRPr lang="en-US" dirty="0">
              <a:solidFill>
                <a:prstClr val="black">
                  <a:tint val="75000"/>
                </a:prstClr>
              </a:solidFill>
            </a:endParaRPr>
          </a:p>
        </p:txBody>
      </p:sp>
      <p:grpSp>
        <p:nvGrpSpPr>
          <p:cNvPr id="3" name="Group 2"/>
          <p:cNvGrpSpPr/>
          <p:nvPr/>
        </p:nvGrpSpPr>
        <p:grpSpPr>
          <a:xfrm>
            <a:off x="76202" y="109538"/>
            <a:ext cx="1757731" cy="5033962"/>
            <a:chOff x="76202" y="109538"/>
            <a:chExt cx="1757731" cy="5033962"/>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2" y="109538"/>
              <a:ext cx="71913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258" y="3950494"/>
              <a:ext cx="1590675" cy="1193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58515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381001" y="3696891"/>
            <a:ext cx="7772400" cy="779859"/>
          </a:xfrm>
          <a:prstGeom prst="rect">
            <a:avLst/>
          </a:prstGeom>
        </p:spPr>
        <p:txBody>
          <a:bodyPr vert="horz" lIns="89610" tIns="44805" rIns="89610" bIns="44805" rtlCol="0" anchor="t">
            <a:no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en-US" dirty="0">
                <a:solidFill>
                  <a:srgbClr val="1C5D9C"/>
                </a:solidFill>
              </a:rPr>
              <a:t>It’s your choice</a:t>
            </a:r>
          </a:p>
        </p:txBody>
      </p:sp>
      <p:sp>
        <p:nvSpPr>
          <p:cNvPr id="5" name="Rectangle 4"/>
          <p:cNvSpPr/>
          <p:nvPr/>
        </p:nvSpPr>
        <p:spPr>
          <a:xfrm>
            <a:off x="2743200" y="3562350"/>
            <a:ext cx="6477000" cy="76200"/>
          </a:xfrm>
          <a:prstGeom prst="rect">
            <a:avLst/>
          </a:prstGeom>
          <a:solidFill>
            <a:srgbClr val="1C5D9C"/>
          </a:solidFill>
          <a:ln>
            <a:noFill/>
          </a:ln>
        </p:spPr>
        <p:style>
          <a:lnRef idx="2">
            <a:schemeClr val="dk1">
              <a:shade val="50000"/>
            </a:schemeClr>
          </a:lnRef>
          <a:fillRef idx="1">
            <a:schemeClr val="dk1"/>
          </a:fillRef>
          <a:effectRef idx="0">
            <a:schemeClr val="dk1"/>
          </a:effectRef>
          <a:fontRef idx="minor">
            <a:schemeClr val="lt1"/>
          </a:fontRef>
        </p:style>
        <p:txBody>
          <a:bodyPr lIns="89610" tIns="44805" rIns="89610" bIns="44805" rtlCol="0" anchor="ctr"/>
          <a:lstStyle/>
          <a:p>
            <a:pPr algn="ctr"/>
            <a:endParaRPr lang="en-US" dirty="0">
              <a:solidFill>
                <a:srgbClr val="FFFFFF"/>
              </a:solidFill>
            </a:endParaRPr>
          </a:p>
        </p:txBody>
      </p:sp>
      <p:sp>
        <p:nvSpPr>
          <p:cNvPr id="8" name="Rectangle 7"/>
          <p:cNvSpPr/>
          <p:nvPr/>
        </p:nvSpPr>
        <p:spPr>
          <a:xfrm>
            <a:off x="2819400" y="3486151"/>
            <a:ext cx="6477000" cy="76200"/>
          </a:xfrm>
          <a:prstGeom prst="rect">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lIns="89610" tIns="44805" rIns="89610" bIns="44805" rtlCol="0" anchor="ctr"/>
          <a:lstStyle/>
          <a:p>
            <a:pPr algn="ctr"/>
            <a:endParaRPr lang="en-US" dirty="0">
              <a:solidFill>
                <a:srgbClr val="FFFFFF"/>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2" y="99592"/>
            <a:ext cx="71913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33400" y="4292084"/>
            <a:ext cx="3001206" cy="400110"/>
          </a:xfrm>
          <a:prstGeom prst="rect">
            <a:avLst/>
          </a:prstGeom>
        </p:spPr>
        <p:txBody>
          <a:bodyPr wrap="none">
            <a:spAutoFit/>
          </a:bodyPr>
          <a:lstStyle/>
          <a:p>
            <a:r>
              <a:rPr lang="en-US" sz="2000" dirty="0">
                <a:solidFill>
                  <a:schemeClr val="tx1">
                    <a:lumMod val="75000"/>
                    <a:lumOff val="25000"/>
                  </a:schemeClr>
                </a:solidFill>
              </a:rPr>
              <a:t>Money-smart driving game</a:t>
            </a:r>
          </a:p>
        </p:txBody>
      </p:sp>
      <p:pic>
        <p:nvPicPr>
          <p:cNvPr id="7" name="Picture 6"/>
          <p:cNvPicPr>
            <a:picLocks noChangeAspect="1"/>
          </p:cNvPicPr>
          <p:nvPr/>
        </p:nvPicPr>
        <p:blipFill>
          <a:blip r:embed="rId4"/>
          <a:stretch>
            <a:fillRect/>
          </a:stretch>
        </p:blipFill>
        <p:spPr>
          <a:xfrm>
            <a:off x="6096000" y="187044"/>
            <a:ext cx="2972373" cy="590703"/>
          </a:xfrm>
          <a:prstGeom prst="rect">
            <a:avLst/>
          </a:prstGeom>
        </p:spPr>
      </p:pic>
      <p:sp>
        <p:nvSpPr>
          <p:cNvPr id="9" name="Slide Number Placeholder 8"/>
          <p:cNvSpPr>
            <a:spLocks noGrp="1"/>
          </p:cNvSpPr>
          <p:nvPr>
            <p:ph type="sldNum" sz="quarter" idx="12"/>
          </p:nvPr>
        </p:nvSpPr>
        <p:spPr/>
        <p:txBody>
          <a:bodyPr/>
          <a:lstStyle/>
          <a:p>
            <a:fld id="{49A070B2-A18E-4B4A-BFD6-C9692F0C0CAB}" type="slidenum">
              <a:rPr lang="en-US" smtClean="0"/>
              <a:t>26</a:t>
            </a:fld>
            <a:endParaRPr lang="en-US" dirty="0"/>
          </a:p>
        </p:txBody>
      </p:sp>
    </p:spTree>
    <p:extLst>
      <p:ext uri="{BB962C8B-B14F-4D97-AF65-F5344CB8AC3E}">
        <p14:creationId xmlns:p14="http://schemas.microsoft.com/office/powerpoint/2010/main" val="3550242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nicholat\AppData\Local\Microsoft\Windows\Temporary Internet Files\Content.IE5\C3MJ9DZB\iStock_000016281316_Ful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0076" b="4639"/>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4288119"/>
            <a:ext cx="9143999" cy="8553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685800" y="4324350"/>
            <a:ext cx="7764928" cy="707886"/>
          </a:xfrm>
          <a:prstGeom prst="rect">
            <a:avLst/>
          </a:prstGeom>
          <a:noFill/>
        </p:spPr>
        <p:txBody>
          <a:bodyPr wrap="square" rtlCol="0">
            <a:spAutoFit/>
          </a:bodyPr>
          <a:lstStyle/>
          <a:p>
            <a:pPr algn="ctr"/>
            <a:r>
              <a:rPr lang="en-US" sz="2000" dirty="0">
                <a:solidFill>
                  <a:srgbClr val="FFFFFF"/>
                </a:solidFill>
                <a:effectLst>
                  <a:outerShdw blurRad="38100" dist="38100" dir="2700000" algn="tl">
                    <a:srgbClr val="000000">
                      <a:alpha val="43137"/>
                    </a:srgbClr>
                  </a:outerShdw>
                </a:effectLst>
              </a:rPr>
              <a:t>You woke up late! No time to eat </a:t>
            </a:r>
          </a:p>
          <a:p>
            <a:pPr algn="ctr"/>
            <a:r>
              <a:rPr lang="en-US" sz="2000" dirty="0">
                <a:solidFill>
                  <a:srgbClr val="FFFFFF"/>
                </a:solidFill>
                <a:effectLst>
                  <a:outerShdw blurRad="38100" dist="38100" dir="2700000" algn="tl">
                    <a:srgbClr val="000000">
                      <a:alpha val="43137"/>
                    </a:srgbClr>
                  </a:outerShdw>
                </a:effectLst>
              </a:rPr>
              <a:t>and finish that extra credit science project on time.</a:t>
            </a:r>
          </a:p>
        </p:txBody>
      </p:sp>
      <p:sp>
        <p:nvSpPr>
          <p:cNvPr id="7" name="Slide Number Placeholder 6"/>
          <p:cNvSpPr>
            <a:spLocks noGrp="1"/>
          </p:cNvSpPr>
          <p:nvPr>
            <p:ph type="sldNum" sz="quarter" idx="12"/>
          </p:nvPr>
        </p:nvSpPr>
        <p:spPr/>
        <p:txBody>
          <a:bodyPr/>
          <a:lstStyle/>
          <a:p>
            <a:fld id="{6BDFA195-D150-4A6B-9E16-7B6BBC01EF50}" type="slidenum">
              <a:rPr lang="en-US" smtClean="0"/>
              <a:t>27</a:t>
            </a:fld>
            <a:endParaRPr lang="en-US" dirty="0"/>
          </a:p>
        </p:txBody>
      </p:sp>
    </p:spTree>
    <p:extLst>
      <p:ext uri="{BB962C8B-B14F-4D97-AF65-F5344CB8AC3E}">
        <p14:creationId xmlns:p14="http://schemas.microsoft.com/office/powerpoint/2010/main" val="1198436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nicholat\AppData\Local\Microsoft\Windows\Temporary Internet Files\Content.IE5\Y898DB96\iStock_000076138799_Larg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064" b="6548"/>
          <a:stretch/>
        </p:blipFill>
        <p:spPr bwMode="auto">
          <a:xfrm>
            <a:off x="0" y="1"/>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4288119"/>
            <a:ext cx="9143999" cy="8553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turn-left-right-traffic-sign-isolated-white-background-30613322.png">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r="50811"/>
          <a:stretch/>
        </p:blipFill>
        <p:spPr>
          <a:xfrm>
            <a:off x="88033" y="2524002"/>
            <a:ext cx="1764673" cy="2630424"/>
          </a:xfrm>
          <a:prstGeom prst="rect">
            <a:avLst/>
          </a:prstGeom>
        </p:spPr>
      </p:pic>
      <p:pic>
        <p:nvPicPr>
          <p:cNvPr id="6" name="Picture 5" descr="turn-left-right-traffic-sign-isolated-white-background-30613322.png">
            <a:hlinkClick r:id="rId6"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l="50231"/>
          <a:stretch/>
        </p:blipFill>
        <p:spPr>
          <a:xfrm>
            <a:off x="7358528" y="2524002"/>
            <a:ext cx="1785471" cy="2630424"/>
          </a:xfrm>
          <a:prstGeom prst="rect">
            <a:avLst/>
          </a:prstGeom>
        </p:spPr>
      </p:pic>
      <p:sp>
        <p:nvSpPr>
          <p:cNvPr id="7" name="TextBox 6"/>
          <p:cNvSpPr txBox="1"/>
          <p:nvPr/>
        </p:nvSpPr>
        <p:spPr>
          <a:xfrm>
            <a:off x="1157942" y="4385234"/>
            <a:ext cx="3490258" cy="369332"/>
          </a:xfrm>
          <a:prstGeom prst="rect">
            <a:avLst/>
          </a:prstGeom>
          <a:noFill/>
        </p:spPr>
        <p:txBody>
          <a:bodyPr wrap="square" rtlCol="0">
            <a:spAutoFit/>
          </a:bodyPr>
          <a:lstStyle/>
          <a:p>
            <a:r>
              <a:rPr lang="en-US" dirty="0">
                <a:solidFill>
                  <a:srgbClr val="FFFFFF"/>
                </a:solidFill>
                <a:effectLst>
                  <a:outerShdw blurRad="38100" dist="38100" dir="2700000" algn="tl">
                    <a:srgbClr val="000000">
                      <a:alpha val="43137"/>
                    </a:srgbClr>
                  </a:outerShdw>
                </a:effectLst>
              </a:rPr>
              <a:t>MAKE A FAST-FOOD RUN </a:t>
            </a:r>
          </a:p>
        </p:txBody>
      </p:sp>
      <p:sp>
        <p:nvSpPr>
          <p:cNvPr id="8" name="TextBox 7"/>
          <p:cNvSpPr txBox="1"/>
          <p:nvPr/>
        </p:nvSpPr>
        <p:spPr>
          <a:xfrm>
            <a:off x="4267200" y="4385235"/>
            <a:ext cx="3644153" cy="646331"/>
          </a:xfrm>
          <a:prstGeom prst="rect">
            <a:avLst/>
          </a:prstGeom>
          <a:noFill/>
        </p:spPr>
        <p:txBody>
          <a:bodyPr wrap="square" rtlCol="0">
            <a:spAutoFit/>
          </a:bodyPr>
          <a:lstStyle/>
          <a:p>
            <a:pPr algn="r"/>
            <a:r>
              <a:rPr lang="en-US" dirty="0">
                <a:solidFill>
                  <a:srgbClr val="FFFFFF"/>
                </a:solidFill>
                <a:effectLst>
                  <a:outerShdw blurRad="38100" dist="38100" dir="2700000" algn="tl">
                    <a:srgbClr val="000000">
                      <a:alpha val="43137"/>
                    </a:srgbClr>
                  </a:outerShdw>
                </a:effectLst>
              </a:rPr>
              <a:t>GO STRAIGHT TO SCHOOL</a:t>
            </a:r>
          </a:p>
          <a:p>
            <a:pPr algn="r"/>
            <a:r>
              <a:rPr lang="en-US" dirty="0">
                <a:solidFill>
                  <a:srgbClr val="FFFFFF"/>
                </a:solidFill>
                <a:effectLst>
                  <a:outerShdw blurRad="38100" dist="38100" dir="2700000" algn="tl">
                    <a:srgbClr val="000000">
                      <a:alpha val="43137"/>
                    </a:srgbClr>
                  </a:outerShdw>
                </a:effectLst>
              </a:rPr>
              <a:t>HIT THE VENDING MACHINE </a:t>
            </a:r>
          </a:p>
        </p:txBody>
      </p:sp>
      <p:sp>
        <p:nvSpPr>
          <p:cNvPr id="10" name="Title 1"/>
          <p:cNvSpPr txBox="1">
            <a:spLocks/>
          </p:cNvSpPr>
          <p:nvPr/>
        </p:nvSpPr>
        <p:spPr>
          <a:xfrm>
            <a:off x="97558" y="1577581"/>
            <a:ext cx="2209798" cy="994170"/>
          </a:xfrm>
          <a:prstGeom prst="rect">
            <a:avLst/>
          </a:prstGeom>
        </p:spPr>
        <p:txBody>
          <a:bodyPr vert="horz" lIns="89610" tIns="44805" rIns="89610" bIns="44805" rtlCol="0" anchor="ctr">
            <a:normAutofit fontScale="90000" lnSpcReduction="20000"/>
          </a:bodyPr>
          <a:lstStyle>
            <a:lvl1pPr algn="ctr" defTabSz="896095" rtl="0" eaLnBrk="1" latinLnBrk="0" hangingPunct="1">
              <a:spcBef>
                <a:spcPct val="0"/>
              </a:spcBef>
              <a:buNone/>
              <a:defRPr sz="4300" kern="1200">
                <a:solidFill>
                  <a:schemeClr val="tx1"/>
                </a:solidFill>
                <a:latin typeface="+mj-lt"/>
                <a:ea typeface="+mj-ea"/>
                <a:cs typeface="+mj-cs"/>
              </a:defRPr>
            </a:lvl1pPr>
          </a:lstStyle>
          <a:p>
            <a:r>
              <a:rPr lang="en-US" sz="3800" b="1" dirty="0">
                <a:solidFill>
                  <a:schemeClr val="bg1"/>
                </a:solidFill>
                <a:effectLst>
                  <a:outerShdw blurRad="38100" dist="38100" dir="2700000" algn="tl">
                    <a:srgbClr val="000000">
                      <a:alpha val="43137"/>
                    </a:srgbClr>
                  </a:outerShdw>
                </a:effectLst>
              </a:rPr>
              <a:t>It’s Your CHOICE</a:t>
            </a:r>
          </a:p>
        </p:txBody>
      </p:sp>
      <p:sp>
        <p:nvSpPr>
          <p:cNvPr id="11" name="Slide Number Placeholder 10"/>
          <p:cNvSpPr>
            <a:spLocks noGrp="1"/>
          </p:cNvSpPr>
          <p:nvPr>
            <p:ph type="sldNum" sz="quarter" idx="12"/>
          </p:nvPr>
        </p:nvSpPr>
        <p:spPr/>
        <p:txBody>
          <a:bodyPr/>
          <a:lstStyle/>
          <a:p>
            <a:fld id="{6BDFA195-D150-4A6B-9E16-7B6BBC01EF50}" type="slidenum">
              <a:rPr lang="en-US" smtClean="0"/>
              <a:t>28</a:t>
            </a:fld>
            <a:endParaRPr lang="en-US" dirty="0"/>
          </a:p>
        </p:txBody>
      </p:sp>
    </p:spTree>
    <p:extLst>
      <p:ext uri="{BB962C8B-B14F-4D97-AF65-F5344CB8AC3E}">
        <p14:creationId xmlns:p14="http://schemas.microsoft.com/office/powerpoint/2010/main" val="397242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nicholat\AppData\Local\Microsoft\Windows\Temporary Internet Files\Content.IE5\X9QMYYFF\iStock_000081363063_Ful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9654" r="17355" b="10573"/>
          <a:stretch/>
        </p:blipFill>
        <p:spPr bwMode="auto">
          <a:xfrm>
            <a:off x="0" y="-1"/>
            <a:ext cx="9144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4288119"/>
            <a:ext cx="9143999" cy="8553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turn-left-right-traffic-sign-isolated-white-background-30613322.png">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l="50231"/>
          <a:stretch/>
        </p:blipFill>
        <p:spPr>
          <a:xfrm>
            <a:off x="7358528" y="2524002"/>
            <a:ext cx="1785471" cy="2630424"/>
          </a:xfrm>
          <a:prstGeom prst="rect">
            <a:avLst/>
          </a:prstGeom>
        </p:spPr>
      </p:pic>
      <p:sp>
        <p:nvSpPr>
          <p:cNvPr id="13" name="TextBox 12"/>
          <p:cNvSpPr txBox="1"/>
          <p:nvPr/>
        </p:nvSpPr>
        <p:spPr>
          <a:xfrm>
            <a:off x="4325471" y="4385235"/>
            <a:ext cx="3585883" cy="646331"/>
          </a:xfrm>
          <a:prstGeom prst="rect">
            <a:avLst/>
          </a:prstGeom>
          <a:noFill/>
        </p:spPr>
        <p:txBody>
          <a:bodyPr wrap="square" rtlCol="0">
            <a:spAutoFit/>
          </a:bodyPr>
          <a:lstStyle/>
          <a:p>
            <a:pPr algn="r"/>
            <a:r>
              <a:rPr lang="en-US" dirty="0">
                <a:solidFill>
                  <a:srgbClr val="FFFFFF"/>
                </a:solidFill>
                <a:effectLst>
                  <a:outerShdw blurRad="38100" dist="38100" dir="2700000" algn="tl">
                    <a:srgbClr val="000000">
                      <a:alpha val="43137"/>
                    </a:srgbClr>
                  </a:outerShdw>
                </a:effectLst>
              </a:rPr>
              <a:t>GO STRAIGHT TO SCHOOL</a:t>
            </a:r>
          </a:p>
          <a:p>
            <a:pPr algn="r"/>
            <a:r>
              <a:rPr lang="en-US" dirty="0">
                <a:solidFill>
                  <a:srgbClr val="FFFFFF"/>
                </a:solidFill>
                <a:effectLst>
                  <a:outerShdw blurRad="38100" dist="38100" dir="2700000" algn="tl">
                    <a:srgbClr val="000000">
                      <a:alpha val="43137"/>
                    </a:srgbClr>
                  </a:outerShdw>
                </a:effectLst>
              </a:rPr>
              <a:t>HIT VENDING MACHINE</a:t>
            </a:r>
          </a:p>
        </p:txBody>
      </p:sp>
      <p:grpSp>
        <p:nvGrpSpPr>
          <p:cNvPr id="2" name="Group 1"/>
          <p:cNvGrpSpPr/>
          <p:nvPr/>
        </p:nvGrpSpPr>
        <p:grpSpPr>
          <a:xfrm>
            <a:off x="227471" y="4504765"/>
            <a:ext cx="607596" cy="638735"/>
            <a:chOff x="227471" y="4504765"/>
            <a:chExt cx="607596" cy="638735"/>
          </a:xfrm>
        </p:grpSpPr>
        <p:pic>
          <p:nvPicPr>
            <p:cNvPr id="18" name="Picture 17" descr="turn-left-right-traffic-sign-isolated-white-background-30613322.png">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l="50231" t="67034"/>
            <a:stretch/>
          </p:blipFill>
          <p:spPr>
            <a:xfrm>
              <a:off x="227471" y="4848411"/>
              <a:ext cx="607596" cy="295089"/>
            </a:xfrm>
            <a:prstGeom prst="rect">
              <a:avLst/>
            </a:prstGeom>
          </p:spPr>
        </p:pic>
        <p:pic>
          <p:nvPicPr>
            <p:cNvPr id="17" name="Picture 16" descr="13165542591764506524Plain Highway Exit Sign.svg.hi.png">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5209" y="4504765"/>
              <a:ext cx="535032" cy="429808"/>
            </a:xfrm>
            <a:prstGeom prst="rect">
              <a:avLst/>
            </a:prstGeom>
          </p:spPr>
        </p:pic>
      </p:grpSp>
      <p:sp>
        <p:nvSpPr>
          <p:cNvPr id="7" name="Slide Number Placeholder 6"/>
          <p:cNvSpPr>
            <a:spLocks noGrp="1"/>
          </p:cNvSpPr>
          <p:nvPr>
            <p:ph type="sldNum" sz="quarter" idx="12"/>
          </p:nvPr>
        </p:nvSpPr>
        <p:spPr/>
        <p:txBody>
          <a:bodyPr/>
          <a:lstStyle/>
          <a:p>
            <a:fld id="{6BDFA195-D150-4A6B-9E16-7B6BBC01EF50}" type="slidenum">
              <a:rPr lang="en-US" smtClean="0"/>
              <a:t>29</a:t>
            </a:fld>
            <a:endParaRPr lang="en-US" dirty="0"/>
          </a:p>
        </p:txBody>
      </p:sp>
      <p:grpSp>
        <p:nvGrpSpPr>
          <p:cNvPr id="4" name="Group 3"/>
          <p:cNvGrpSpPr/>
          <p:nvPr/>
        </p:nvGrpSpPr>
        <p:grpSpPr>
          <a:xfrm>
            <a:off x="1828800" y="635269"/>
            <a:ext cx="5486400" cy="2868168"/>
            <a:chOff x="1828800" y="635269"/>
            <a:chExt cx="5486400" cy="2868168"/>
          </a:xfrm>
        </p:grpSpPr>
        <p:grpSp>
          <p:nvGrpSpPr>
            <p:cNvPr id="3" name="Group 2"/>
            <p:cNvGrpSpPr/>
            <p:nvPr/>
          </p:nvGrpSpPr>
          <p:grpSpPr>
            <a:xfrm>
              <a:off x="1828800" y="635269"/>
              <a:ext cx="5486400" cy="2868168"/>
              <a:chOff x="1828800" y="635269"/>
              <a:chExt cx="5486400" cy="2868168"/>
            </a:xfrm>
          </p:grpSpPr>
          <p:pic>
            <p:nvPicPr>
              <p:cNvPr id="10" name="Picture 9" descr="red_warning_sign_2.jpg"/>
              <p:cNvPicPr>
                <a:picLocks noChangeAspect="1"/>
              </p:cNvPicPr>
              <p:nvPr/>
            </p:nvPicPr>
            <p:blipFill>
              <a:blip r:embed="rId11" cstate="print">
                <a:alphaModFix amt="68000"/>
                <a:extLst>
                  <a:ext uri="{28A0092B-C50C-407E-A947-70E740481C1C}">
                    <a14:useLocalDpi xmlns:a14="http://schemas.microsoft.com/office/drawing/2010/main" val="0"/>
                  </a:ext>
                </a:extLst>
              </a:blip>
              <a:stretch>
                <a:fillRect/>
              </a:stretch>
            </p:blipFill>
            <p:spPr>
              <a:xfrm>
                <a:off x="1828800" y="635269"/>
                <a:ext cx="5486400" cy="2868168"/>
              </a:xfrm>
              <a:prstGeom prst="rect">
                <a:avLst/>
              </a:prstGeom>
              <a:noFill/>
            </p:spPr>
          </p:pic>
          <p:sp>
            <p:nvSpPr>
              <p:cNvPr id="12" name="TextBox 11"/>
              <p:cNvSpPr txBox="1"/>
              <p:nvPr/>
            </p:nvSpPr>
            <p:spPr>
              <a:xfrm>
                <a:off x="1890059" y="1352550"/>
                <a:ext cx="5363882" cy="1446550"/>
              </a:xfrm>
              <a:prstGeom prst="rect">
                <a:avLst/>
              </a:prstGeom>
              <a:noFill/>
            </p:spPr>
            <p:txBody>
              <a:bodyPr wrap="square" rtlCol="0">
                <a:spAutoFit/>
              </a:bodyPr>
              <a:lstStyle/>
              <a:p>
                <a:pPr algn="ctr"/>
                <a:r>
                  <a:rPr lang="en-US" sz="2800" dirty="0">
                    <a:solidFill>
                      <a:schemeClr val="bg1"/>
                    </a:solidFill>
                    <a:effectLst>
                      <a:outerShdw blurRad="38100" dist="38100" dir="2700000" algn="tl">
                        <a:srgbClr val="000000">
                          <a:alpha val="43137"/>
                        </a:srgbClr>
                      </a:outerShdw>
                    </a:effectLst>
                  </a:rPr>
                  <a:t>Hit yellow pylon at the drive-thru. Ripped off side mirror. </a:t>
                </a:r>
                <a:br>
                  <a:rPr lang="en-US" sz="2400" dirty="0">
                    <a:solidFill>
                      <a:schemeClr val="bg1"/>
                    </a:solidFill>
                    <a:effectLst>
                      <a:outerShdw blurRad="38100" dist="38100" dir="2700000" algn="tl">
                        <a:srgbClr val="000000">
                          <a:alpha val="43137"/>
                        </a:srgbClr>
                      </a:outerShdw>
                    </a:effectLst>
                  </a:rPr>
                </a:br>
                <a:r>
                  <a:rPr lang="en-US" sz="3200" dirty="0">
                    <a:solidFill>
                      <a:schemeClr val="bg1"/>
                    </a:solidFill>
                    <a:effectLst>
                      <a:outerShdw blurRad="38100" dist="38100" dir="2700000" algn="tl">
                        <a:srgbClr val="000000">
                          <a:alpha val="43137"/>
                        </a:srgbClr>
                      </a:outerShdw>
                    </a:effectLst>
                  </a:rPr>
                  <a:t>Pay +$500 </a:t>
                </a:r>
                <a:endParaRPr lang="en-US" sz="3200" b="1" dirty="0">
                  <a:solidFill>
                    <a:schemeClr val="bg1"/>
                  </a:solidFill>
                  <a:effectLst>
                    <a:outerShdw blurRad="38100" dist="38100" dir="2700000" algn="tl">
                      <a:srgbClr val="000000">
                        <a:alpha val="43137"/>
                      </a:srgbClr>
                    </a:outerShdw>
                  </a:effectLst>
                  <a:latin typeface="Calibri"/>
                  <a:cs typeface="Calibri"/>
                </a:endParaRPr>
              </a:p>
            </p:txBody>
          </p:sp>
        </p:grpSp>
        <p:pic>
          <p:nvPicPr>
            <p:cNvPr id="15" name="Picture 14" descr="icons.png"/>
            <p:cNvPicPr>
              <a:picLocks noChangeAspect="1"/>
            </p:cNvPicPr>
            <p:nvPr/>
          </p:nvPicPr>
          <p:blipFill rotWithShape="1">
            <a:blip r:embed="rId12" cstate="print">
              <a:extLst>
                <a:ext uri="{28A0092B-C50C-407E-A947-70E740481C1C}">
                  <a14:useLocalDpi xmlns:a14="http://schemas.microsoft.com/office/drawing/2010/main" val="0"/>
                </a:ext>
              </a:extLst>
            </a:blip>
            <a:srcRect l="26404" t="13295" r="29353" b="53087"/>
            <a:stretch/>
          </p:blipFill>
          <p:spPr>
            <a:xfrm>
              <a:off x="5436826" y="2328057"/>
              <a:ext cx="354374" cy="348468"/>
            </a:xfrm>
            <a:prstGeom prst="rect">
              <a:avLst/>
            </a:prstGeom>
          </p:spPr>
        </p:pic>
      </p:grpSp>
    </p:spTree>
    <p:extLst>
      <p:ext uri="{BB962C8B-B14F-4D97-AF65-F5344CB8AC3E}">
        <p14:creationId xmlns:p14="http://schemas.microsoft.com/office/powerpoint/2010/main" val="2373332203"/>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Sad Trombone.wav"/>
          </p:stSnd>
        </p:sndAc>
      </p:transition>
    </mc:Choice>
    <mc:Fallback xmlns="">
      <p:transition spd="med">
        <p:fade/>
        <p:sndAc>
          <p:stSnd>
            <p:snd r:embed="rId13" name="Sad Trombon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1250"/>
                            </p:stCondLst>
                            <p:childTnLst>
                              <p:par>
                                <p:cTn id="9" presetID="10" presetClass="entr" presetSubtype="0" fill="hold" nodeType="afterEffect">
                                  <p:stCondLst>
                                    <p:cond delay="70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250"/>
                                        <p:tgtEl>
                                          <p:spTgt spid="11"/>
                                        </p:tgtEl>
                                      </p:cBhvr>
                                    </p:animEffect>
                                  </p:childTnLst>
                                </p:cTn>
                              </p:par>
                              <p:par>
                                <p:cTn id="12" presetID="10" presetClass="entr" presetSubtype="0" fill="hold" grpId="0" nodeType="withEffect">
                                  <p:stCondLst>
                                    <p:cond delay="700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250"/>
                                        <p:tgtEl>
                                          <p:spTgt spid="13"/>
                                        </p:tgtEl>
                                      </p:cBhvr>
                                    </p:animEffect>
                                  </p:childTnLst>
                                </p:cTn>
                              </p:par>
                              <p:par>
                                <p:cTn id="15" presetID="10" presetClass="entr" presetSubtype="0" fill="hold" nodeType="withEffect">
                                  <p:stCondLst>
                                    <p:cond delay="70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304800" y="133350"/>
            <a:ext cx="8991600" cy="4833097"/>
            <a:chOff x="304800" y="133350"/>
            <a:chExt cx="8991600" cy="4833097"/>
          </a:xfrm>
        </p:grpSpPr>
        <p:pic>
          <p:nvPicPr>
            <p:cNvPr id="19" name="Picture 18" descr="logo_naic.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4705350"/>
              <a:ext cx="2047550" cy="261097"/>
            </a:xfrm>
            <a:prstGeom prst="rect">
              <a:avLst/>
            </a:prstGeom>
          </p:spPr>
        </p:pic>
        <p:sp>
          <p:nvSpPr>
            <p:cNvPr id="20" name="Rectangle 19"/>
            <p:cNvSpPr/>
            <p:nvPr/>
          </p:nvSpPr>
          <p:spPr>
            <a:xfrm>
              <a:off x="2743200" y="4857750"/>
              <a:ext cx="6477000" cy="76200"/>
            </a:xfrm>
            <a:prstGeom prst="rect">
              <a:avLst/>
            </a:prstGeom>
            <a:solidFill>
              <a:srgbClr val="1C5D9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FFFFFF"/>
                </a:solidFill>
              </a:endParaRPr>
            </a:p>
          </p:txBody>
        </p:sp>
        <p:sp>
          <p:nvSpPr>
            <p:cNvPr id="21" name="Rectangle 20"/>
            <p:cNvSpPr/>
            <p:nvPr/>
          </p:nvSpPr>
          <p:spPr>
            <a:xfrm>
              <a:off x="2819400" y="4781550"/>
              <a:ext cx="6477000" cy="76200"/>
            </a:xfrm>
            <a:prstGeom prst="rect">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FFFFFF"/>
                </a:solidFill>
              </a:endParaRPr>
            </a:p>
          </p:txBody>
        </p:sp>
        <p:pic>
          <p:nvPicPr>
            <p:cNvPr id="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8443" y="133350"/>
              <a:ext cx="71913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a:blip r:embed="rId5"/>
            <a:stretch>
              <a:fillRect/>
            </a:stretch>
          </p:blipFill>
          <p:spPr>
            <a:xfrm>
              <a:off x="5326703" y="2114550"/>
              <a:ext cx="3467673" cy="689135"/>
            </a:xfrm>
            <a:prstGeom prst="rect">
              <a:avLst/>
            </a:prstGeom>
          </p:spPr>
        </p:pic>
      </p:grpSp>
      <p:sp>
        <p:nvSpPr>
          <p:cNvPr id="3" name="Content Placeholder 2"/>
          <p:cNvSpPr>
            <a:spLocks noGrp="1"/>
          </p:cNvSpPr>
          <p:nvPr>
            <p:ph idx="1"/>
          </p:nvPr>
        </p:nvSpPr>
        <p:spPr>
          <a:xfrm>
            <a:off x="457200" y="1352550"/>
            <a:ext cx="8229600" cy="3242073"/>
          </a:xfrm>
        </p:spPr>
        <p:txBody>
          <a:bodyPr>
            <a:normAutofit lnSpcReduction="10000"/>
          </a:bodyPr>
          <a:lstStyle/>
          <a:p>
            <a:pPr marL="457200" indent="-457200">
              <a:buFont typeface="+mj-lt"/>
              <a:buAutoNum type="arabicPeriod"/>
            </a:pPr>
            <a:r>
              <a:rPr lang="en-US" sz="2200" dirty="0">
                <a:solidFill>
                  <a:schemeClr val="tx1">
                    <a:lumMod val="85000"/>
                    <a:lumOff val="15000"/>
                  </a:schemeClr>
                </a:solidFill>
              </a:rPr>
              <a:t>Animated PowerPoint ®</a:t>
            </a:r>
          </a:p>
          <a:p>
            <a:pPr lvl="1">
              <a:buFont typeface="Arial" panose="020B0604020202020204" pitchFamily="34" charset="0"/>
              <a:buChar char="•"/>
            </a:pPr>
            <a:r>
              <a:rPr lang="en-US" sz="1800" dirty="0">
                <a:solidFill>
                  <a:schemeClr val="tx1">
                    <a:lumMod val="85000"/>
                    <a:lumOff val="15000"/>
                  </a:schemeClr>
                </a:solidFill>
              </a:rPr>
              <a:t>Lecture: Insurance Basics (Terms)</a:t>
            </a:r>
          </a:p>
          <a:p>
            <a:pPr lvl="1">
              <a:buFont typeface="Arial" panose="020B0604020202020204" pitchFamily="34" charset="0"/>
              <a:buChar char="•"/>
            </a:pPr>
            <a:r>
              <a:rPr lang="en-US" sz="1800" dirty="0">
                <a:solidFill>
                  <a:schemeClr val="tx1">
                    <a:lumMod val="85000"/>
                    <a:lumOff val="15000"/>
                  </a:schemeClr>
                </a:solidFill>
              </a:rPr>
              <a:t>Get Smart Challenge (Request a Quote)</a:t>
            </a:r>
          </a:p>
          <a:p>
            <a:pPr lvl="1">
              <a:buFont typeface="Arial" panose="020B0604020202020204" pitchFamily="34" charset="0"/>
              <a:buChar char="•"/>
            </a:pPr>
            <a:r>
              <a:rPr lang="en-US" sz="1800" dirty="0">
                <a:solidFill>
                  <a:schemeClr val="tx1">
                    <a:lumMod val="85000"/>
                    <a:lumOff val="15000"/>
                  </a:schemeClr>
                </a:solidFill>
              </a:rPr>
              <a:t>It’s Your Choice (Interactive Game)</a:t>
            </a:r>
          </a:p>
          <a:p>
            <a:pPr marL="457200" indent="-457200">
              <a:buFont typeface="+mj-lt"/>
              <a:buAutoNum type="arabicPeriod"/>
            </a:pPr>
            <a:r>
              <a:rPr lang="en-US" sz="2200" dirty="0">
                <a:solidFill>
                  <a:schemeClr val="tx1">
                    <a:lumMod val="85000"/>
                    <a:lumOff val="15000"/>
                  </a:schemeClr>
                </a:solidFill>
              </a:rPr>
              <a:t>HANDOUT: Definitions of Terms</a:t>
            </a:r>
          </a:p>
          <a:p>
            <a:pPr marL="457200" indent="-457200">
              <a:buFont typeface="+mj-lt"/>
              <a:buAutoNum type="arabicPeriod"/>
            </a:pPr>
            <a:r>
              <a:rPr lang="en-US" sz="2200" dirty="0">
                <a:solidFill>
                  <a:schemeClr val="tx1">
                    <a:lumMod val="85000"/>
                    <a:lumOff val="15000"/>
                  </a:schemeClr>
                </a:solidFill>
              </a:rPr>
              <a:t>WORKSHEET: It’s Your Choice Game</a:t>
            </a:r>
          </a:p>
          <a:p>
            <a:pPr marL="457200" indent="-457200">
              <a:buFont typeface="+mj-lt"/>
              <a:buAutoNum type="arabicPeriod"/>
            </a:pPr>
            <a:r>
              <a:rPr lang="en-US" sz="2200" dirty="0">
                <a:solidFill>
                  <a:schemeClr val="tx1">
                    <a:lumMod val="85000"/>
                    <a:lumOff val="15000"/>
                  </a:schemeClr>
                </a:solidFill>
              </a:rPr>
              <a:t>QUIZ: Name That Coverage</a:t>
            </a:r>
          </a:p>
          <a:p>
            <a:endParaRPr lang="en-US" sz="1800" dirty="0">
              <a:solidFill>
                <a:schemeClr val="tx1">
                  <a:lumMod val="85000"/>
                  <a:lumOff val="15000"/>
                </a:schemeClr>
              </a:solidFill>
            </a:endParaRPr>
          </a:p>
          <a:p>
            <a:pPr marL="0" indent="0">
              <a:buNone/>
            </a:pPr>
            <a:r>
              <a:rPr lang="en-US" sz="2200" dirty="0">
                <a:solidFill>
                  <a:schemeClr val="tx1">
                    <a:lumMod val="85000"/>
                    <a:lumOff val="15000"/>
                  </a:schemeClr>
                </a:solidFill>
              </a:rPr>
              <a:t>Est. Time: 55 minutes + quiz</a:t>
            </a:r>
          </a:p>
          <a:p>
            <a:endParaRPr lang="en-US" sz="2200" dirty="0">
              <a:solidFill>
                <a:schemeClr val="tx1">
                  <a:lumMod val="85000"/>
                  <a:lumOff val="15000"/>
                </a:schemeClr>
              </a:solidFill>
            </a:endParaRPr>
          </a:p>
        </p:txBody>
      </p:sp>
      <p:sp>
        <p:nvSpPr>
          <p:cNvPr id="2" name="Title 1"/>
          <p:cNvSpPr>
            <a:spLocks noGrp="1"/>
          </p:cNvSpPr>
          <p:nvPr>
            <p:ph type="title"/>
          </p:nvPr>
        </p:nvSpPr>
        <p:spPr>
          <a:xfrm>
            <a:off x="457200" y="514350"/>
            <a:ext cx="8229600" cy="857250"/>
          </a:xfrm>
        </p:spPr>
        <p:txBody>
          <a:bodyPr>
            <a:normAutofit/>
          </a:bodyPr>
          <a:lstStyle/>
          <a:p>
            <a:pPr algn="l"/>
            <a:r>
              <a:rPr lang="en-US" sz="3800" dirty="0">
                <a:solidFill>
                  <a:srgbClr val="1C5D9C"/>
                </a:solidFill>
              </a:rPr>
              <a:t>Materials</a:t>
            </a:r>
          </a:p>
        </p:txBody>
      </p:sp>
      <p:sp>
        <p:nvSpPr>
          <p:cNvPr id="8" name="Rectangle 7"/>
          <p:cNvSpPr/>
          <p:nvPr/>
        </p:nvSpPr>
        <p:spPr>
          <a:xfrm>
            <a:off x="2743200" y="4857750"/>
            <a:ext cx="6477000" cy="76200"/>
          </a:xfrm>
          <a:prstGeom prst="rect">
            <a:avLst/>
          </a:prstGeom>
          <a:solidFill>
            <a:srgbClr val="1C5D9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FFFFFF"/>
              </a:solidFill>
            </a:endParaRPr>
          </a:p>
        </p:txBody>
      </p:sp>
      <p:sp>
        <p:nvSpPr>
          <p:cNvPr id="9" name="Rectangle 8"/>
          <p:cNvSpPr/>
          <p:nvPr/>
        </p:nvSpPr>
        <p:spPr>
          <a:xfrm>
            <a:off x="2819400" y="4781550"/>
            <a:ext cx="6477000" cy="76200"/>
          </a:xfrm>
          <a:prstGeom prst="rect">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FFFFFF"/>
              </a:solidFill>
            </a:endParaRPr>
          </a:p>
        </p:txBody>
      </p:sp>
      <p:sp>
        <p:nvSpPr>
          <p:cNvPr id="14" name="Slide Number Placeholder 13"/>
          <p:cNvSpPr>
            <a:spLocks noGrp="1"/>
          </p:cNvSpPr>
          <p:nvPr>
            <p:ph type="sldNum" sz="quarter" idx="12"/>
          </p:nvPr>
        </p:nvSpPr>
        <p:spPr/>
        <p:txBody>
          <a:bodyPr/>
          <a:lstStyle/>
          <a:p>
            <a:fld id="{35BD36E4-FFD2-41BD-85A6-1F3530DFCD71}" type="slidenum">
              <a:rPr lang="en-US" smtClean="0"/>
              <a:t>3</a:t>
            </a:fld>
            <a:endParaRPr lang="en-US" dirty="0"/>
          </a:p>
        </p:txBody>
      </p:sp>
    </p:spTree>
    <p:extLst>
      <p:ext uri="{BB962C8B-B14F-4D97-AF65-F5344CB8AC3E}">
        <p14:creationId xmlns:p14="http://schemas.microsoft.com/office/powerpoint/2010/main" val="3835409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PRACTICE GROUPS\Design and Digital\000 Image Library\NAIC\Shutterstock\college student sitting in a classroom  hutterstock_8419347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049" t="5927" b="15000"/>
          <a:stretch/>
        </p:blipFill>
        <p:spPr bwMode="auto">
          <a:xfrm>
            <a:off x="0" y="1"/>
            <a:ext cx="9144000" cy="513071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4288119"/>
            <a:ext cx="9143999" cy="8553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turn-left-right-traffic-sign-isolated-white-background-30613322.png">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r="50811"/>
          <a:stretch/>
        </p:blipFill>
        <p:spPr>
          <a:xfrm>
            <a:off x="88033" y="2524002"/>
            <a:ext cx="1764673" cy="2630424"/>
          </a:xfrm>
          <a:prstGeom prst="rect">
            <a:avLst/>
          </a:prstGeom>
        </p:spPr>
      </p:pic>
      <p:sp>
        <p:nvSpPr>
          <p:cNvPr id="10" name="TextBox 9"/>
          <p:cNvSpPr txBox="1"/>
          <p:nvPr/>
        </p:nvSpPr>
        <p:spPr>
          <a:xfrm>
            <a:off x="1157942" y="4385235"/>
            <a:ext cx="2652058" cy="369332"/>
          </a:xfrm>
          <a:prstGeom prst="rect">
            <a:avLst/>
          </a:prstGeom>
          <a:noFill/>
        </p:spPr>
        <p:txBody>
          <a:bodyPr wrap="square" rtlCol="0">
            <a:spAutoFit/>
          </a:bodyPr>
          <a:lstStyle/>
          <a:p>
            <a:r>
              <a:rPr lang="en-US" dirty="0">
                <a:solidFill>
                  <a:srgbClr val="FFFFFF"/>
                </a:solidFill>
                <a:effectLst>
                  <a:outerShdw blurRad="38100" dist="38100" dir="2700000" algn="tl">
                    <a:srgbClr val="000000">
                      <a:alpha val="43137"/>
                    </a:srgbClr>
                  </a:outerShdw>
                </a:effectLst>
              </a:rPr>
              <a:t>MAKE A FAST-FOOD RUN </a:t>
            </a:r>
          </a:p>
        </p:txBody>
      </p:sp>
      <p:grpSp>
        <p:nvGrpSpPr>
          <p:cNvPr id="2" name="Group 1"/>
          <p:cNvGrpSpPr/>
          <p:nvPr/>
        </p:nvGrpSpPr>
        <p:grpSpPr>
          <a:xfrm>
            <a:off x="7517215" y="4533393"/>
            <a:ext cx="607596" cy="638735"/>
            <a:chOff x="8348000" y="4504765"/>
            <a:chExt cx="607596" cy="638735"/>
          </a:xfrm>
        </p:grpSpPr>
        <p:pic>
          <p:nvPicPr>
            <p:cNvPr id="11" name="Picture 10" descr="turn-left-right-traffic-sign-isolated-white-background-30613322.png">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l="50231" t="67034"/>
            <a:stretch/>
          </p:blipFill>
          <p:spPr>
            <a:xfrm>
              <a:off x="8348000" y="4848411"/>
              <a:ext cx="607596" cy="295089"/>
            </a:xfrm>
            <a:prstGeom prst="rect">
              <a:avLst/>
            </a:prstGeom>
          </p:spPr>
        </p:pic>
        <p:pic>
          <p:nvPicPr>
            <p:cNvPr id="12" name="Picture 11" descr="13165542591764506524Plain Highway Exit Sign.svg.hi.png">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75738" y="4504765"/>
              <a:ext cx="535032" cy="429808"/>
            </a:xfrm>
            <a:prstGeom prst="rect">
              <a:avLst/>
            </a:prstGeom>
          </p:spPr>
        </p:pic>
      </p:grpSp>
      <p:grpSp>
        <p:nvGrpSpPr>
          <p:cNvPr id="3" name="Group 2"/>
          <p:cNvGrpSpPr/>
          <p:nvPr/>
        </p:nvGrpSpPr>
        <p:grpSpPr>
          <a:xfrm>
            <a:off x="1752600" y="635269"/>
            <a:ext cx="5486400" cy="2868168"/>
            <a:chOff x="1752600" y="635269"/>
            <a:chExt cx="5486400" cy="2868168"/>
          </a:xfrm>
        </p:grpSpPr>
        <p:pic>
          <p:nvPicPr>
            <p:cNvPr id="14" name="Picture 13" descr="red_warning_sign_2 green.jpg"/>
            <p:cNvPicPr>
              <a:picLocks noChangeAspect="1"/>
            </p:cNvPicPr>
            <p:nvPr/>
          </p:nvPicPr>
          <p:blipFill>
            <a:blip r:embed="rId11" cstate="print">
              <a:alphaModFix amt="68000"/>
              <a:extLst>
                <a:ext uri="{28A0092B-C50C-407E-A947-70E740481C1C}">
                  <a14:useLocalDpi xmlns:a14="http://schemas.microsoft.com/office/drawing/2010/main" val="0"/>
                </a:ext>
              </a:extLst>
            </a:blip>
            <a:stretch>
              <a:fillRect/>
            </a:stretch>
          </p:blipFill>
          <p:spPr>
            <a:xfrm>
              <a:off x="1752600" y="635269"/>
              <a:ext cx="5486400" cy="2868168"/>
            </a:xfrm>
            <a:prstGeom prst="rect">
              <a:avLst/>
            </a:prstGeom>
          </p:spPr>
        </p:pic>
        <p:sp>
          <p:nvSpPr>
            <p:cNvPr id="6" name="TextBox 5"/>
            <p:cNvSpPr txBox="1"/>
            <p:nvPr/>
          </p:nvSpPr>
          <p:spPr>
            <a:xfrm>
              <a:off x="1828800" y="1352550"/>
              <a:ext cx="5410200" cy="1446550"/>
            </a:xfrm>
            <a:prstGeom prst="rect">
              <a:avLst/>
            </a:prstGeom>
            <a:noFill/>
          </p:spPr>
          <p:txBody>
            <a:bodyPr wrap="square" rtlCol="0">
              <a:spAutoFit/>
            </a:bodyPr>
            <a:lstStyle/>
            <a:p>
              <a:pPr lvl="0" algn="ctr"/>
              <a:r>
                <a:rPr lang="en-US" sz="2800" dirty="0">
                  <a:solidFill>
                    <a:srgbClr val="FFFFFF"/>
                  </a:solidFill>
                  <a:effectLst>
                    <a:outerShdw blurRad="38100" dist="38100" dir="2700000" algn="tl">
                      <a:srgbClr val="000000">
                        <a:alpha val="43137"/>
                      </a:srgbClr>
                    </a:outerShdw>
                  </a:effectLst>
                </a:rPr>
                <a:t>Science extra credit done. </a:t>
              </a:r>
            </a:p>
            <a:p>
              <a:pPr lvl="0" algn="ctr"/>
              <a:r>
                <a:rPr lang="en-US" sz="2800" dirty="0">
                  <a:solidFill>
                    <a:srgbClr val="FFFFFF"/>
                  </a:solidFill>
                  <a:effectLst>
                    <a:outerShdw blurRad="38100" dist="38100" dir="2700000" algn="tl">
                      <a:srgbClr val="000000">
                        <a:alpha val="43137"/>
                      </a:srgbClr>
                    </a:outerShdw>
                  </a:effectLst>
                </a:rPr>
                <a:t>Increased GPA 2 points. </a:t>
              </a:r>
              <a:br>
                <a:rPr lang="en-US" sz="3200" dirty="0">
                  <a:solidFill>
                    <a:srgbClr val="FFFFFF"/>
                  </a:solidFill>
                  <a:effectLst>
                    <a:outerShdw blurRad="38100" dist="38100" dir="2700000" algn="tl">
                      <a:srgbClr val="000000">
                        <a:alpha val="43137"/>
                      </a:srgbClr>
                    </a:outerShdw>
                  </a:effectLst>
                </a:rPr>
              </a:br>
              <a:r>
                <a:rPr lang="en-US" sz="3200" dirty="0">
                  <a:solidFill>
                    <a:srgbClr val="FFFFFF"/>
                  </a:solidFill>
                  <a:effectLst>
                    <a:outerShdw blurRad="38100" dist="38100" dir="2700000" algn="tl">
                      <a:srgbClr val="000000">
                        <a:alpha val="43137"/>
                      </a:srgbClr>
                    </a:outerShdw>
                  </a:effectLst>
                </a:rPr>
                <a:t>Subtract -$5 </a:t>
              </a:r>
              <a:endParaRPr lang="en-US" sz="3200" b="1" dirty="0">
                <a:solidFill>
                  <a:srgbClr val="FFFFFF"/>
                </a:solidFill>
                <a:effectLst>
                  <a:outerShdw blurRad="38100" dist="38100" dir="2700000" algn="tl">
                    <a:srgbClr val="000000">
                      <a:alpha val="43137"/>
                    </a:srgbClr>
                  </a:outerShdw>
                </a:effectLst>
                <a:latin typeface="Calibri"/>
                <a:cs typeface="Calibri"/>
              </a:endParaRPr>
            </a:p>
          </p:txBody>
        </p:sp>
        <p:pic>
          <p:nvPicPr>
            <p:cNvPr id="15" name="Picture 14" descr="icons.png"/>
            <p:cNvPicPr>
              <a:picLocks noChangeAspect="1"/>
            </p:cNvPicPr>
            <p:nvPr/>
          </p:nvPicPr>
          <p:blipFill rotWithShape="1">
            <a:blip r:embed="rId12" cstate="print">
              <a:extLst>
                <a:ext uri="{28A0092B-C50C-407E-A947-70E740481C1C}">
                  <a14:useLocalDpi xmlns:a14="http://schemas.microsoft.com/office/drawing/2010/main" val="0"/>
                </a:ext>
              </a:extLst>
            </a:blip>
            <a:srcRect l="26404" t="54760" r="29353" b="11622"/>
            <a:stretch/>
          </p:blipFill>
          <p:spPr>
            <a:xfrm>
              <a:off x="5524500" y="2332774"/>
              <a:ext cx="350193" cy="344356"/>
            </a:xfrm>
            <a:prstGeom prst="rect">
              <a:avLst/>
            </a:prstGeom>
          </p:spPr>
        </p:pic>
      </p:grpSp>
      <p:sp>
        <p:nvSpPr>
          <p:cNvPr id="13" name="Slide Number Placeholder 4"/>
          <p:cNvSpPr>
            <a:spLocks noGrp="1"/>
          </p:cNvSpPr>
          <p:nvPr>
            <p:ph type="sldNum" sz="quarter" idx="12"/>
          </p:nvPr>
        </p:nvSpPr>
        <p:spPr>
          <a:xfrm>
            <a:off x="6553200" y="4767263"/>
            <a:ext cx="2133600" cy="273844"/>
          </a:xfrm>
        </p:spPr>
        <p:txBody>
          <a:bodyPr/>
          <a:lstStyle/>
          <a:p>
            <a:fld id="{6BDFA195-D150-4A6B-9E16-7B6BBC01EF50}" type="slidenum">
              <a:rPr lang="en-US" smtClean="0"/>
              <a:t>30</a:t>
            </a:fld>
            <a:endParaRPr lang="en-US" dirty="0"/>
          </a:p>
        </p:txBody>
      </p:sp>
    </p:spTree>
    <p:extLst>
      <p:ext uri="{BB962C8B-B14F-4D97-AF65-F5344CB8AC3E}">
        <p14:creationId xmlns:p14="http://schemas.microsoft.com/office/powerpoint/2010/main" val="4038480803"/>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chimes.wav"/>
          </p:stSnd>
        </p:sndAc>
      </p:transition>
    </mc:Choice>
    <mc:Fallback xmlns="">
      <p:transition xmlns:p14="http://schemas.microsoft.com/office/powerpoint/2010/main" spd="med">
        <p:fade/>
        <p:sndAc>
          <p:stSnd>
            <p:snd r:embed="rId1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250"/>
                            </p:stCondLst>
                            <p:childTnLst>
                              <p:par>
                                <p:cTn id="9" presetID="10" presetClass="entr" presetSubtype="0" fill="hold" nodeType="afterEffect">
                                  <p:stCondLst>
                                    <p:cond delay="7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250"/>
                                        <p:tgtEl>
                                          <p:spTgt spid="9"/>
                                        </p:tgtEl>
                                      </p:cBhvr>
                                    </p:animEffect>
                                  </p:childTnLst>
                                </p:cTn>
                              </p:par>
                              <p:par>
                                <p:cTn id="12" presetID="10" presetClass="entr" presetSubtype="0" fill="hold" grpId="0" nodeType="withEffect">
                                  <p:stCondLst>
                                    <p:cond delay="700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250"/>
                                        <p:tgtEl>
                                          <p:spTgt spid="10"/>
                                        </p:tgtEl>
                                      </p:cBhvr>
                                    </p:animEffect>
                                  </p:childTnLst>
                                </p:cTn>
                              </p:par>
                              <p:par>
                                <p:cTn id="15" presetID="10" presetClass="entr" presetSubtype="0" fill="hold" nodeType="withEffect">
                                  <p:stCondLst>
                                    <p:cond delay="70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PRACTICE GROUPS\Design and Digital\000 Image Library\NAIC\Shutterstock\young woman standing behind locker door shutterstock_12714621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 t="3906" r="2242" b="8280"/>
          <a:stretch/>
        </p:blipFill>
        <p:spPr bwMode="auto">
          <a:xfrm>
            <a:off x="0" y="-389253"/>
            <a:ext cx="9144000" cy="551370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4288119"/>
            <a:ext cx="9143999" cy="8553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685800" y="4476750"/>
            <a:ext cx="7764928" cy="400110"/>
          </a:xfrm>
          <a:prstGeom prst="rect">
            <a:avLst/>
          </a:prstGeom>
          <a:noFill/>
        </p:spPr>
        <p:txBody>
          <a:bodyPr wrap="square" rtlCol="0">
            <a:spAutoFit/>
          </a:bodyPr>
          <a:lstStyle/>
          <a:p>
            <a:pPr algn="ctr"/>
            <a:r>
              <a:rPr lang="en-US" sz="2000" dirty="0">
                <a:solidFill>
                  <a:srgbClr val="FFFFFF"/>
                </a:solidFill>
                <a:effectLst>
                  <a:outerShdw blurRad="38100" dist="38100" dir="2700000" algn="tl">
                    <a:srgbClr val="000000">
                      <a:alpha val="43137"/>
                    </a:srgbClr>
                  </a:outerShdw>
                </a:effectLst>
              </a:rPr>
              <a:t>Your half-day class schedule begins today. Sweet!</a:t>
            </a:r>
          </a:p>
        </p:txBody>
      </p:sp>
      <p:sp>
        <p:nvSpPr>
          <p:cNvPr id="7" name="Slide Number Placeholder 6"/>
          <p:cNvSpPr>
            <a:spLocks noGrp="1"/>
          </p:cNvSpPr>
          <p:nvPr>
            <p:ph type="sldNum" sz="quarter" idx="12"/>
          </p:nvPr>
        </p:nvSpPr>
        <p:spPr/>
        <p:txBody>
          <a:bodyPr/>
          <a:lstStyle/>
          <a:p>
            <a:fld id="{6BDFA195-D150-4A6B-9E16-7B6BBC01EF50}" type="slidenum">
              <a:rPr lang="en-US" smtClean="0"/>
              <a:t>31</a:t>
            </a:fld>
            <a:endParaRPr lang="en-US" dirty="0"/>
          </a:p>
        </p:txBody>
      </p:sp>
    </p:spTree>
    <p:extLst>
      <p:ext uri="{BB962C8B-B14F-4D97-AF65-F5344CB8AC3E}">
        <p14:creationId xmlns:p14="http://schemas.microsoft.com/office/powerpoint/2010/main" val="77427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nicholat\AppData\Local\Microsoft\Windows\Temporary Internet Files\Content.IE5\C3MJ9DZB\iStock_000000745163_Larg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313"/>
          <a:stretch/>
        </p:blipFill>
        <p:spPr bwMode="auto">
          <a:xfrm>
            <a:off x="0" y="0"/>
            <a:ext cx="9144000" cy="51625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4288119"/>
            <a:ext cx="9143999" cy="8553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turn-left-right-traffic-sign-isolated-white-background-30613322.png">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r="50811"/>
          <a:stretch/>
        </p:blipFill>
        <p:spPr>
          <a:xfrm>
            <a:off x="88033" y="2524002"/>
            <a:ext cx="1764673" cy="2630424"/>
          </a:xfrm>
          <a:prstGeom prst="rect">
            <a:avLst/>
          </a:prstGeom>
        </p:spPr>
      </p:pic>
      <p:pic>
        <p:nvPicPr>
          <p:cNvPr id="6" name="Picture 5" descr="turn-left-right-traffic-sign-isolated-white-background-30613322.png">
            <a:hlinkClick r:id="rId6"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l="50231"/>
          <a:stretch/>
        </p:blipFill>
        <p:spPr>
          <a:xfrm>
            <a:off x="7358528" y="2524002"/>
            <a:ext cx="1785471" cy="2630424"/>
          </a:xfrm>
          <a:prstGeom prst="rect">
            <a:avLst/>
          </a:prstGeom>
        </p:spPr>
      </p:pic>
      <p:sp>
        <p:nvSpPr>
          <p:cNvPr id="7" name="TextBox 6"/>
          <p:cNvSpPr txBox="1"/>
          <p:nvPr/>
        </p:nvSpPr>
        <p:spPr>
          <a:xfrm>
            <a:off x="1157942" y="4385234"/>
            <a:ext cx="2423458" cy="646331"/>
          </a:xfrm>
          <a:prstGeom prst="rect">
            <a:avLst/>
          </a:prstGeom>
          <a:noFill/>
        </p:spPr>
        <p:txBody>
          <a:bodyPr wrap="square" rtlCol="0">
            <a:spAutoFit/>
          </a:bodyPr>
          <a:lstStyle/>
          <a:p>
            <a:r>
              <a:rPr lang="en-US" dirty="0">
                <a:solidFill>
                  <a:srgbClr val="FFFFFF"/>
                </a:solidFill>
                <a:effectLst>
                  <a:outerShdw blurRad="38100" dist="38100" dir="2700000" algn="tl">
                    <a:srgbClr val="000000">
                      <a:alpha val="43137"/>
                    </a:srgbClr>
                  </a:outerShdw>
                </a:effectLst>
              </a:rPr>
              <a:t>HIT THE GYM</a:t>
            </a:r>
          </a:p>
          <a:p>
            <a:r>
              <a:rPr lang="en-US" dirty="0">
                <a:solidFill>
                  <a:srgbClr val="FFFFFF"/>
                </a:solidFill>
                <a:effectLst>
                  <a:outerShdw blurRad="38100" dist="38100" dir="2700000" algn="tl">
                    <a:srgbClr val="000000">
                      <a:alpha val="43137"/>
                    </a:srgbClr>
                  </a:outerShdw>
                </a:effectLst>
              </a:rPr>
              <a:t>FOR A FEW HOURS</a:t>
            </a:r>
          </a:p>
        </p:txBody>
      </p:sp>
      <p:sp>
        <p:nvSpPr>
          <p:cNvPr id="8" name="TextBox 7"/>
          <p:cNvSpPr txBox="1"/>
          <p:nvPr/>
        </p:nvSpPr>
        <p:spPr>
          <a:xfrm>
            <a:off x="5105400" y="4385234"/>
            <a:ext cx="2805953" cy="646331"/>
          </a:xfrm>
          <a:prstGeom prst="rect">
            <a:avLst/>
          </a:prstGeom>
          <a:noFill/>
        </p:spPr>
        <p:txBody>
          <a:bodyPr wrap="square" rtlCol="0">
            <a:spAutoFit/>
          </a:bodyPr>
          <a:lstStyle/>
          <a:p>
            <a:pPr algn="r"/>
            <a:r>
              <a:rPr lang="en-US" dirty="0">
                <a:solidFill>
                  <a:srgbClr val="FFFFFF"/>
                </a:solidFill>
                <a:effectLst>
                  <a:outerShdw blurRad="38100" dist="38100" dir="2700000" algn="tl">
                    <a:srgbClr val="000000">
                      <a:alpha val="43137"/>
                    </a:srgbClr>
                  </a:outerShdw>
                </a:effectLst>
              </a:rPr>
              <a:t>TAKE A RIDE OUT </a:t>
            </a:r>
          </a:p>
          <a:p>
            <a:pPr algn="r"/>
            <a:r>
              <a:rPr lang="en-US" dirty="0">
                <a:solidFill>
                  <a:srgbClr val="FFFFFF"/>
                </a:solidFill>
                <a:effectLst>
                  <a:outerShdw blurRad="38100" dist="38100" dir="2700000" algn="tl">
                    <a:srgbClr val="000000">
                      <a:alpha val="43137"/>
                    </a:srgbClr>
                  </a:outerShdw>
                </a:effectLst>
              </a:rPr>
              <a:t>TO THE LAKE </a:t>
            </a:r>
          </a:p>
        </p:txBody>
      </p:sp>
      <p:sp>
        <p:nvSpPr>
          <p:cNvPr id="10" name="Title 1"/>
          <p:cNvSpPr txBox="1">
            <a:spLocks/>
          </p:cNvSpPr>
          <p:nvPr/>
        </p:nvSpPr>
        <p:spPr>
          <a:xfrm>
            <a:off x="6781801" y="209550"/>
            <a:ext cx="2209798" cy="994170"/>
          </a:xfrm>
          <a:prstGeom prst="rect">
            <a:avLst/>
          </a:prstGeom>
        </p:spPr>
        <p:txBody>
          <a:bodyPr vert="horz" lIns="89610" tIns="44805" rIns="89610" bIns="44805" rtlCol="0" anchor="ctr">
            <a:normAutofit fontScale="90000" lnSpcReduction="20000"/>
          </a:bodyPr>
          <a:lstStyle>
            <a:lvl1pPr algn="ctr" defTabSz="896095" rtl="0" eaLnBrk="1" latinLnBrk="0" hangingPunct="1">
              <a:spcBef>
                <a:spcPct val="0"/>
              </a:spcBef>
              <a:buNone/>
              <a:defRPr sz="4300" kern="1200">
                <a:solidFill>
                  <a:schemeClr val="tx1"/>
                </a:solidFill>
                <a:latin typeface="+mj-lt"/>
                <a:ea typeface="+mj-ea"/>
                <a:cs typeface="+mj-cs"/>
              </a:defRPr>
            </a:lvl1pPr>
          </a:lstStyle>
          <a:p>
            <a:r>
              <a:rPr lang="en-US" sz="3800" b="1" dirty="0">
                <a:solidFill>
                  <a:srgbClr val="FFFFFF"/>
                </a:solidFill>
                <a:effectLst>
                  <a:outerShdw blurRad="38100" dist="38100" dir="2700000" algn="tl">
                    <a:srgbClr val="000000">
                      <a:alpha val="43137"/>
                    </a:srgbClr>
                  </a:outerShdw>
                </a:effectLst>
              </a:rPr>
              <a:t>It’s Your CHOICE</a:t>
            </a:r>
          </a:p>
        </p:txBody>
      </p:sp>
      <p:sp>
        <p:nvSpPr>
          <p:cNvPr id="11" name="Slide Number Placeholder 10"/>
          <p:cNvSpPr>
            <a:spLocks noGrp="1"/>
          </p:cNvSpPr>
          <p:nvPr>
            <p:ph type="sldNum" sz="quarter" idx="12"/>
          </p:nvPr>
        </p:nvSpPr>
        <p:spPr/>
        <p:txBody>
          <a:bodyPr/>
          <a:lstStyle/>
          <a:p>
            <a:fld id="{6BDFA195-D150-4A6B-9E16-7B6BBC01EF50}" type="slidenum">
              <a:rPr lang="en-US" smtClean="0"/>
              <a:t>32</a:t>
            </a:fld>
            <a:endParaRPr lang="en-US" dirty="0"/>
          </a:p>
        </p:txBody>
      </p:sp>
    </p:spTree>
    <p:extLst>
      <p:ext uri="{BB962C8B-B14F-4D97-AF65-F5344CB8AC3E}">
        <p14:creationId xmlns:p14="http://schemas.microsoft.com/office/powerpoint/2010/main" val="283730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nicholat\AppData\Local\Microsoft\Windows\Temporary Internet Files\Content.IE5\7QDHPFWW\iStock_000036802268_Ful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5446" b="179"/>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4288119"/>
            <a:ext cx="9143999" cy="8553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turn-left-right-traffic-sign-isolated-white-background-30613322.png">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l="50231"/>
          <a:stretch/>
        </p:blipFill>
        <p:spPr>
          <a:xfrm>
            <a:off x="7358528" y="2524002"/>
            <a:ext cx="1785471" cy="2630424"/>
          </a:xfrm>
          <a:prstGeom prst="rect">
            <a:avLst/>
          </a:prstGeom>
        </p:spPr>
      </p:pic>
      <p:sp>
        <p:nvSpPr>
          <p:cNvPr id="13" name="TextBox 12"/>
          <p:cNvSpPr txBox="1"/>
          <p:nvPr/>
        </p:nvSpPr>
        <p:spPr>
          <a:xfrm>
            <a:off x="4325471" y="4385235"/>
            <a:ext cx="3585883" cy="646331"/>
          </a:xfrm>
          <a:prstGeom prst="rect">
            <a:avLst/>
          </a:prstGeom>
          <a:noFill/>
        </p:spPr>
        <p:txBody>
          <a:bodyPr wrap="square" rtlCol="0">
            <a:spAutoFit/>
          </a:bodyPr>
          <a:lstStyle/>
          <a:p>
            <a:pPr algn="r"/>
            <a:r>
              <a:rPr lang="en-US" dirty="0">
                <a:solidFill>
                  <a:srgbClr val="FFFFFF"/>
                </a:solidFill>
                <a:effectLst>
                  <a:outerShdw blurRad="38100" dist="38100" dir="2700000" algn="tl">
                    <a:srgbClr val="000000">
                      <a:alpha val="43137"/>
                    </a:srgbClr>
                  </a:outerShdw>
                </a:effectLst>
              </a:rPr>
              <a:t>TAKE A RIDE OUT </a:t>
            </a:r>
          </a:p>
          <a:p>
            <a:pPr algn="r"/>
            <a:r>
              <a:rPr lang="en-US" dirty="0">
                <a:solidFill>
                  <a:srgbClr val="FFFFFF"/>
                </a:solidFill>
                <a:effectLst>
                  <a:outerShdw blurRad="38100" dist="38100" dir="2700000" algn="tl">
                    <a:srgbClr val="000000">
                      <a:alpha val="43137"/>
                    </a:srgbClr>
                  </a:outerShdw>
                </a:effectLst>
              </a:rPr>
              <a:t>TO THE LAKE </a:t>
            </a:r>
          </a:p>
        </p:txBody>
      </p:sp>
      <p:grpSp>
        <p:nvGrpSpPr>
          <p:cNvPr id="2" name="Group 1"/>
          <p:cNvGrpSpPr/>
          <p:nvPr/>
        </p:nvGrpSpPr>
        <p:grpSpPr>
          <a:xfrm>
            <a:off x="227471" y="4504765"/>
            <a:ext cx="607596" cy="638735"/>
            <a:chOff x="227471" y="4504765"/>
            <a:chExt cx="607596" cy="638735"/>
          </a:xfrm>
        </p:grpSpPr>
        <p:pic>
          <p:nvPicPr>
            <p:cNvPr id="18" name="Picture 17" descr="turn-left-right-traffic-sign-isolated-white-background-30613322.png">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l="50231" t="67034"/>
            <a:stretch/>
          </p:blipFill>
          <p:spPr>
            <a:xfrm>
              <a:off x="227471" y="4848411"/>
              <a:ext cx="607596" cy="295089"/>
            </a:xfrm>
            <a:prstGeom prst="rect">
              <a:avLst/>
            </a:prstGeom>
          </p:spPr>
        </p:pic>
        <p:pic>
          <p:nvPicPr>
            <p:cNvPr id="17" name="Picture 16" descr="13165542591764506524Plain Highway Exit Sign.svg.hi.png">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5209" y="4504765"/>
              <a:ext cx="535032" cy="429808"/>
            </a:xfrm>
            <a:prstGeom prst="rect">
              <a:avLst/>
            </a:prstGeom>
          </p:spPr>
        </p:pic>
      </p:grpSp>
      <p:sp>
        <p:nvSpPr>
          <p:cNvPr id="5" name="Slide Number Placeholder 4"/>
          <p:cNvSpPr>
            <a:spLocks noGrp="1"/>
          </p:cNvSpPr>
          <p:nvPr>
            <p:ph type="sldNum" sz="quarter" idx="12"/>
          </p:nvPr>
        </p:nvSpPr>
        <p:spPr>
          <a:xfrm>
            <a:off x="8001000" y="4767263"/>
            <a:ext cx="685800" cy="273844"/>
          </a:xfrm>
        </p:spPr>
        <p:txBody>
          <a:bodyPr/>
          <a:lstStyle/>
          <a:p>
            <a:fld id="{6BDFA195-D150-4A6B-9E16-7B6BBC01EF50}" type="slidenum">
              <a:rPr lang="en-US" smtClean="0"/>
              <a:t>33</a:t>
            </a:fld>
            <a:endParaRPr lang="en-US" dirty="0"/>
          </a:p>
        </p:txBody>
      </p:sp>
      <p:grpSp>
        <p:nvGrpSpPr>
          <p:cNvPr id="3" name="Group 2"/>
          <p:cNvGrpSpPr/>
          <p:nvPr/>
        </p:nvGrpSpPr>
        <p:grpSpPr>
          <a:xfrm>
            <a:off x="1828800" y="635269"/>
            <a:ext cx="5486400" cy="2868168"/>
            <a:chOff x="1828800" y="635269"/>
            <a:chExt cx="5486400" cy="2868168"/>
          </a:xfrm>
        </p:grpSpPr>
        <p:pic>
          <p:nvPicPr>
            <p:cNvPr id="10" name="Picture 9" descr="red_warning_sign_2.jpg"/>
            <p:cNvPicPr>
              <a:picLocks noChangeAspect="1"/>
            </p:cNvPicPr>
            <p:nvPr/>
          </p:nvPicPr>
          <p:blipFill>
            <a:blip r:embed="rId11" cstate="print">
              <a:alphaModFix amt="68000"/>
              <a:extLst>
                <a:ext uri="{28A0092B-C50C-407E-A947-70E740481C1C}">
                  <a14:useLocalDpi xmlns:a14="http://schemas.microsoft.com/office/drawing/2010/main" val="0"/>
                </a:ext>
              </a:extLst>
            </a:blip>
            <a:stretch>
              <a:fillRect/>
            </a:stretch>
          </p:blipFill>
          <p:spPr>
            <a:xfrm>
              <a:off x="1828800" y="635269"/>
              <a:ext cx="5486400" cy="2868168"/>
            </a:xfrm>
            <a:prstGeom prst="rect">
              <a:avLst/>
            </a:prstGeom>
            <a:noFill/>
          </p:spPr>
        </p:pic>
        <p:sp>
          <p:nvSpPr>
            <p:cNvPr id="12" name="TextBox 11"/>
            <p:cNvSpPr txBox="1"/>
            <p:nvPr/>
          </p:nvSpPr>
          <p:spPr>
            <a:xfrm>
              <a:off x="1890059" y="1352550"/>
              <a:ext cx="5196541" cy="1446550"/>
            </a:xfrm>
            <a:prstGeom prst="rect">
              <a:avLst/>
            </a:prstGeom>
            <a:noFill/>
          </p:spPr>
          <p:txBody>
            <a:bodyPr wrap="square" rtlCol="0">
              <a:spAutoFit/>
            </a:bodyPr>
            <a:lstStyle/>
            <a:p>
              <a:pPr algn="ctr"/>
              <a:r>
                <a:rPr lang="en-US" sz="2800" dirty="0">
                  <a:solidFill>
                    <a:srgbClr val="FFFFFF"/>
                  </a:solidFill>
                  <a:effectLst>
                    <a:outerShdw blurRad="38100" dist="38100" dir="2700000" algn="tl">
                      <a:srgbClr val="000000">
                        <a:alpha val="43137"/>
                      </a:srgbClr>
                    </a:outerShdw>
                  </a:effectLst>
                </a:rPr>
                <a:t>Dinged bumper squeezing into too-tight parking space. </a:t>
              </a:r>
              <a:br>
                <a:rPr lang="en-US" sz="2400" dirty="0">
                  <a:solidFill>
                    <a:srgbClr val="FFFFFF"/>
                  </a:solidFill>
                  <a:effectLst>
                    <a:outerShdw blurRad="38100" dist="38100" dir="2700000" algn="tl">
                      <a:srgbClr val="000000">
                        <a:alpha val="43137"/>
                      </a:srgbClr>
                    </a:outerShdw>
                  </a:effectLst>
                </a:rPr>
              </a:br>
              <a:r>
                <a:rPr lang="en-US" sz="3200" dirty="0">
                  <a:solidFill>
                    <a:srgbClr val="FFFFFF"/>
                  </a:solidFill>
                  <a:effectLst>
                    <a:outerShdw blurRad="38100" dist="38100" dir="2700000" algn="tl">
                      <a:srgbClr val="000000">
                        <a:alpha val="43137"/>
                      </a:srgbClr>
                    </a:outerShdw>
                  </a:effectLst>
                </a:rPr>
                <a:t>Pay +$500</a:t>
              </a:r>
              <a:endParaRPr lang="en-US" sz="3200" b="1" dirty="0">
                <a:solidFill>
                  <a:srgbClr val="FFFFFF"/>
                </a:solidFill>
                <a:effectLst>
                  <a:outerShdw blurRad="38100" dist="38100" dir="2700000" algn="tl">
                    <a:srgbClr val="000000">
                      <a:alpha val="43137"/>
                    </a:srgbClr>
                  </a:outerShdw>
                </a:effectLst>
                <a:latin typeface="Calibri"/>
                <a:cs typeface="Calibri"/>
              </a:endParaRPr>
            </a:p>
          </p:txBody>
        </p:sp>
        <p:pic>
          <p:nvPicPr>
            <p:cNvPr id="14" name="Picture 13" descr="icons.png"/>
            <p:cNvPicPr>
              <a:picLocks noChangeAspect="1"/>
            </p:cNvPicPr>
            <p:nvPr/>
          </p:nvPicPr>
          <p:blipFill rotWithShape="1">
            <a:blip r:embed="rId12" cstate="print">
              <a:extLst>
                <a:ext uri="{28A0092B-C50C-407E-A947-70E740481C1C}">
                  <a14:useLocalDpi xmlns:a14="http://schemas.microsoft.com/office/drawing/2010/main" val="0"/>
                </a:ext>
              </a:extLst>
            </a:blip>
            <a:srcRect l="26404" t="13295" r="29353" b="53087"/>
            <a:stretch/>
          </p:blipFill>
          <p:spPr>
            <a:xfrm>
              <a:off x="5370151" y="2337582"/>
              <a:ext cx="354374" cy="348468"/>
            </a:xfrm>
            <a:prstGeom prst="rect">
              <a:avLst/>
            </a:prstGeom>
          </p:spPr>
        </p:pic>
      </p:grpSp>
    </p:spTree>
    <p:extLst>
      <p:ext uri="{BB962C8B-B14F-4D97-AF65-F5344CB8AC3E}">
        <p14:creationId xmlns:p14="http://schemas.microsoft.com/office/powerpoint/2010/main" val="3233938381"/>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Sad Trombone.wav"/>
          </p:stSnd>
        </p:sndAc>
      </p:transition>
    </mc:Choice>
    <mc:Fallback xmlns="">
      <p:transition spd="med">
        <p:fade/>
        <p:sndAc>
          <p:stSnd>
            <p:snd r:embed="rId13" name="Sad Trombon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250"/>
                            </p:stCondLst>
                            <p:childTnLst>
                              <p:par>
                                <p:cTn id="9" presetID="10" presetClass="entr" presetSubtype="0" fill="hold" nodeType="afterEffect">
                                  <p:stCondLst>
                                    <p:cond delay="70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250"/>
                                        <p:tgtEl>
                                          <p:spTgt spid="11"/>
                                        </p:tgtEl>
                                      </p:cBhvr>
                                    </p:animEffect>
                                  </p:childTnLst>
                                </p:cTn>
                              </p:par>
                              <p:par>
                                <p:cTn id="12" presetID="10" presetClass="entr" presetSubtype="0" fill="hold" grpId="0" nodeType="withEffect">
                                  <p:stCondLst>
                                    <p:cond delay="700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250"/>
                                        <p:tgtEl>
                                          <p:spTgt spid="13"/>
                                        </p:tgtEl>
                                      </p:cBhvr>
                                    </p:animEffect>
                                  </p:childTnLst>
                                </p:cTn>
                              </p:par>
                              <p:par>
                                <p:cTn id="15" presetID="10" presetClass="entr" presetSubtype="0" fill="hold" nodeType="withEffect">
                                  <p:stCondLst>
                                    <p:cond delay="70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icholat\AppData\Local\Microsoft\Windows\Temporary Internet Files\Content.IE5\X9QMYYFF\shutterstock_6870712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7490"/>
          <a:stretch/>
        </p:blipFill>
        <p:spPr bwMode="auto">
          <a:xfrm>
            <a:off x="0" y="-139731"/>
            <a:ext cx="9144000" cy="530228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4288119"/>
            <a:ext cx="9143999" cy="8553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turn-left-right-traffic-sign-isolated-white-background-30613322.png">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r="50811"/>
          <a:stretch/>
        </p:blipFill>
        <p:spPr>
          <a:xfrm>
            <a:off x="88033" y="2524002"/>
            <a:ext cx="1764673" cy="2630424"/>
          </a:xfrm>
          <a:prstGeom prst="rect">
            <a:avLst/>
          </a:prstGeom>
        </p:spPr>
      </p:pic>
      <p:sp>
        <p:nvSpPr>
          <p:cNvPr id="10" name="TextBox 9"/>
          <p:cNvSpPr txBox="1"/>
          <p:nvPr/>
        </p:nvSpPr>
        <p:spPr>
          <a:xfrm>
            <a:off x="1157942" y="4385235"/>
            <a:ext cx="2652058" cy="646331"/>
          </a:xfrm>
          <a:prstGeom prst="rect">
            <a:avLst/>
          </a:prstGeom>
          <a:noFill/>
        </p:spPr>
        <p:txBody>
          <a:bodyPr wrap="square" rtlCol="0">
            <a:spAutoFit/>
          </a:bodyPr>
          <a:lstStyle/>
          <a:p>
            <a:r>
              <a:rPr lang="en-US" dirty="0">
                <a:solidFill>
                  <a:srgbClr val="FFFFFF"/>
                </a:solidFill>
              </a:rPr>
              <a:t> </a:t>
            </a:r>
            <a:r>
              <a:rPr lang="en-US" dirty="0">
                <a:solidFill>
                  <a:srgbClr val="FFFFFF"/>
                </a:solidFill>
                <a:effectLst>
                  <a:outerShdw blurRad="38100" dist="38100" dir="2700000" algn="tl">
                    <a:srgbClr val="000000">
                      <a:alpha val="43137"/>
                    </a:srgbClr>
                  </a:outerShdw>
                </a:effectLst>
              </a:rPr>
              <a:t>HIT THE GYM </a:t>
            </a:r>
          </a:p>
          <a:p>
            <a:r>
              <a:rPr lang="en-US" dirty="0">
                <a:solidFill>
                  <a:srgbClr val="FFFFFF"/>
                </a:solidFill>
                <a:effectLst>
                  <a:outerShdw blurRad="38100" dist="38100" dir="2700000" algn="tl">
                    <a:srgbClr val="000000">
                      <a:alpha val="43137"/>
                    </a:srgbClr>
                  </a:outerShdw>
                </a:effectLst>
              </a:rPr>
              <a:t>FOR A FEW HOURS</a:t>
            </a:r>
          </a:p>
        </p:txBody>
      </p:sp>
      <p:grpSp>
        <p:nvGrpSpPr>
          <p:cNvPr id="3" name="Group 2"/>
          <p:cNvGrpSpPr/>
          <p:nvPr/>
        </p:nvGrpSpPr>
        <p:grpSpPr>
          <a:xfrm>
            <a:off x="7603872" y="4515691"/>
            <a:ext cx="607596" cy="638735"/>
            <a:chOff x="8348000" y="4504765"/>
            <a:chExt cx="607596" cy="638735"/>
          </a:xfrm>
        </p:grpSpPr>
        <p:pic>
          <p:nvPicPr>
            <p:cNvPr id="11" name="Picture 10" descr="turn-left-right-traffic-sign-isolated-white-background-30613322.png">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l="50231" t="67034"/>
            <a:stretch/>
          </p:blipFill>
          <p:spPr>
            <a:xfrm>
              <a:off x="8348000" y="4848411"/>
              <a:ext cx="607596" cy="295089"/>
            </a:xfrm>
            <a:prstGeom prst="rect">
              <a:avLst/>
            </a:prstGeom>
          </p:spPr>
        </p:pic>
        <p:pic>
          <p:nvPicPr>
            <p:cNvPr id="12" name="Picture 11" descr="13165542591764506524Plain Highway Exit Sign.svg.hi.png">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75738" y="4504765"/>
              <a:ext cx="535032" cy="429808"/>
            </a:xfrm>
            <a:prstGeom prst="rect">
              <a:avLst/>
            </a:prstGeom>
          </p:spPr>
        </p:pic>
      </p:grpSp>
      <p:grpSp>
        <p:nvGrpSpPr>
          <p:cNvPr id="2" name="Group 1"/>
          <p:cNvGrpSpPr/>
          <p:nvPr/>
        </p:nvGrpSpPr>
        <p:grpSpPr>
          <a:xfrm>
            <a:off x="1828800" y="635269"/>
            <a:ext cx="5486400" cy="2868168"/>
            <a:chOff x="1828800" y="635269"/>
            <a:chExt cx="5486400" cy="2868168"/>
          </a:xfrm>
        </p:grpSpPr>
        <p:pic>
          <p:nvPicPr>
            <p:cNvPr id="15" name="Picture 14" descr="red_warning_sign_2.jpg"/>
            <p:cNvPicPr>
              <a:picLocks noChangeAspect="1"/>
            </p:cNvPicPr>
            <p:nvPr/>
          </p:nvPicPr>
          <p:blipFill>
            <a:blip r:embed="rId11" cstate="print">
              <a:alphaModFix amt="68000"/>
              <a:extLst>
                <a:ext uri="{28A0092B-C50C-407E-A947-70E740481C1C}">
                  <a14:useLocalDpi xmlns:a14="http://schemas.microsoft.com/office/drawing/2010/main" val="0"/>
                </a:ext>
              </a:extLst>
            </a:blip>
            <a:stretch>
              <a:fillRect/>
            </a:stretch>
          </p:blipFill>
          <p:spPr>
            <a:xfrm>
              <a:off x="1828800" y="635269"/>
              <a:ext cx="5486400" cy="2868168"/>
            </a:xfrm>
            <a:prstGeom prst="rect">
              <a:avLst/>
            </a:prstGeom>
            <a:noFill/>
          </p:spPr>
        </p:pic>
        <p:sp>
          <p:nvSpPr>
            <p:cNvPr id="6" name="TextBox 5"/>
            <p:cNvSpPr txBox="1"/>
            <p:nvPr/>
          </p:nvSpPr>
          <p:spPr>
            <a:xfrm>
              <a:off x="1828800" y="1276350"/>
              <a:ext cx="5410200" cy="1508105"/>
            </a:xfrm>
            <a:prstGeom prst="rect">
              <a:avLst/>
            </a:prstGeom>
            <a:noFill/>
          </p:spPr>
          <p:txBody>
            <a:bodyPr wrap="square" rtlCol="0">
              <a:spAutoFit/>
            </a:bodyPr>
            <a:lstStyle/>
            <a:p>
              <a:pPr lvl="0" algn="ctr"/>
              <a:r>
                <a:rPr lang="en-US" sz="2800" dirty="0">
                  <a:solidFill>
                    <a:srgbClr val="FFFFFF"/>
                  </a:solidFill>
                  <a:effectLst>
                    <a:outerShdw blurRad="38100" dist="38100" dir="2700000" algn="tl">
                      <a:srgbClr val="000000">
                        <a:alpha val="43137"/>
                      </a:srgbClr>
                    </a:outerShdw>
                  </a:effectLst>
                </a:rPr>
                <a:t>Jamming to the music.</a:t>
              </a:r>
            </a:p>
            <a:p>
              <a:pPr lvl="0" algn="ctr"/>
              <a:r>
                <a:rPr lang="en-US" sz="2800" dirty="0">
                  <a:solidFill>
                    <a:srgbClr val="FFFFFF"/>
                  </a:solidFill>
                  <a:effectLst>
                    <a:outerShdw blurRad="38100" dist="38100" dir="2700000" algn="tl">
                      <a:srgbClr val="000000">
                        <a:alpha val="43137"/>
                      </a:srgbClr>
                    </a:outerShdw>
                  </a:effectLst>
                </a:rPr>
                <a:t>Look out, deer! Busted windshield. </a:t>
              </a:r>
              <a:br>
                <a:rPr lang="en-US" sz="2800" dirty="0">
                  <a:solidFill>
                    <a:srgbClr val="FFFFFF"/>
                  </a:solidFill>
                  <a:effectLst>
                    <a:outerShdw blurRad="38100" dist="38100" dir="2700000" algn="tl">
                      <a:srgbClr val="000000">
                        <a:alpha val="43137"/>
                      </a:srgbClr>
                    </a:outerShdw>
                  </a:effectLst>
                </a:rPr>
              </a:br>
              <a:r>
                <a:rPr lang="en-US" sz="3600" dirty="0">
                  <a:solidFill>
                    <a:srgbClr val="FFFFFF"/>
                  </a:solidFill>
                  <a:effectLst>
                    <a:outerShdw blurRad="38100" dist="38100" dir="2700000" algn="tl">
                      <a:srgbClr val="000000">
                        <a:alpha val="43137"/>
                      </a:srgbClr>
                    </a:outerShdw>
                  </a:effectLst>
                </a:rPr>
                <a:t>Pay +$250 </a:t>
              </a:r>
              <a:endParaRPr lang="en-US" sz="3600" b="1" dirty="0">
                <a:solidFill>
                  <a:srgbClr val="FFFFFF"/>
                </a:solidFill>
                <a:effectLst>
                  <a:outerShdw blurRad="38100" dist="38100" dir="2700000" algn="tl">
                    <a:srgbClr val="000000">
                      <a:alpha val="43137"/>
                    </a:srgbClr>
                  </a:outerShdw>
                </a:effectLst>
                <a:latin typeface="Calibri"/>
                <a:cs typeface="Calibri"/>
              </a:endParaRPr>
            </a:p>
          </p:txBody>
        </p:sp>
        <p:pic>
          <p:nvPicPr>
            <p:cNvPr id="14" name="Picture 13" descr="icons.png"/>
            <p:cNvPicPr>
              <a:picLocks noChangeAspect="1"/>
            </p:cNvPicPr>
            <p:nvPr/>
          </p:nvPicPr>
          <p:blipFill rotWithShape="1">
            <a:blip r:embed="rId12" cstate="print">
              <a:extLst>
                <a:ext uri="{28A0092B-C50C-407E-A947-70E740481C1C}">
                  <a14:useLocalDpi xmlns:a14="http://schemas.microsoft.com/office/drawing/2010/main" val="0"/>
                </a:ext>
              </a:extLst>
            </a:blip>
            <a:srcRect l="26404" t="13295" r="29353" b="53087"/>
            <a:stretch/>
          </p:blipFill>
          <p:spPr>
            <a:xfrm>
              <a:off x="5503501" y="2291442"/>
              <a:ext cx="354374" cy="348468"/>
            </a:xfrm>
            <a:prstGeom prst="rect">
              <a:avLst/>
            </a:prstGeom>
          </p:spPr>
        </p:pic>
      </p:grpSp>
      <p:sp>
        <p:nvSpPr>
          <p:cNvPr id="13" name="Slide Number Placeholder 4"/>
          <p:cNvSpPr>
            <a:spLocks noGrp="1"/>
          </p:cNvSpPr>
          <p:nvPr>
            <p:ph type="sldNum" sz="quarter" idx="12"/>
          </p:nvPr>
        </p:nvSpPr>
        <p:spPr>
          <a:xfrm>
            <a:off x="6553200" y="4767263"/>
            <a:ext cx="2133600" cy="273844"/>
          </a:xfrm>
        </p:spPr>
        <p:txBody>
          <a:bodyPr/>
          <a:lstStyle/>
          <a:p>
            <a:fld id="{6BDFA195-D150-4A6B-9E16-7B6BBC01EF50}" type="slidenum">
              <a:rPr lang="en-US" smtClean="0"/>
              <a:t>34</a:t>
            </a:fld>
            <a:endParaRPr lang="en-US" dirty="0"/>
          </a:p>
        </p:txBody>
      </p:sp>
    </p:spTree>
    <p:extLst>
      <p:ext uri="{BB962C8B-B14F-4D97-AF65-F5344CB8AC3E}">
        <p14:creationId xmlns:p14="http://schemas.microsoft.com/office/powerpoint/2010/main" val="2171651988"/>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Sad Trombone.wav"/>
          </p:stSnd>
        </p:sndAc>
      </p:transition>
    </mc:Choice>
    <mc:Fallback xmlns="">
      <p:transition spd="med">
        <p:fade/>
        <p:sndAc>
          <p:stSnd>
            <p:snd r:embed="rId13" name="Sad Trombon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000"/>
                            </p:stCondLst>
                            <p:childTnLst>
                              <p:par>
                                <p:cTn id="9" presetID="10" presetClass="entr" presetSubtype="0" fill="hold" nodeType="afterEffect">
                                  <p:stCondLst>
                                    <p:cond delay="7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250"/>
                                        <p:tgtEl>
                                          <p:spTgt spid="9"/>
                                        </p:tgtEl>
                                      </p:cBhvr>
                                    </p:animEffect>
                                  </p:childTnLst>
                                </p:cTn>
                              </p:par>
                              <p:par>
                                <p:cTn id="12" presetID="10" presetClass="entr" presetSubtype="0" fill="hold" grpId="0" nodeType="withEffect">
                                  <p:stCondLst>
                                    <p:cond delay="700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250"/>
                                        <p:tgtEl>
                                          <p:spTgt spid="10"/>
                                        </p:tgtEl>
                                      </p:cBhvr>
                                    </p:animEffect>
                                  </p:childTnLst>
                                </p:cTn>
                              </p:par>
                              <p:par>
                                <p:cTn id="15" presetID="10" presetClass="entr" presetSubtype="0" fill="hold" nodeType="withEffect">
                                  <p:stCondLst>
                                    <p:cond delay="7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nicholat\AppData\Local\Microsoft\Windows\Temporary Internet Files\Content.IE5\7QDHPFWW\shutterstock_19930251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313"/>
          <a:stretch/>
        </p:blipFill>
        <p:spPr bwMode="auto">
          <a:xfrm>
            <a:off x="0" y="-19050"/>
            <a:ext cx="9144000" cy="51625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4288119"/>
            <a:ext cx="9143999" cy="8553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1680135" y="4385235"/>
            <a:ext cx="5783728" cy="707886"/>
          </a:xfrm>
          <a:prstGeom prst="rect">
            <a:avLst/>
          </a:prstGeom>
          <a:noFill/>
        </p:spPr>
        <p:txBody>
          <a:bodyPr wrap="square" rtlCol="0">
            <a:spAutoFit/>
          </a:bodyPr>
          <a:lstStyle/>
          <a:p>
            <a:pPr algn="ctr"/>
            <a:r>
              <a:rPr lang="en-US" sz="2000" dirty="0">
                <a:solidFill>
                  <a:schemeClr val="bg1"/>
                </a:solidFill>
                <a:effectLst>
                  <a:outerShdw blurRad="38100" dist="38100" dir="2700000" algn="tl">
                    <a:srgbClr val="000000">
                      <a:alpha val="43137"/>
                    </a:srgbClr>
                  </a:outerShdw>
                </a:effectLst>
              </a:rPr>
              <a:t>Band practice finally over. You need to get home fast to study for that math final.</a:t>
            </a:r>
          </a:p>
        </p:txBody>
      </p:sp>
      <p:sp>
        <p:nvSpPr>
          <p:cNvPr id="4" name="Slide Number Placeholder 3"/>
          <p:cNvSpPr>
            <a:spLocks noGrp="1"/>
          </p:cNvSpPr>
          <p:nvPr>
            <p:ph type="sldNum" sz="quarter" idx="12"/>
          </p:nvPr>
        </p:nvSpPr>
        <p:spPr/>
        <p:txBody>
          <a:bodyPr/>
          <a:lstStyle/>
          <a:p>
            <a:fld id="{6BDFA195-D150-4A6B-9E16-7B6BBC01EF50}" type="slidenum">
              <a:rPr lang="en-US" smtClean="0"/>
              <a:t>35</a:t>
            </a:fld>
            <a:endParaRPr lang="en-US" dirty="0"/>
          </a:p>
        </p:txBody>
      </p:sp>
    </p:spTree>
    <p:extLst>
      <p:ext uri="{BB962C8B-B14F-4D97-AF65-F5344CB8AC3E}">
        <p14:creationId xmlns:p14="http://schemas.microsoft.com/office/powerpoint/2010/main" val="187342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nicholat\AppData\Local\Microsoft\Windows\Temporary Internet Files\Content.IE5\Y898DB96\iStock_000002482132_Larg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548" t="8164" b="15972"/>
          <a:stretch/>
        </p:blipFill>
        <p:spPr bwMode="auto">
          <a:xfrm>
            <a:off x="1" y="0"/>
            <a:ext cx="9144000" cy="513397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4288119"/>
            <a:ext cx="9143999" cy="8553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turn-left-right-traffic-sign-isolated-white-background-30613322.png">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r="50811"/>
          <a:stretch/>
        </p:blipFill>
        <p:spPr>
          <a:xfrm>
            <a:off x="88033" y="2524002"/>
            <a:ext cx="1764673" cy="2630424"/>
          </a:xfrm>
          <a:prstGeom prst="rect">
            <a:avLst/>
          </a:prstGeom>
        </p:spPr>
      </p:pic>
      <p:pic>
        <p:nvPicPr>
          <p:cNvPr id="6" name="Picture 5" descr="turn-left-right-traffic-sign-isolated-white-background-30613322.png">
            <a:hlinkClick r:id="rId6"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l="50231"/>
          <a:stretch/>
        </p:blipFill>
        <p:spPr>
          <a:xfrm>
            <a:off x="7358528" y="2524002"/>
            <a:ext cx="1785471" cy="2630424"/>
          </a:xfrm>
          <a:prstGeom prst="rect">
            <a:avLst/>
          </a:prstGeom>
        </p:spPr>
      </p:pic>
      <p:sp>
        <p:nvSpPr>
          <p:cNvPr id="7" name="TextBox 6"/>
          <p:cNvSpPr txBox="1"/>
          <p:nvPr/>
        </p:nvSpPr>
        <p:spPr>
          <a:xfrm>
            <a:off x="1157942" y="4385235"/>
            <a:ext cx="2637117" cy="646331"/>
          </a:xfrm>
          <a:prstGeom prst="rect">
            <a:avLst/>
          </a:prstGeom>
          <a:noFill/>
        </p:spPr>
        <p:txBody>
          <a:bodyPr wrap="square" rtlCol="0">
            <a:spAutoFit/>
          </a:bodyPr>
          <a:lstStyle/>
          <a:p>
            <a:r>
              <a:rPr lang="en-US" dirty="0">
                <a:solidFill>
                  <a:schemeClr val="bg1"/>
                </a:solidFill>
                <a:effectLst>
                  <a:outerShdw blurRad="38100" dist="38100" dir="2700000" algn="tl">
                    <a:srgbClr val="000000">
                      <a:alpha val="43137"/>
                    </a:srgbClr>
                  </a:outerShdw>
                </a:effectLst>
              </a:rPr>
              <a:t>TAKE SHORTCUT</a:t>
            </a:r>
          </a:p>
          <a:p>
            <a:r>
              <a:rPr lang="en-US" dirty="0">
                <a:solidFill>
                  <a:schemeClr val="bg1"/>
                </a:solidFill>
                <a:effectLst>
                  <a:outerShdw blurRad="38100" dist="38100" dir="2700000" algn="tl">
                    <a:srgbClr val="000000">
                      <a:alpha val="43137"/>
                    </a:srgbClr>
                  </a:outerShdw>
                </a:effectLst>
              </a:rPr>
              <a:t>THROUGH PARKING LOT</a:t>
            </a:r>
          </a:p>
        </p:txBody>
      </p:sp>
      <p:sp>
        <p:nvSpPr>
          <p:cNvPr id="8" name="TextBox 7"/>
          <p:cNvSpPr txBox="1"/>
          <p:nvPr/>
        </p:nvSpPr>
        <p:spPr>
          <a:xfrm>
            <a:off x="5274236" y="4385235"/>
            <a:ext cx="2637117" cy="646331"/>
          </a:xfrm>
          <a:prstGeom prst="rect">
            <a:avLst/>
          </a:prstGeom>
          <a:noFill/>
        </p:spPr>
        <p:txBody>
          <a:bodyPr wrap="square" rtlCol="0">
            <a:spAutoFit/>
          </a:bodyPr>
          <a:lstStyle/>
          <a:p>
            <a:pPr algn="r"/>
            <a:r>
              <a:rPr lang="en-US" dirty="0">
                <a:solidFill>
                  <a:schemeClr val="bg1"/>
                </a:solidFill>
                <a:effectLst>
                  <a:outerShdw blurRad="38100" dist="38100" dir="2700000" algn="tl">
                    <a:srgbClr val="000000">
                      <a:alpha val="43137"/>
                    </a:srgbClr>
                  </a:outerShdw>
                </a:effectLst>
              </a:rPr>
              <a:t>TAKE SIDE ROAD</a:t>
            </a:r>
          </a:p>
          <a:p>
            <a:pPr algn="r"/>
            <a:r>
              <a:rPr lang="en-US" dirty="0">
                <a:solidFill>
                  <a:schemeClr val="bg1"/>
                </a:solidFill>
                <a:effectLst>
                  <a:outerShdw blurRad="38100" dist="38100" dir="2700000" algn="tl">
                    <a:srgbClr val="000000">
                      <a:alpha val="43137"/>
                    </a:srgbClr>
                  </a:outerShdw>
                </a:effectLst>
              </a:rPr>
              <a:t>BEHIND SCHOOL</a:t>
            </a:r>
          </a:p>
        </p:txBody>
      </p:sp>
      <p:sp>
        <p:nvSpPr>
          <p:cNvPr id="10" name="Title 1"/>
          <p:cNvSpPr txBox="1">
            <a:spLocks/>
          </p:cNvSpPr>
          <p:nvPr/>
        </p:nvSpPr>
        <p:spPr>
          <a:xfrm>
            <a:off x="6781801" y="209550"/>
            <a:ext cx="2209798" cy="994170"/>
          </a:xfrm>
          <a:prstGeom prst="rect">
            <a:avLst/>
          </a:prstGeom>
        </p:spPr>
        <p:txBody>
          <a:bodyPr vert="horz" lIns="89610" tIns="44805" rIns="89610" bIns="44805" rtlCol="0" anchor="ctr">
            <a:normAutofit fontScale="90000" lnSpcReduction="20000"/>
          </a:bodyPr>
          <a:lstStyle>
            <a:lvl1pPr algn="ctr" defTabSz="896095" rtl="0" eaLnBrk="1" latinLnBrk="0" hangingPunct="1">
              <a:spcBef>
                <a:spcPct val="0"/>
              </a:spcBef>
              <a:buNone/>
              <a:defRPr sz="4300" kern="1200">
                <a:solidFill>
                  <a:schemeClr val="tx1"/>
                </a:solidFill>
                <a:latin typeface="+mj-lt"/>
                <a:ea typeface="+mj-ea"/>
                <a:cs typeface="+mj-cs"/>
              </a:defRPr>
            </a:lvl1pPr>
          </a:lstStyle>
          <a:p>
            <a:r>
              <a:rPr lang="en-US" sz="3800" b="1" dirty="0">
                <a:solidFill>
                  <a:schemeClr val="bg1"/>
                </a:solidFill>
                <a:effectLst>
                  <a:outerShdw blurRad="38100" dist="38100" dir="2700000" algn="tl">
                    <a:srgbClr val="000000">
                      <a:alpha val="43137"/>
                    </a:srgbClr>
                  </a:outerShdw>
                </a:effectLst>
              </a:rPr>
              <a:t>It’s Your CHOICE</a:t>
            </a:r>
          </a:p>
        </p:txBody>
      </p:sp>
      <p:sp>
        <p:nvSpPr>
          <p:cNvPr id="11" name="Slide Number Placeholder 10"/>
          <p:cNvSpPr>
            <a:spLocks noGrp="1"/>
          </p:cNvSpPr>
          <p:nvPr>
            <p:ph type="sldNum" sz="quarter" idx="12"/>
          </p:nvPr>
        </p:nvSpPr>
        <p:spPr/>
        <p:txBody>
          <a:bodyPr/>
          <a:lstStyle/>
          <a:p>
            <a:fld id="{6BDFA195-D150-4A6B-9E16-7B6BBC01EF50}" type="slidenum">
              <a:rPr lang="en-US" smtClean="0"/>
              <a:t>36</a:t>
            </a:fld>
            <a:endParaRPr lang="en-US" dirty="0"/>
          </a:p>
        </p:txBody>
      </p:sp>
    </p:spTree>
    <p:extLst>
      <p:ext uri="{BB962C8B-B14F-4D97-AF65-F5344CB8AC3E}">
        <p14:creationId xmlns:p14="http://schemas.microsoft.com/office/powerpoint/2010/main" val="1159042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nicholat\AppData\Local\Microsoft\Windows\Temporary Internet Files\Content.IE5\X9QMYYFF\iStock_000009987891_Larg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2603" b="27575"/>
          <a:stretch/>
        </p:blipFill>
        <p:spPr bwMode="auto">
          <a:xfrm>
            <a:off x="0" y="1"/>
            <a:ext cx="9144000" cy="515442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4288119"/>
            <a:ext cx="9143999" cy="8553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turn-left-right-traffic-sign-isolated-white-background-30613322.png">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l="50231"/>
          <a:stretch/>
        </p:blipFill>
        <p:spPr>
          <a:xfrm>
            <a:off x="7349003" y="2524002"/>
            <a:ext cx="1785471" cy="2630424"/>
          </a:xfrm>
          <a:prstGeom prst="rect">
            <a:avLst/>
          </a:prstGeom>
        </p:spPr>
      </p:pic>
      <p:sp>
        <p:nvSpPr>
          <p:cNvPr id="13" name="TextBox 12"/>
          <p:cNvSpPr txBox="1"/>
          <p:nvPr/>
        </p:nvSpPr>
        <p:spPr>
          <a:xfrm>
            <a:off x="4315946" y="4385235"/>
            <a:ext cx="3585883" cy="646331"/>
          </a:xfrm>
          <a:prstGeom prst="rect">
            <a:avLst/>
          </a:prstGeom>
          <a:noFill/>
        </p:spPr>
        <p:txBody>
          <a:bodyPr wrap="square" rtlCol="0">
            <a:spAutoFit/>
          </a:bodyPr>
          <a:lstStyle/>
          <a:p>
            <a:pPr algn="r"/>
            <a:r>
              <a:rPr lang="en-US" dirty="0">
                <a:solidFill>
                  <a:schemeClr val="bg1"/>
                </a:solidFill>
                <a:effectLst>
                  <a:outerShdw blurRad="38100" dist="38100" dir="2700000" algn="tl">
                    <a:srgbClr val="000000">
                      <a:alpha val="43137"/>
                    </a:srgbClr>
                  </a:outerShdw>
                </a:effectLst>
              </a:rPr>
              <a:t>TAKE SIDE ROAD </a:t>
            </a:r>
          </a:p>
          <a:p>
            <a:pPr algn="r"/>
            <a:r>
              <a:rPr lang="en-US" dirty="0">
                <a:solidFill>
                  <a:schemeClr val="bg1"/>
                </a:solidFill>
                <a:effectLst>
                  <a:outerShdw blurRad="38100" dist="38100" dir="2700000" algn="tl">
                    <a:srgbClr val="000000">
                      <a:alpha val="43137"/>
                    </a:srgbClr>
                  </a:outerShdw>
                </a:effectLst>
              </a:rPr>
              <a:t>BEHIND SCHOOL</a:t>
            </a:r>
          </a:p>
        </p:txBody>
      </p:sp>
      <p:grpSp>
        <p:nvGrpSpPr>
          <p:cNvPr id="3" name="Group 2"/>
          <p:cNvGrpSpPr/>
          <p:nvPr/>
        </p:nvGrpSpPr>
        <p:grpSpPr>
          <a:xfrm>
            <a:off x="227471" y="4504765"/>
            <a:ext cx="607596" cy="638735"/>
            <a:chOff x="227471" y="4504765"/>
            <a:chExt cx="607596" cy="638735"/>
          </a:xfrm>
        </p:grpSpPr>
        <p:pic>
          <p:nvPicPr>
            <p:cNvPr id="18" name="Picture 17" descr="turn-left-right-traffic-sign-isolated-white-background-30613322.png">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l="50231" t="67034"/>
            <a:stretch/>
          </p:blipFill>
          <p:spPr>
            <a:xfrm>
              <a:off x="227471" y="4848411"/>
              <a:ext cx="607596" cy="295089"/>
            </a:xfrm>
            <a:prstGeom prst="rect">
              <a:avLst/>
            </a:prstGeom>
          </p:spPr>
        </p:pic>
        <p:pic>
          <p:nvPicPr>
            <p:cNvPr id="17" name="Picture 16" descr="13165542591764506524Plain Highway Exit Sign.svg.hi.png">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5209" y="4504765"/>
              <a:ext cx="535032" cy="429808"/>
            </a:xfrm>
            <a:prstGeom prst="rect">
              <a:avLst/>
            </a:prstGeom>
          </p:spPr>
        </p:pic>
      </p:grpSp>
      <p:sp>
        <p:nvSpPr>
          <p:cNvPr id="5" name="Slide Number Placeholder 4"/>
          <p:cNvSpPr>
            <a:spLocks noGrp="1"/>
          </p:cNvSpPr>
          <p:nvPr>
            <p:ph type="sldNum" sz="quarter" idx="12"/>
          </p:nvPr>
        </p:nvSpPr>
        <p:spPr/>
        <p:txBody>
          <a:bodyPr/>
          <a:lstStyle/>
          <a:p>
            <a:fld id="{6BDFA195-D150-4A6B-9E16-7B6BBC01EF50}" type="slidenum">
              <a:rPr lang="en-US" smtClean="0"/>
              <a:t>37</a:t>
            </a:fld>
            <a:endParaRPr lang="en-US" dirty="0"/>
          </a:p>
        </p:txBody>
      </p:sp>
      <p:grpSp>
        <p:nvGrpSpPr>
          <p:cNvPr id="2" name="Group 1"/>
          <p:cNvGrpSpPr/>
          <p:nvPr/>
        </p:nvGrpSpPr>
        <p:grpSpPr>
          <a:xfrm>
            <a:off x="1828800" y="635269"/>
            <a:ext cx="5486400" cy="2868168"/>
            <a:chOff x="1828800" y="635269"/>
            <a:chExt cx="5486400" cy="2868168"/>
          </a:xfrm>
        </p:grpSpPr>
        <p:pic>
          <p:nvPicPr>
            <p:cNvPr id="10" name="Picture 9" descr="red_warning_sign_2.jpg"/>
            <p:cNvPicPr>
              <a:picLocks noChangeAspect="1"/>
            </p:cNvPicPr>
            <p:nvPr/>
          </p:nvPicPr>
          <p:blipFill>
            <a:blip r:embed="rId11" cstate="print">
              <a:alphaModFix amt="68000"/>
              <a:extLst>
                <a:ext uri="{28A0092B-C50C-407E-A947-70E740481C1C}">
                  <a14:useLocalDpi xmlns:a14="http://schemas.microsoft.com/office/drawing/2010/main" val="0"/>
                </a:ext>
              </a:extLst>
            </a:blip>
            <a:stretch>
              <a:fillRect/>
            </a:stretch>
          </p:blipFill>
          <p:spPr>
            <a:xfrm>
              <a:off x="1828800" y="635269"/>
              <a:ext cx="5486400" cy="2868168"/>
            </a:xfrm>
            <a:prstGeom prst="rect">
              <a:avLst/>
            </a:prstGeom>
            <a:noFill/>
          </p:spPr>
        </p:pic>
        <p:sp>
          <p:nvSpPr>
            <p:cNvPr id="12" name="TextBox 11"/>
            <p:cNvSpPr txBox="1"/>
            <p:nvPr/>
          </p:nvSpPr>
          <p:spPr>
            <a:xfrm>
              <a:off x="1932268" y="1533525"/>
              <a:ext cx="5363882" cy="1077218"/>
            </a:xfrm>
            <a:prstGeom prst="rect">
              <a:avLst/>
            </a:prstGeom>
            <a:noFill/>
          </p:spPr>
          <p:txBody>
            <a:bodyPr wrap="square" rtlCol="0">
              <a:spAutoFit/>
            </a:bodyPr>
            <a:lstStyle/>
            <a:p>
              <a:pPr algn="ctr"/>
              <a:r>
                <a:rPr lang="en-US" sz="2800" dirty="0">
                  <a:solidFill>
                    <a:schemeClr val="bg1"/>
                  </a:solidFill>
                  <a:effectLst>
                    <a:outerShdw blurRad="38100" dist="38100" dir="2700000" algn="tl">
                      <a:srgbClr val="000000">
                        <a:alpha val="43137"/>
                      </a:srgbClr>
                    </a:outerShdw>
                  </a:effectLst>
                  <a:latin typeface="Calibri"/>
                  <a:cs typeface="Calibri"/>
                </a:rPr>
                <a:t>Hit a parked car. Again.</a:t>
              </a:r>
            </a:p>
            <a:p>
              <a:pPr algn="ctr"/>
              <a:r>
                <a:rPr lang="en-US" sz="3600" dirty="0">
                  <a:solidFill>
                    <a:srgbClr val="FFFFFF"/>
                  </a:solidFill>
                  <a:effectLst>
                    <a:outerShdw blurRad="38100" dist="38100" dir="2700000" algn="tl">
                      <a:srgbClr val="000000">
                        <a:alpha val="43137"/>
                      </a:srgbClr>
                    </a:outerShdw>
                  </a:effectLst>
                </a:rPr>
                <a:t>Pay +$500    Add +$5 </a:t>
              </a:r>
              <a:endParaRPr lang="en-US" sz="3600" dirty="0">
                <a:solidFill>
                  <a:srgbClr val="FFFFFF"/>
                </a:solidFill>
                <a:effectLst>
                  <a:outerShdw blurRad="38100" dist="38100" dir="2700000" algn="tl">
                    <a:srgbClr val="000000">
                      <a:alpha val="43137"/>
                    </a:srgbClr>
                  </a:outerShdw>
                </a:effectLst>
                <a:latin typeface="Calibri"/>
                <a:cs typeface="Calibri"/>
              </a:endParaRPr>
            </a:p>
          </p:txBody>
        </p:sp>
        <p:pic>
          <p:nvPicPr>
            <p:cNvPr id="15" name="Picture 14" descr="icons.png"/>
            <p:cNvPicPr>
              <a:picLocks noChangeAspect="1"/>
            </p:cNvPicPr>
            <p:nvPr/>
          </p:nvPicPr>
          <p:blipFill rotWithShape="1">
            <a:blip r:embed="rId12" cstate="print">
              <a:extLst>
                <a:ext uri="{28A0092B-C50C-407E-A947-70E740481C1C}">
                  <a14:useLocalDpi xmlns:a14="http://schemas.microsoft.com/office/drawing/2010/main" val="0"/>
                </a:ext>
              </a:extLst>
            </a:blip>
            <a:srcRect l="26404" t="54760" r="29353" b="11622"/>
            <a:stretch/>
          </p:blipFill>
          <p:spPr>
            <a:xfrm>
              <a:off x="6564957" y="2116978"/>
              <a:ext cx="350193" cy="344356"/>
            </a:xfrm>
            <a:prstGeom prst="rect">
              <a:avLst/>
            </a:prstGeom>
          </p:spPr>
        </p:pic>
        <p:pic>
          <p:nvPicPr>
            <p:cNvPr id="16" name="Picture 15" descr="icons.png"/>
            <p:cNvPicPr>
              <a:picLocks noChangeAspect="1"/>
            </p:cNvPicPr>
            <p:nvPr/>
          </p:nvPicPr>
          <p:blipFill rotWithShape="1">
            <a:blip r:embed="rId13" cstate="print">
              <a:extLst>
                <a:ext uri="{28A0092B-C50C-407E-A947-70E740481C1C}">
                  <a14:useLocalDpi xmlns:a14="http://schemas.microsoft.com/office/drawing/2010/main" val="0"/>
                </a:ext>
              </a:extLst>
            </a:blip>
            <a:srcRect l="26404" t="13295" r="29353" b="53087"/>
            <a:stretch/>
          </p:blipFill>
          <p:spPr>
            <a:xfrm>
              <a:off x="4617676" y="2116978"/>
              <a:ext cx="354374" cy="348468"/>
            </a:xfrm>
            <a:prstGeom prst="rect">
              <a:avLst/>
            </a:prstGeom>
          </p:spPr>
        </p:pic>
      </p:grpSp>
    </p:spTree>
    <p:extLst>
      <p:ext uri="{BB962C8B-B14F-4D97-AF65-F5344CB8AC3E}">
        <p14:creationId xmlns:p14="http://schemas.microsoft.com/office/powerpoint/2010/main" val="745881540"/>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Sad Trombone.wav"/>
          </p:stSnd>
        </p:sndAc>
      </p:transition>
    </mc:Choice>
    <mc:Fallback xmlns="">
      <p:transition spd="med">
        <p:fade/>
        <p:sndAc>
          <p:stSnd>
            <p:snd r:embed="rId14" name="Sad Trombon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250"/>
                            </p:stCondLst>
                            <p:childTnLst>
                              <p:par>
                                <p:cTn id="9" presetID="10" presetClass="entr" presetSubtype="0" fill="hold" nodeType="afterEffect">
                                  <p:stCondLst>
                                    <p:cond delay="70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250"/>
                                        <p:tgtEl>
                                          <p:spTgt spid="11"/>
                                        </p:tgtEl>
                                      </p:cBhvr>
                                    </p:animEffect>
                                  </p:childTnLst>
                                </p:cTn>
                              </p:par>
                              <p:par>
                                <p:cTn id="12" presetID="10" presetClass="entr" presetSubtype="0" fill="hold" grpId="0" nodeType="withEffect">
                                  <p:stCondLst>
                                    <p:cond delay="700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250"/>
                                        <p:tgtEl>
                                          <p:spTgt spid="13"/>
                                        </p:tgtEl>
                                      </p:cBhvr>
                                    </p:animEffect>
                                  </p:childTnLst>
                                </p:cTn>
                              </p:par>
                              <p:par>
                                <p:cTn id="15" presetID="10" presetClass="entr" presetSubtype="0" fill="hold" nodeType="withEffect">
                                  <p:stCondLst>
                                    <p:cond delay="7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nicholat\AppData\Local\Microsoft\Windows\Temporary Internet Files\Content.IE5\7QDHPFWW\iStock_000079615893_Ful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740" b="11655"/>
          <a:stretch/>
        </p:blipFill>
        <p:spPr bwMode="auto">
          <a:xfrm>
            <a:off x="9525"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4288119"/>
            <a:ext cx="9143999" cy="8553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turn-left-right-traffic-sign-isolated-white-background-30613322.png">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r="50811"/>
          <a:stretch/>
        </p:blipFill>
        <p:spPr>
          <a:xfrm>
            <a:off x="88033" y="2524002"/>
            <a:ext cx="1764673" cy="2630424"/>
          </a:xfrm>
          <a:prstGeom prst="rect">
            <a:avLst/>
          </a:prstGeom>
        </p:spPr>
      </p:pic>
      <p:sp>
        <p:nvSpPr>
          <p:cNvPr id="10" name="TextBox 9"/>
          <p:cNvSpPr txBox="1"/>
          <p:nvPr/>
        </p:nvSpPr>
        <p:spPr>
          <a:xfrm>
            <a:off x="1157942" y="4385235"/>
            <a:ext cx="2652058" cy="646331"/>
          </a:xfrm>
          <a:prstGeom prst="rect">
            <a:avLst/>
          </a:prstGeom>
          <a:noFill/>
        </p:spPr>
        <p:txBody>
          <a:bodyPr wrap="square" rtlCol="0">
            <a:spAutoFit/>
          </a:bodyPr>
          <a:lstStyle/>
          <a:p>
            <a:r>
              <a:rPr lang="en-US" dirty="0">
                <a:solidFill>
                  <a:schemeClr val="bg1"/>
                </a:solidFill>
                <a:effectLst>
                  <a:outerShdw blurRad="38100" dist="38100" dir="2700000" algn="tl">
                    <a:srgbClr val="000000">
                      <a:alpha val="43137"/>
                    </a:srgbClr>
                  </a:outerShdw>
                </a:effectLst>
              </a:rPr>
              <a:t>TAKE SHORTCUT THROUGH PARKING LOT</a:t>
            </a:r>
          </a:p>
        </p:txBody>
      </p:sp>
      <p:grpSp>
        <p:nvGrpSpPr>
          <p:cNvPr id="3" name="Group 2"/>
          <p:cNvGrpSpPr/>
          <p:nvPr/>
        </p:nvGrpSpPr>
        <p:grpSpPr>
          <a:xfrm>
            <a:off x="7620000" y="4529043"/>
            <a:ext cx="607596" cy="638735"/>
            <a:chOff x="8348000" y="4504765"/>
            <a:chExt cx="607596" cy="638735"/>
          </a:xfrm>
        </p:grpSpPr>
        <p:pic>
          <p:nvPicPr>
            <p:cNvPr id="11" name="Picture 10" descr="turn-left-right-traffic-sign-isolated-white-background-30613322.png">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l="50231" t="67034"/>
            <a:stretch/>
          </p:blipFill>
          <p:spPr>
            <a:xfrm>
              <a:off x="8348000" y="4848411"/>
              <a:ext cx="607596" cy="295089"/>
            </a:xfrm>
            <a:prstGeom prst="rect">
              <a:avLst/>
            </a:prstGeom>
          </p:spPr>
        </p:pic>
        <p:pic>
          <p:nvPicPr>
            <p:cNvPr id="12" name="Picture 11" descr="13165542591764506524Plain Highway Exit Sign.svg.hi.png">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75738" y="4504765"/>
              <a:ext cx="535032" cy="429808"/>
            </a:xfrm>
            <a:prstGeom prst="rect">
              <a:avLst/>
            </a:prstGeom>
          </p:spPr>
        </p:pic>
      </p:grpSp>
      <p:grpSp>
        <p:nvGrpSpPr>
          <p:cNvPr id="2" name="Group 1"/>
          <p:cNvGrpSpPr/>
          <p:nvPr/>
        </p:nvGrpSpPr>
        <p:grpSpPr>
          <a:xfrm>
            <a:off x="1752600" y="635269"/>
            <a:ext cx="5486400" cy="2868168"/>
            <a:chOff x="1752600" y="635269"/>
            <a:chExt cx="5486400" cy="2868168"/>
          </a:xfrm>
        </p:grpSpPr>
        <p:pic>
          <p:nvPicPr>
            <p:cNvPr id="14" name="Picture 13" descr="red_warning_sign_2 green.jpg"/>
            <p:cNvPicPr>
              <a:picLocks noChangeAspect="1"/>
            </p:cNvPicPr>
            <p:nvPr/>
          </p:nvPicPr>
          <p:blipFill>
            <a:blip r:embed="rId11" cstate="print">
              <a:alphaModFix amt="68000"/>
              <a:extLst>
                <a:ext uri="{28A0092B-C50C-407E-A947-70E740481C1C}">
                  <a14:useLocalDpi xmlns:a14="http://schemas.microsoft.com/office/drawing/2010/main" val="0"/>
                </a:ext>
              </a:extLst>
            </a:blip>
            <a:stretch>
              <a:fillRect/>
            </a:stretch>
          </p:blipFill>
          <p:spPr>
            <a:xfrm>
              <a:off x="1752600" y="635269"/>
              <a:ext cx="5486400" cy="2868168"/>
            </a:xfrm>
            <a:prstGeom prst="rect">
              <a:avLst/>
            </a:prstGeom>
          </p:spPr>
        </p:pic>
        <p:sp>
          <p:nvSpPr>
            <p:cNvPr id="6" name="TextBox 5"/>
            <p:cNvSpPr txBox="1"/>
            <p:nvPr/>
          </p:nvSpPr>
          <p:spPr>
            <a:xfrm>
              <a:off x="1905000" y="1276350"/>
              <a:ext cx="5196542" cy="1508105"/>
            </a:xfrm>
            <a:prstGeom prst="rect">
              <a:avLst/>
            </a:prstGeom>
            <a:noFill/>
          </p:spPr>
          <p:txBody>
            <a:bodyPr wrap="square" rtlCol="0">
              <a:spAutoFit/>
            </a:bodyPr>
            <a:lstStyle/>
            <a:p>
              <a:pPr algn="ctr"/>
              <a:r>
                <a:rPr lang="en-US" sz="2800" dirty="0">
                  <a:solidFill>
                    <a:srgbClr val="FFFFFF"/>
                  </a:solidFill>
                  <a:effectLst>
                    <a:outerShdw blurRad="38100" dist="38100" dir="2700000" algn="tl">
                      <a:srgbClr val="000000">
                        <a:alpha val="43137"/>
                      </a:srgbClr>
                    </a:outerShdw>
                  </a:effectLst>
                </a:rPr>
                <a:t>No traffic. Home and studying in </a:t>
              </a:r>
              <a:br>
                <a:rPr lang="en-US" sz="2800" dirty="0">
                  <a:solidFill>
                    <a:srgbClr val="FFFFFF"/>
                  </a:solidFill>
                  <a:effectLst>
                    <a:outerShdw blurRad="38100" dist="38100" dir="2700000" algn="tl">
                      <a:srgbClr val="000000">
                        <a:alpha val="43137"/>
                      </a:srgbClr>
                    </a:outerShdw>
                  </a:effectLst>
                </a:rPr>
              </a:br>
              <a:r>
                <a:rPr lang="en-US" sz="2800" dirty="0">
                  <a:solidFill>
                    <a:srgbClr val="FFFFFF"/>
                  </a:solidFill>
                  <a:effectLst>
                    <a:outerShdw blurRad="38100" dist="38100" dir="2700000" algn="tl">
                      <a:srgbClr val="000000">
                        <a:alpha val="43137"/>
                      </a:srgbClr>
                    </a:outerShdw>
                  </a:effectLst>
                </a:rPr>
                <a:t>6 minutes. Easy A. </a:t>
              </a:r>
              <a:br>
                <a:rPr lang="en-US" sz="2800" dirty="0">
                  <a:solidFill>
                    <a:srgbClr val="FFFFFF"/>
                  </a:solidFill>
                  <a:effectLst>
                    <a:outerShdw blurRad="38100" dist="38100" dir="2700000" algn="tl">
                      <a:srgbClr val="000000">
                        <a:alpha val="43137"/>
                      </a:srgbClr>
                    </a:outerShdw>
                  </a:effectLst>
                </a:rPr>
              </a:br>
              <a:r>
                <a:rPr lang="en-US" sz="3600" dirty="0">
                  <a:solidFill>
                    <a:srgbClr val="FFFFFF"/>
                  </a:solidFill>
                  <a:effectLst>
                    <a:outerShdw blurRad="38100" dist="38100" dir="2700000" algn="tl">
                      <a:srgbClr val="000000">
                        <a:alpha val="43137"/>
                      </a:srgbClr>
                    </a:outerShdw>
                  </a:effectLst>
                </a:rPr>
                <a:t>Subtract -$5 </a:t>
              </a:r>
              <a:endParaRPr lang="en-US" sz="3600" dirty="0">
                <a:solidFill>
                  <a:srgbClr val="FFFFFF"/>
                </a:solidFill>
                <a:effectLst>
                  <a:outerShdw blurRad="38100" dist="38100" dir="2700000" algn="tl">
                    <a:srgbClr val="000000">
                      <a:alpha val="43137"/>
                    </a:srgbClr>
                  </a:outerShdw>
                </a:effectLst>
                <a:latin typeface="Calibri"/>
                <a:cs typeface="Calibri"/>
              </a:endParaRPr>
            </a:p>
          </p:txBody>
        </p:sp>
        <p:pic>
          <p:nvPicPr>
            <p:cNvPr id="16" name="Picture 15" descr="icons.png"/>
            <p:cNvPicPr>
              <a:picLocks noChangeAspect="1"/>
            </p:cNvPicPr>
            <p:nvPr/>
          </p:nvPicPr>
          <p:blipFill rotWithShape="1">
            <a:blip r:embed="rId12" cstate="print">
              <a:extLst>
                <a:ext uri="{28A0092B-C50C-407E-A947-70E740481C1C}">
                  <a14:useLocalDpi xmlns:a14="http://schemas.microsoft.com/office/drawing/2010/main" val="0"/>
                </a:ext>
              </a:extLst>
            </a:blip>
            <a:srcRect l="26404" t="54760" r="29353" b="11622"/>
            <a:stretch/>
          </p:blipFill>
          <p:spPr>
            <a:xfrm>
              <a:off x="5638800" y="2293946"/>
              <a:ext cx="350193" cy="344356"/>
            </a:xfrm>
            <a:prstGeom prst="rect">
              <a:avLst/>
            </a:prstGeom>
          </p:spPr>
        </p:pic>
      </p:grpSp>
      <p:sp>
        <p:nvSpPr>
          <p:cNvPr id="25" name="Slide Number Placeholder 4"/>
          <p:cNvSpPr>
            <a:spLocks noGrp="1"/>
          </p:cNvSpPr>
          <p:nvPr>
            <p:ph type="sldNum" sz="quarter" idx="12"/>
          </p:nvPr>
        </p:nvSpPr>
        <p:spPr>
          <a:xfrm>
            <a:off x="6553200" y="4767263"/>
            <a:ext cx="2133600" cy="273844"/>
          </a:xfrm>
        </p:spPr>
        <p:txBody>
          <a:bodyPr/>
          <a:lstStyle/>
          <a:p>
            <a:fld id="{6BDFA195-D150-4A6B-9E16-7B6BBC01EF50}" type="slidenum">
              <a:rPr lang="en-US" smtClean="0"/>
              <a:t>38</a:t>
            </a:fld>
            <a:endParaRPr lang="en-US" dirty="0"/>
          </a:p>
        </p:txBody>
      </p:sp>
    </p:spTree>
    <p:extLst>
      <p:ext uri="{BB962C8B-B14F-4D97-AF65-F5344CB8AC3E}">
        <p14:creationId xmlns:p14="http://schemas.microsoft.com/office/powerpoint/2010/main" val="3957211146"/>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chimes.wav"/>
          </p:stSnd>
        </p:sndAc>
      </p:transition>
    </mc:Choice>
    <mc:Fallback xmlns="">
      <p:transition spd="med">
        <p:fade/>
        <p:sndAc>
          <p:stSnd>
            <p:snd r:embed="rId1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70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250"/>
                                        <p:tgtEl>
                                          <p:spTgt spid="9"/>
                                        </p:tgtEl>
                                      </p:cBhvr>
                                    </p:animEffect>
                                  </p:childTnLst>
                                </p:cTn>
                              </p:par>
                              <p:par>
                                <p:cTn id="11" presetID="10" presetClass="entr" presetSubtype="0" fill="hold" grpId="0" nodeType="withEffect">
                                  <p:stCondLst>
                                    <p:cond delay="70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250"/>
                                        <p:tgtEl>
                                          <p:spTgt spid="10"/>
                                        </p:tgtEl>
                                      </p:cBhvr>
                                    </p:animEffect>
                                  </p:childTnLst>
                                </p:cTn>
                              </p:par>
                              <p:par>
                                <p:cTn id="14" presetID="10" presetClass="entr" presetSubtype="0" fill="hold" nodeType="withEffect">
                                  <p:stCondLst>
                                    <p:cond delay="700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nicholat\AppData\Local\Microsoft\Windows\Temporary Internet Files\Content.IE5\X9QMYYFF\iStock_000070751617_Ful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4577" b="8673"/>
          <a:stretch/>
        </p:blipFill>
        <p:spPr bwMode="auto">
          <a:xfrm>
            <a:off x="0" y="0"/>
            <a:ext cx="9144000" cy="44005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4288119"/>
            <a:ext cx="9143999" cy="8553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685800" y="4324350"/>
            <a:ext cx="7764928" cy="707886"/>
          </a:xfrm>
          <a:prstGeom prst="rect">
            <a:avLst/>
          </a:prstGeom>
          <a:noFill/>
        </p:spPr>
        <p:txBody>
          <a:bodyPr wrap="square" rtlCol="0">
            <a:spAutoFit/>
          </a:bodyPr>
          <a:lstStyle/>
          <a:p>
            <a:pPr algn="ctr"/>
            <a:r>
              <a:rPr lang="en-US" sz="2000" dirty="0">
                <a:solidFill>
                  <a:srgbClr val="FFFFFF"/>
                </a:solidFill>
                <a:effectLst>
                  <a:outerShdw blurRad="38100" dist="38100" dir="2700000" algn="tl">
                    <a:srgbClr val="000000">
                      <a:alpha val="43137"/>
                    </a:srgbClr>
                  </a:outerShdw>
                </a:effectLst>
              </a:rPr>
              <a:t>Prom is eight days away and you have absolutely nothing to wear. </a:t>
            </a:r>
          </a:p>
          <a:p>
            <a:pPr algn="ctr"/>
            <a:r>
              <a:rPr lang="en-US" sz="2000" dirty="0">
                <a:solidFill>
                  <a:srgbClr val="FFFFFF"/>
                </a:solidFill>
                <a:effectLst>
                  <a:outerShdw blurRad="38100" dist="38100" dir="2700000" algn="tl">
                    <a:srgbClr val="000000">
                      <a:alpha val="43137"/>
                    </a:srgbClr>
                  </a:outerShdw>
                </a:effectLst>
              </a:rPr>
              <a:t>Mall, anyone? </a:t>
            </a:r>
          </a:p>
        </p:txBody>
      </p:sp>
      <p:sp>
        <p:nvSpPr>
          <p:cNvPr id="7" name="Slide Number Placeholder 6"/>
          <p:cNvSpPr>
            <a:spLocks noGrp="1"/>
          </p:cNvSpPr>
          <p:nvPr>
            <p:ph type="sldNum" sz="quarter" idx="12"/>
          </p:nvPr>
        </p:nvSpPr>
        <p:spPr/>
        <p:txBody>
          <a:bodyPr/>
          <a:lstStyle/>
          <a:p>
            <a:fld id="{6BDFA195-D150-4A6B-9E16-7B6BBC01EF50}" type="slidenum">
              <a:rPr lang="en-US" smtClean="0"/>
              <a:t>39</a:t>
            </a:fld>
            <a:endParaRPr lang="en-US" dirty="0"/>
          </a:p>
        </p:txBody>
      </p:sp>
    </p:spTree>
    <p:extLst>
      <p:ext uri="{BB962C8B-B14F-4D97-AF65-F5344CB8AC3E}">
        <p14:creationId xmlns:p14="http://schemas.microsoft.com/office/powerpoint/2010/main" val="4058911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04800" y="133350"/>
            <a:ext cx="8991600" cy="4833097"/>
            <a:chOff x="304800" y="133350"/>
            <a:chExt cx="8991600" cy="4833097"/>
          </a:xfrm>
        </p:grpSpPr>
        <p:pic>
          <p:nvPicPr>
            <p:cNvPr id="13" name="Picture 12" descr="logo_naic.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4705350"/>
              <a:ext cx="2047550" cy="261097"/>
            </a:xfrm>
            <a:prstGeom prst="rect">
              <a:avLst/>
            </a:prstGeom>
          </p:spPr>
        </p:pic>
        <p:sp>
          <p:nvSpPr>
            <p:cNvPr id="14" name="Rectangle 13"/>
            <p:cNvSpPr/>
            <p:nvPr/>
          </p:nvSpPr>
          <p:spPr>
            <a:xfrm>
              <a:off x="2743200" y="4857750"/>
              <a:ext cx="6477000" cy="76200"/>
            </a:xfrm>
            <a:prstGeom prst="rect">
              <a:avLst/>
            </a:prstGeom>
            <a:solidFill>
              <a:srgbClr val="1C5D9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FFFFFF"/>
                </a:solidFill>
              </a:endParaRPr>
            </a:p>
          </p:txBody>
        </p:sp>
        <p:sp>
          <p:nvSpPr>
            <p:cNvPr id="15" name="Rectangle 14"/>
            <p:cNvSpPr/>
            <p:nvPr/>
          </p:nvSpPr>
          <p:spPr>
            <a:xfrm>
              <a:off x="2819400" y="4781550"/>
              <a:ext cx="6477000" cy="76200"/>
            </a:xfrm>
            <a:prstGeom prst="rect">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FFFFFF"/>
                </a:solidFill>
              </a:endParaRPr>
            </a:p>
          </p:txBody>
        </p:sp>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8443" y="133350"/>
              <a:ext cx="71913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p:cNvPicPr>
              <a:picLocks noChangeAspect="1"/>
            </p:cNvPicPr>
            <p:nvPr/>
          </p:nvPicPr>
          <p:blipFill>
            <a:blip r:embed="rId5"/>
            <a:stretch>
              <a:fillRect/>
            </a:stretch>
          </p:blipFill>
          <p:spPr>
            <a:xfrm>
              <a:off x="5326703" y="2114550"/>
              <a:ext cx="3467673" cy="689135"/>
            </a:xfrm>
            <a:prstGeom prst="rect">
              <a:avLst/>
            </a:prstGeom>
          </p:spPr>
        </p:pic>
      </p:grpSp>
      <p:sp>
        <p:nvSpPr>
          <p:cNvPr id="2" name="Title 1"/>
          <p:cNvSpPr>
            <a:spLocks noGrp="1"/>
          </p:cNvSpPr>
          <p:nvPr>
            <p:ph type="title"/>
          </p:nvPr>
        </p:nvSpPr>
        <p:spPr>
          <a:xfrm>
            <a:off x="457200" y="361950"/>
            <a:ext cx="8229600" cy="857250"/>
          </a:xfrm>
        </p:spPr>
        <p:txBody>
          <a:bodyPr>
            <a:normAutofit/>
          </a:bodyPr>
          <a:lstStyle/>
          <a:p>
            <a:pPr algn="l"/>
            <a:r>
              <a:rPr lang="en-US" sz="3800" dirty="0">
                <a:solidFill>
                  <a:srgbClr val="1C5D9C"/>
                </a:solidFill>
              </a:rPr>
              <a:t>Instructions</a:t>
            </a:r>
          </a:p>
        </p:txBody>
      </p:sp>
      <p:sp>
        <p:nvSpPr>
          <p:cNvPr id="3" name="Content Placeholder 2"/>
          <p:cNvSpPr>
            <a:spLocks noGrp="1"/>
          </p:cNvSpPr>
          <p:nvPr>
            <p:ph idx="1"/>
          </p:nvPr>
        </p:nvSpPr>
        <p:spPr>
          <a:xfrm>
            <a:off x="457200" y="1123950"/>
            <a:ext cx="4571999" cy="3505200"/>
          </a:xfrm>
        </p:spPr>
        <p:txBody>
          <a:bodyPr>
            <a:normAutofit fontScale="92500"/>
          </a:bodyPr>
          <a:lstStyle/>
          <a:p>
            <a:pPr marL="457200" indent="-457200">
              <a:buFont typeface="+mj-lt"/>
              <a:buAutoNum type="arabicPeriod"/>
            </a:pPr>
            <a:r>
              <a:rPr lang="en-US" sz="2200" dirty="0">
                <a:solidFill>
                  <a:schemeClr val="tx2"/>
                </a:solidFill>
              </a:rPr>
              <a:t>Setup</a:t>
            </a:r>
            <a:r>
              <a:rPr lang="en-US" sz="2200" dirty="0">
                <a:solidFill>
                  <a:schemeClr val="tx1">
                    <a:lumMod val="85000"/>
                    <a:lumOff val="15000"/>
                  </a:schemeClr>
                </a:solidFill>
              </a:rPr>
              <a:t> </a:t>
            </a:r>
          </a:p>
          <a:p>
            <a:pPr lvl="1">
              <a:buFont typeface="Arial" panose="020B0604020202020204" pitchFamily="34" charset="0"/>
              <a:buChar char="•"/>
            </a:pPr>
            <a:r>
              <a:rPr lang="en-US" sz="1800" dirty="0">
                <a:solidFill>
                  <a:schemeClr val="tx1">
                    <a:lumMod val="85000"/>
                    <a:lumOff val="15000"/>
                  </a:schemeClr>
                </a:solidFill>
              </a:rPr>
              <a:t>Review objectives, timing, format</a:t>
            </a:r>
          </a:p>
          <a:p>
            <a:pPr marL="457200" indent="-457200">
              <a:buFont typeface="+mj-lt"/>
              <a:buAutoNum type="arabicPeriod"/>
            </a:pPr>
            <a:r>
              <a:rPr lang="en-US" sz="2200" dirty="0">
                <a:solidFill>
                  <a:schemeClr val="tx2"/>
                </a:solidFill>
              </a:rPr>
              <a:t>Teach</a:t>
            </a:r>
          </a:p>
          <a:p>
            <a:pPr lvl="1">
              <a:buFont typeface="Arial" panose="020B0604020202020204" pitchFamily="34" charset="0"/>
              <a:buChar char="•"/>
            </a:pPr>
            <a:r>
              <a:rPr lang="en-US" sz="1800" dirty="0">
                <a:solidFill>
                  <a:schemeClr val="tx1">
                    <a:lumMod val="85000"/>
                    <a:lumOff val="15000"/>
                  </a:schemeClr>
                </a:solidFill>
              </a:rPr>
              <a:t>Walk through slides</a:t>
            </a:r>
          </a:p>
          <a:p>
            <a:pPr lvl="1">
              <a:buFont typeface="Arial" panose="020B0604020202020204" pitchFamily="34" charset="0"/>
              <a:buChar char="•"/>
            </a:pPr>
            <a:r>
              <a:rPr lang="en-US" sz="1800" dirty="0">
                <a:solidFill>
                  <a:schemeClr val="tx1">
                    <a:lumMod val="85000"/>
                    <a:lumOff val="15000"/>
                  </a:schemeClr>
                </a:solidFill>
              </a:rPr>
              <a:t>Handout definitions sheet</a:t>
            </a:r>
          </a:p>
          <a:p>
            <a:pPr marL="457200" indent="-457200">
              <a:buFont typeface="+mj-lt"/>
              <a:buAutoNum type="arabicPeriod"/>
            </a:pPr>
            <a:r>
              <a:rPr lang="en-US" sz="2200" dirty="0">
                <a:solidFill>
                  <a:schemeClr val="tx2"/>
                </a:solidFill>
              </a:rPr>
              <a:t>Play</a:t>
            </a:r>
          </a:p>
          <a:p>
            <a:pPr lvl="1">
              <a:buFont typeface="Arial" panose="020B0604020202020204" pitchFamily="34" charset="0"/>
              <a:buChar char="•"/>
            </a:pPr>
            <a:r>
              <a:rPr lang="en-US" sz="1900" dirty="0">
                <a:solidFill>
                  <a:schemeClr val="tx1">
                    <a:lumMod val="85000"/>
                    <a:lumOff val="15000"/>
                  </a:schemeClr>
                </a:solidFill>
              </a:rPr>
              <a:t>Explain game rules</a:t>
            </a:r>
          </a:p>
          <a:p>
            <a:pPr lvl="1">
              <a:buFont typeface="Arial" panose="020B0604020202020204" pitchFamily="34" charset="0"/>
              <a:buChar char="•"/>
            </a:pPr>
            <a:r>
              <a:rPr lang="en-US" sz="1900" dirty="0">
                <a:solidFill>
                  <a:schemeClr val="tx1">
                    <a:lumMod val="85000"/>
                    <a:lumOff val="15000"/>
                  </a:schemeClr>
                </a:solidFill>
              </a:rPr>
              <a:t>Handout tracking worksheet</a:t>
            </a:r>
          </a:p>
          <a:p>
            <a:pPr marL="457200" indent="-457200">
              <a:buFont typeface="+mj-lt"/>
              <a:buAutoNum type="arabicPeriod"/>
            </a:pPr>
            <a:r>
              <a:rPr lang="en-US" sz="2200" dirty="0">
                <a:solidFill>
                  <a:schemeClr val="tx2"/>
                </a:solidFill>
              </a:rPr>
              <a:t>Test</a:t>
            </a:r>
          </a:p>
          <a:p>
            <a:pPr lvl="1">
              <a:buFont typeface="Arial" panose="020B0604020202020204" pitchFamily="34" charset="0"/>
              <a:buChar char="•"/>
            </a:pPr>
            <a:r>
              <a:rPr lang="en-US" sz="1900" dirty="0">
                <a:solidFill>
                  <a:schemeClr val="tx1">
                    <a:lumMod val="85000"/>
                    <a:lumOff val="15000"/>
                  </a:schemeClr>
                </a:solidFill>
              </a:rPr>
              <a:t>Handout quiz, check for understanding</a:t>
            </a:r>
          </a:p>
          <a:p>
            <a:endParaRPr lang="en-US" sz="2200" dirty="0">
              <a:solidFill>
                <a:schemeClr val="tx1">
                  <a:lumMod val="85000"/>
                  <a:lumOff val="15000"/>
                </a:schemeClr>
              </a:solidFill>
            </a:endParaRPr>
          </a:p>
        </p:txBody>
      </p:sp>
      <p:sp>
        <p:nvSpPr>
          <p:cNvPr id="10" name="Slide Number Placeholder 9"/>
          <p:cNvSpPr>
            <a:spLocks noGrp="1"/>
          </p:cNvSpPr>
          <p:nvPr>
            <p:ph type="sldNum" sz="quarter" idx="12"/>
          </p:nvPr>
        </p:nvSpPr>
        <p:spPr/>
        <p:txBody>
          <a:bodyPr/>
          <a:lstStyle/>
          <a:p>
            <a:r>
              <a:rPr lang="en-US" dirty="0"/>
              <a:t>4</a:t>
            </a:r>
          </a:p>
        </p:txBody>
      </p:sp>
    </p:spTree>
    <p:extLst>
      <p:ext uri="{BB962C8B-B14F-4D97-AF65-F5344CB8AC3E}">
        <p14:creationId xmlns:p14="http://schemas.microsoft.com/office/powerpoint/2010/main" val="412865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icholat\AppData\Local\Microsoft\Windows\Temporary Internet Files\Content.IE5\C3MJ9DZB\iStock_000021640056_Ful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313"/>
          <a:stretch/>
        </p:blipFill>
        <p:spPr bwMode="auto">
          <a:xfrm>
            <a:off x="1" y="0"/>
            <a:ext cx="9143999" cy="51625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4288119"/>
            <a:ext cx="9143999" cy="8553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turn-left-right-traffic-sign-isolated-white-background-30613322.png">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r="50811"/>
          <a:stretch/>
        </p:blipFill>
        <p:spPr>
          <a:xfrm>
            <a:off x="88033" y="2524002"/>
            <a:ext cx="1764673" cy="2630424"/>
          </a:xfrm>
          <a:prstGeom prst="rect">
            <a:avLst/>
          </a:prstGeom>
        </p:spPr>
      </p:pic>
      <p:pic>
        <p:nvPicPr>
          <p:cNvPr id="6" name="Picture 5" descr="turn-left-right-traffic-sign-isolated-white-background-30613322.png">
            <a:hlinkClick r:id="rId6"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l="50231"/>
          <a:stretch/>
        </p:blipFill>
        <p:spPr>
          <a:xfrm>
            <a:off x="7358528" y="2524002"/>
            <a:ext cx="1785471" cy="2630424"/>
          </a:xfrm>
          <a:prstGeom prst="rect">
            <a:avLst/>
          </a:prstGeom>
        </p:spPr>
      </p:pic>
      <p:sp>
        <p:nvSpPr>
          <p:cNvPr id="7" name="TextBox 6"/>
          <p:cNvSpPr txBox="1"/>
          <p:nvPr/>
        </p:nvSpPr>
        <p:spPr>
          <a:xfrm>
            <a:off x="1157942" y="4385234"/>
            <a:ext cx="2423458" cy="646331"/>
          </a:xfrm>
          <a:prstGeom prst="rect">
            <a:avLst/>
          </a:prstGeom>
          <a:noFill/>
        </p:spPr>
        <p:txBody>
          <a:bodyPr wrap="square" rtlCol="0">
            <a:spAutoFit/>
          </a:bodyPr>
          <a:lstStyle/>
          <a:p>
            <a:r>
              <a:rPr lang="en-US" dirty="0">
                <a:solidFill>
                  <a:srgbClr val="FFFFFF"/>
                </a:solidFill>
                <a:effectLst>
                  <a:outerShdw blurRad="38100" dist="38100" dir="2700000" algn="tl">
                    <a:srgbClr val="000000">
                      <a:alpha val="43137"/>
                    </a:srgbClr>
                  </a:outerShdw>
                </a:effectLst>
              </a:rPr>
              <a:t>MAKE A QUICK</a:t>
            </a:r>
          </a:p>
          <a:p>
            <a:r>
              <a:rPr lang="en-US" dirty="0">
                <a:solidFill>
                  <a:srgbClr val="FFFFFF"/>
                </a:solidFill>
                <a:effectLst>
                  <a:outerShdw blurRad="38100" dist="38100" dir="2700000" algn="tl">
                    <a:srgbClr val="000000">
                      <a:alpha val="43137"/>
                    </a:srgbClr>
                  </a:outerShdw>
                </a:effectLst>
              </a:rPr>
              <a:t>RUN ALONE</a:t>
            </a:r>
          </a:p>
        </p:txBody>
      </p:sp>
      <p:sp>
        <p:nvSpPr>
          <p:cNvPr id="8" name="TextBox 7"/>
          <p:cNvSpPr txBox="1"/>
          <p:nvPr/>
        </p:nvSpPr>
        <p:spPr>
          <a:xfrm>
            <a:off x="5105400" y="4385234"/>
            <a:ext cx="2805953" cy="646331"/>
          </a:xfrm>
          <a:prstGeom prst="rect">
            <a:avLst/>
          </a:prstGeom>
          <a:noFill/>
        </p:spPr>
        <p:txBody>
          <a:bodyPr wrap="square" rtlCol="0">
            <a:spAutoFit/>
          </a:bodyPr>
          <a:lstStyle/>
          <a:p>
            <a:pPr algn="r"/>
            <a:r>
              <a:rPr lang="en-US" dirty="0">
                <a:solidFill>
                  <a:srgbClr val="FFFFFF"/>
                </a:solidFill>
                <a:effectLst>
                  <a:outerShdw blurRad="38100" dist="38100" dir="2700000" algn="tl">
                    <a:srgbClr val="000000">
                      <a:alpha val="43137"/>
                    </a:srgbClr>
                  </a:outerShdw>
                </a:effectLst>
              </a:rPr>
              <a:t>PICK UP YOUR CREW</a:t>
            </a:r>
          </a:p>
          <a:p>
            <a:pPr algn="r"/>
            <a:r>
              <a:rPr lang="en-US" dirty="0">
                <a:solidFill>
                  <a:srgbClr val="FFFFFF"/>
                </a:solidFill>
                <a:effectLst>
                  <a:outerShdw blurRad="38100" dist="38100" dir="2700000" algn="tl">
                    <a:srgbClr val="000000">
                      <a:alpha val="43137"/>
                    </a:srgbClr>
                  </a:outerShdw>
                </a:effectLst>
              </a:rPr>
              <a:t>FOR REINFORCEMENTS</a:t>
            </a:r>
          </a:p>
        </p:txBody>
      </p:sp>
      <p:sp>
        <p:nvSpPr>
          <p:cNvPr id="10" name="Title 1"/>
          <p:cNvSpPr txBox="1">
            <a:spLocks/>
          </p:cNvSpPr>
          <p:nvPr/>
        </p:nvSpPr>
        <p:spPr>
          <a:xfrm>
            <a:off x="6781801" y="209550"/>
            <a:ext cx="2209798" cy="994170"/>
          </a:xfrm>
          <a:prstGeom prst="rect">
            <a:avLst/>
          </a:prstGeom>
        </p:spPr>
        <p:txBody>
          <a:bodyPr vert="horz" lIns="89610" tIns="44805" rIns="89610" bIns="44805" rtlCol="0" anchor="ctr">
            <a:normAutofit fontScale="90000" lnSpcReduction="20000"/>
          </a:bodyPr>
          <a:lstStyle>
            <a:lvl1pPr algn="ctr" defTabSz="896095" rtl="0" eaLnBrk="1" latinLnBrk="0" hangingPunct="1">
              <a:spcBef>
                <a:spcPct val="0"/>
              </a:spcBef>
              <a:buNone/>
              <a:defRPr sz="4300" kern="1200">
                <a:solidFill>
                  <a:schemeClr val="tx1"/>
                </a:solidFill>
                <a:latin typeface="+mj-lt"/>
                <a:ea typeface="+mj-ea"/>
                <a:cs typeface="+mj-cs"/>
              </a:defRPr>
            </a:lvl1pPr>
          </a:lstStyle>
          <a:p>
            <a:r>
              <a:rPr lang="en-US" sz="3800" b="1" dirty="0">
                <a:solidFill>
                  <a:srgbClr val="FFFFFF"/>
                </a:solidFill>
                <a:effectLst>
                  <a:outerShdw blurRad="38100" dist="38100" dir="2700000" algn="tl">
                    <a:srgbClr val="000000">
                      <a:alpha val="43137"/>
                    </a:srgbClr>
                  </a:outerShdw>
                </a:effectLst>
              </a:rPr>
              <a:t>It’s Your CHOICE</a:t>
            </a:r>
          </a:p>
        </p:txBody>
      </p:sp>
      <p:sp>
        <p:nvSpPr>
          <p:cNvPr id="11" name="Slide Number Placeholder 10"/>
          <p:cNvSpPr>
            <a:spLocks noGrp="1"/>
          </p:cNvSpPr>
          <p:nvPr>
            <p:ph type="sldNum" sz="quarter" idx="12"/>
          </p:nvPr>
        </p:nvSpPr>
        <p:spPr/>
        <p:txBody>
          <a:bodyPr/>
          <a:lstStyle/>
          <a:p>
            <a:fld id="{6BDFA195-D150-4A6B-9E16-7B6BBC01EF50}" type="slidenum">
              <a:rPr lang="en-US" smtClean="0"/>
              <a:t>40</a:t>
            </a:fld>
            <a:endParaRPr lang="en-US" dirty="0"/>
          </a:p>
        </p:txBody>
      </p:sp>
    </p:spTree>
    <p:extLst>
      <p:ext uri="{BB962C8B-B14F-4D97-AF65-F5344CB8AC3E}">
        <p14:creationId xmlns:p14="http://schemas.microsoft.com/office/powerpoint/2010/main" val="219211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nicholat\AppData\Local\Microsoft\Windows\Temporary Internet Files\Content.IE5\X9QMYYFF\iStock_000080118833_Ful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34" b="17049"/>
          <a:stretch/>
        </p:blipFill>
        <p:spPr bwMode="auto">
          <a:xfrm>
            <a:off x="0" y="-19050"/>
            <a:ext cx="9144000" cy="504052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4288119"/>
            <a:ext cx="9143999" cy="8553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turn-left-right-traffic-sign-isolated-white-background-30613322.png">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l="50231"/>
          <a:stretch/>
        </p:blipFill>
        <p:spPr>
          <a:xfrm>
            <a:off x="7358528" y="2524002"/>
            <a:ext cx="1785471" cy="2630424"/>
          </a:xfrm>
          <a:prstGeom prst="rect">
            <a:avLst/>
          </a:prstGeom>
        </p:spPr>
      </p:pic>
      <p:sp>
        <p:nvSpPr>
          <p:cNvPr id="13" name="TextBox 12"/>
          <p:cNvSpPr txBox="1"/>
          <p:nvPr/>
        </p:nvSpPr>
        <p:spPr>
          <a:xfrm>
            <a:off x="4325471" y="4385235"/>
            <a:ext cx="3585883" cy="646331"/>
          </a:xfrm>
          <a:prstGeom prst="rect">
            <a:avLst/>
          </a:prstGeom>
          <a:noFill/>
        </p:spPr>
        <p:txBody>
          <a:bodyPr wrap="square" rtlCol="0">
            <a:spAutoFit/>
          </a:bodyPr>
          <a:lstStyle/>
          <a:p>
            <a:pPr algn="r"/>
            <a:r>
              <a:rPr lang="en-US" dirty="0">
                <a:solidFill>
                  <a:srgbClr val="FFFFFF"/>
                </a:solidFill>
                <a:effectLst>
                  <a:outerShdw blurRad="38100" dist="38100" dir="2700000" algn="tl">
                    <a:srgbClr val="000000">
                      <a:alpha val="43137"/>
                    </a:srgbClr>
                  </a:outerShdw>
                </a:effectLst>
              </a:rPr>
              <a:t>PICK UP YOUR CREW</a:t>
            </a:r>
          </a:p>
          <a:p>
            <a:pPr algn="r"/>
            <a:r>
              <a:rPr lang="en-US" dirty="0">
                <a:solidFill>
                  <a:srgbClr val="FFFFFF"/>
                </a:solidFill>
                <a:effectLst>
                  <a:outerShdw blurRad="38100" dist="38100" dir="2700000" algn="tl">
                    <a:srgbClr val="000000">
                      <a:alpha val="43137"/>
                    </a:srgbClr>
                  </a:outerShdw>
                </a:effectLst>
              </a:rPr>
              <a:t>FOR REINFORCEMENTS</a:t>
            </a:r>
          </a:p>
        </p:txBody>
      </p:sp>
      <p:grpSp>
        <p:nvGrpSpPr>
          <p:cNvPr id="4" name="Group 3"/>
          <p:cNvGrpSpPr/>
          <p:nvPr/>
        </p:nvGrpSpPr>
        <p:grpSpPr>
          <a:xfrm>
            <a:off x="227471" y="4504765"/>
            <a:ext cx="607596" cy="638735"/>
            <a:chOff x="227471" y="4504765"/>
            <a:chExt cx="607596" cy="638735"/>
          </a:xfrm>
        </p:grpSpPr>
        <p:pic>
          <p:nvPicPr>
            <p:cNvPr id="18" name="Picture 17" descr="turn-left-right-traffic-sign-isolated-white-background-30613322.png">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l="50231" t="67034"/>
            <a:stretch/>
          </p:blipFill>
          <p:spPr>
            <a:xfrm>
              <a:off x="227471" y="4848411"/>
              <a:ext cx="607596" cy="295089"/>
            </a:xfrm>
            <a:prstGeom prst="rect">
              <a:avLst/>
            </a:prstGeom>
          </p:spPr>
        </p:pic>
        <p:pic>
          <p:nvPicPr>
            <p:cNvPr id="17" name="Picture 16" descr="13165542591764506524Plain Highway Exit Sign.svg.hi.png">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5209" y="4504765"/>
              <a:ext cx="535032" cy="429808"/>
            </a:xfrm>
            <a:prstGeom prst="rect">
              <a:avLst/>
            </a:prstGeom>
          </p:spPr>
        </p:pic>
      </p:grpSp>
      <p:grpSp>
        <p:nvGrpSpPr>
          <p:cNvPr id="3" name="Group 2"/>
          <p:cNvGrpSpPr/>
          <p:nvPr/>
        </p:nvGrpSpPr>
        <p:grpSpPr>
          <a:xfrm>
            <a:off x="1752600" y="635269"/>
            <a:ext cx="5501341" cy="2868168"/>
            <a:chOff x="1752600" y="635269"/>
            <a:chExt cx="5501341" cy="2868168"/>
          </a:xfrm>
        </p:grpSpPr>
        <p:pic>
          <p:nvPicPr>
            <p:cNvPr id="15" name="Picture 14" descr="red_warning_sign_2 green.jpg"/>
            <p:cNvPicPr>
              <a:picLocks noChangeAspect="1"/>
            </p:cNvPicPr>
            <p:nvPr/>
          </p:nvPicPr>
          <p:blipFill>
            <a:blip r:embed="rId11" cstate="print">
              <a:alphaModFix amt="68000"/>
              <a:extLst>
                <a:ext uri="{28A0092B-C50C-407E-A947-70E740481C1C}">
                  <a14:useLocalDpi xmlns:a14="http://schemas.microsoft.com/office/drawing/2010/main" val="0"/>
                </a:ext>
              </a:extLst>
            </a:blip>
            <a:stretch>
              <a:fillRect/>
            </a:stretch>
          </p:blipFill>
          <p:spPr>
            <a:xfrm>
              <a:off x="1752600" y="635269"/>
              <a:ext cx="5486400" cy="2868168"/>
            </a:xfrm>
            <a:prstGeom prst="rect">
              <a:avLst/>
            </a:prstGeom>
          </p:spPr>
        </p:pic>
        <p:sp>
          <p:nvSpPr>
            <p:cNvPr id="12" name="TextBox 11"/>
            <p:cNvSpPr txBox="1"/>
            <p:nvPr/>
          </p:nvSpPr>
          <p:spPr>
            <a:xfrm>
              <a:off x="1890059" y="1352550"/>
              <a:ext cx="5363882" cy="1446550"/>
            </a:xfrm>
            <a:prstGeom prst="rect">
              <a:avLst/>
            </a:prstGeom>
            <a:noFill/>
          </p:spPr>
          <p:txBody>
            <a:bodyPr wrap="square" rtlCol="0">
              <a:spAutoFit/>
            </a:bodyPr>
            <a:lstStyle/>
            <a:p>
              <a:pPr algn="ctr"/>
              <a:r>
                <a:rPr lang="en-US" sz="2800" dirty="0">
                  <a:solidFill>
                    <a:srgbClr val="FFFFFF"/>
                  </a:solidFill>
                  <a:effectLst>
                    <a:outerShdw blurRad="38100" dist="38100" dir="2700000" algn="tl">
                      <a:srgbClr val="000000">
                        <a:alpha val="43137"/>
                      </a:srgbClr>
                    </a:outerShdw>
                  </a:effectLst>
                </a:rPr>
                <a:t>Texting while shopping?</a:t>
              </a:r>
            </a:p>
            <a:p>
              <a:pPr algn="ctr"/>
              <a:r>
                <a:rPr lang="en-US" sz="2800" dirty="0">
                  <a:solidFill>
                    <a:srgbClr val="FFFFFF"/>
                  </a:solidFill>
                  <a:effectLst>
                    <a:outerShdw blurRad="38100" dist="38100" dir="2700000" algn="tl">
                      <a:srgbClr val="000000">
                        <a:alpha val="43137"/>
                      </a:srgbClr>
                    </a:outerShdw>
                  </a:effectLst>
                </a:rPr>
                <a:t>No problem. </a:t>
              </a:r>
              <a:br>
                <a:rPr lang="en-US" sz="2800" dirty="0">
                  <a:solidFill>
                    <a:srgbClr val="FFFFFF"/>
                  </a:solidFill>
                  <a:effectLst>
                    <a:outerShdw blurRad="38100" dist="38100" dir="2700000" algn="tl">
                      <a:srgbClr val="000000">
                        <a:alpha val="43137"/>
                      </a:srgbClr>
                    </a:outerShdw>
                  </a:effectLst>
                </a:rPr>
              </a:br>
              <a:r>
                <a:rPr lang="en-US" sz="3200" dirty="0">
                  <a:solidFill>
                    <a:srgbClr val="FFFFFF"/>
                  </a:solidFill>
                  <a:effectLst>
                    <a:outerShdw blurRad="38100" dist="38100" dir="2700000" algn="tl">
                      <a:srgbClr val="000000">
                        <a:alpha val="43137"/>
                      </a:srgbClr>
                    </a:outerShdw>
                  </a:effectLst>
                </a:rPr>
                <a:t>$hop ‘til you drop!</a:t>
              </a:r>
              <a:endParaRPr lang="en-US" sz="3200" b="1" dirty="0">
                <a:solidFill>
                  <a:srgbClr val="FFFFFF"/>
                </a:solidFill>
                <a:effectLst>
                  <a:outerShdw blurRad="38100" dist="38100" dir="2700000" algn="tl">
                    <a:srgbClr val="000000">
                      <a:alpha val="43137"/>
                    </a:srgbClr>
                  </a:outerShdw>
                </a:effectLst>
                <a:latin typeface="Calibri"/>
                <a:cs typeface="Calibri"/>
              </a:endParaRPr>
            </a:p>
          </p:txBody>
        </p:sp>
      </p:grpSp>
      <p:sp>
        <p:nvSpPr>
          <p:cNvPr id="5" name="Slide Number Placeholder 4"/>
          <p:cNvSpPr>
            <a:spLocks noGrp="1"/>
          </p:cNvSpPr>
          <p:nvPr>
            <p:ph type="sldNum" sz="quarter" idx="12"/>
          </p:nvPr>
        </p:nvSpPr>
        <p:spPr/>
        <p:txBody>
          <a:bodyPr/>
          <a:lstStyle/>
          <a:p>
            <a:fld id="{6BDFA195-D150-4A6B-9E16-7B6BBC01EF50}" type="slidenum">
              <a:rPr lang="en-US" smtClean="0"/>
              <a:t>41</a:t>
            </a:fld>
            <a:endParaRPr lang="en-US" dirty="0"/>
          </a:p>
        </p:txBody>
      </p:sp>
    </p:spTree>
    <p:extLst>
      <p:ext uri="{BB962C8B-B14F-4D97-AF65-F5344CB8AC3E}">
        <p14:creationId xmlns:p14="http://schemas.microsoft.com/office/powerpoint/2010/main" val="49378008"/>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chimes.wav"/>
          </p:stSnd>
        </p:sndAc>
      </p:transition>
    </mc:Choice>
    <mc:Fallback xmlns="">
      <p:transition spd="med">
        <p:fade/>
        <p:sndAc>
          <p:stSnd>
            <p:snd r:embed="rId1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70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250"/>
                                        <p:tgtEl>
                                          <p:spTgt spid="11"/>
                                        </p:tgtEl>
                                      </p:cBhvr>
                                    </p:animEffect>
                                  </p:childTnLst>
                                </p:cTn>
                              </p:par>
                              <p:par>
                                <p:cTn id="11" presetID="10" presetClass="entr" presetSubtype="0" fill="hold" grpId="0" nodeType="withEffect">
                                  <p:stCondLst>
                                    <p:cond delay="70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250"/>
                                        <p:tgtEl>
                                          <p:spTgt spid="13"/>
                                        </p:tgtEl>
                                      </p:cBhvr>
                                    </p:animEffect>
                                  </p:childTnLst>
                                </p:cTn>
                              </p:par>
                              <p:par>
                                <p:cTn id="14" presetID="10" presetClass="entr" presetSubtype="0" fill="hold" nodeType="withEffect">
                                  <p:stCondLst>
                                    <p:cond delay="70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nicholat\AppData\Local\Microsoft\Windows\Temporary Internet Files\Content.IE5\X9QMYYFF\iStock_000079177865_Ful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2263"/>
          <a:stretch/>
        </p:blipFill>
        <p:spPr bwMode="auto">
          <a:xfrm>
            <a:off x="0" y="0"/>
            <a:ext cx="9144000" cy="512180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4288119"/>
            <a:ext cx="9143999" cy="8553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turn-left-right-traffic-sign-isolated-white-background-30613322.png">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r="50811"/>
          <a:stretch/>
        </p:blipFill>
        <p:spPr>
          <a:xfrm>
            <a:off x="88033" y="2524002"/>
            <a:ext cx="1764673" cy="2630424"/>
          </a:xfrm>
          <a:prstGeom prst="rect">
            <a:avLst/>
          </a:prstGeom>
        </p:spPr>
      </p:pic>
      <p:sp>
        <p:nvSpPr>
          <p:cNvPr id="10" name="TextBox 9"/>
          <p:cNvSpPr txBox="1"/>
          <p:nvPr/>
        </p:nvSpPr>
        <p:spPr>
          <a:xfrm>
            <a:off x="1157942" y="4385235"/>
            <a:ext cx="2652058" cy="646331"/>
          </a:xfrm>
          <a:prstGeom prst="rect">
            <a:avLst/>
          </a:prstGeom>
          <a:noFill/>
        </p:spPr>
        <p:txBody>
          <a:bodyPr wrap="square" rtlCol="0">
            <a:spAutoFit/>
          </a:bodyPr>
          <a:lstStyle/>
          <a:p>
            <a:r>
              <a:rPr lang="en-US" dirty="0">
                <a:solidFill>
                  <a:srgbClr val="FFFFFF"/>
                </a:solidFill>
                <a:effectLst>
                  <a:outerShdw blurRad="38100" dist="38100" dir="2700000" algn="tl">
                    <a:srgbClr val="000000">
                      <a:alpha val="43137"/>
                    </a:srgbClr>
                  </a:outerShdw>
                </a:effectLst>
              </a:rPr>
              <a:t>MAKE A QUICK</a:t>
            </a:r>
          </a:p>
          <a:p>
            <a:r>
              <a:rPr lang="en-US" dirty="0">
                <a:solidFill>
                  <a:srgbClr val="FFFFFF"/>
                </a:solidFill>
                <a:effectLst>
                  <a:outerShdw blurRad="38100" dist="38100" dir="2700000" algn="tl">
                    <a:srgbClr val="000000">
                      <a:alpha val="43137"/>
                    </a:srgbClr>
                  </a:outerShdw>
                </a:effectLst>
              </a:rPr>
              <a:t>RUN ALONE</a:t>
            </a:r>
          </a:p>
        </p:txBody>
      </p:sp>
      <p:grpSp>
        <p:nvGrpSpPr>
          <p:cNvPr id="2" name="Group 1"/>
          <p:cNvGrpSpPr/>
          <p:nvPr/>
        </p:nvGrpSpPr>
        <p:grpSpPr>
          <a:xfrm>
            <a:off x="7562994" y="4515691"/>
            <a:ext cx="607596" cy="638735"/>
            <a:chOff x="8348000" y="4504765"/>
            <a:chExt cx="607596" cy="638735"/>
          </a:xfrm>
        </p:grpSpPr>
        <p:pic>
          <p:nvPicPr>
            <p:cNvPr id="11" name="Picture 10" descr="turn-left-right-traffic-sign-isolated-white-background-30613322.png">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l="50231" t="67034"/>
            <a:stretch/>
          </p:blipFill>
          <p:spPr>
            <a:xfrm>
              <a:off x="8348000" y="4848411"/>
              <a:ext cx="607596" cy="295089"/>
            </a:xfrm>
            <a:prstGeom prst="rect">
              <a:avLst/>
            </a:prstGeom>
          </p:spPr>
        </p:pic>
        <p:pic>
          <p:nvPicPr>
            <p:cNvPr id="12" name="Picture 11" descr="13165542591764506524Plain Highway Exit Sign.svg.hi.png">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75738" y="4504765"/>
              <a:ext cx="535032" cy="429808"/>
            </a:xfrm>
            <a:prstGeom prst="rect">
              <a:avLst/>
            </a:prstGeom>
          </p:spPr>
        </p:pic>
      </p:grpSp>
      <p:grpSp>
        <p:nvGrpSpPr>
          <p:cNvPr id="3" name="Group 2"/>
          <p:cNvGrpSpPr/>
          <p:nvPr/>
        </p:nvGrpSpPr>
        <p:grpSpPr>
          <a:xfrm>
            <a:off x="1828800" y="635269"/>
            <a:ext cx="5486400" cy="2868168"/>
            <a:chOff x="1828800" y="635269"/>
            <a:chExt cx="5486400" cy="2868168"/>
          </a:xfrm>
        </p:grpSpPr>
        <p:pic>
          <p:nvPicPr>
            <p:cNvPr id="15" name="Picture 14" descr="red_warning_sign_2.jpg"/>
            <p:cNvPicPr>
              <a:picLocks noChangeAspect="1"/>
            </p:cNvPicPr>
            <p:nvPr/>
          </p:nvPicPr>
          <p:blipFill>
            <a:blip r:embed="rId11" cstate="print">
              <a:alphaModFix amt="68000"/>
              <a:extLst>
                <a:ext uri="{28A0092B-C50C-407E-A947-70E740481C1C}">
                  <a14:useLocalDpi xmlns:a14="http://schemas.microsoft.com/office/drawing/2010/main" val="0"/>
                </a:ext>
              </a:extLst>
            </a:blip>
            <a:stretch>
              <a:fillRect/>
            </a:stretch>
          </p:blipFill>
          <p:spPr>
            <a:xfrm>
              <a:off x="1828800" y="635269"/>
              <a:ext cx="5486400" cy="2868168"/>
            </a:xfrm>
            <a:prstGeom prst="rect">
              <a:avLst/>
            </a:prstGeom>
            <a:noFill/>
          </p:spPr>
        </p:pic>
        <p:sp>
          <p:nvSpPr>
            <p:cNvPr id="6" name="TextBox 5"/>
            <p:cNvSpPr txBox="1"/>
            <p:nvPr/>
          </p:nvSpPr>
          <p:spPr>
            <a:xfrm>
              <a:off x="1828800" y="1276350"/>
              <a:ext cx="5410200" cy="1508105"/>
            </a:xfrm>
            <a:prstGeom prst="rect">
              <a:avLst/>
            </a:prstGeom>
            <a:noFill/>
          </p:spPr>
          <p:txBody>
            <a:bodyPr wrap="square" rtlCol="0">
              <a:spAutoFit/>
            </a:bodyPr>
            <a:lstStyle/>
            <a:p>
              <a:pPr lvl="0" algn="ctr"/>
              <a:r>
                <a:rPr lang="en-US" sz="2800" dirty="0">
                  <a:solidFill>
                    <a:srgbClr val="FFFFFF"/>
                  </a:solidFill>
                  <a:effectLst>
                    <a:outerShdw blurRad="38100" dist="38100" dir="2700000" algn="tl">
                      <a:srgbClr val="000000">
                        <a:alpha val="43137"/>
                      </a:srgbClr>
                    </a:outerShdw>
                  </a:effectLst>
                </a:rPr>
                <a:t>Daredevil divas racing through yellow lights </a:t>
              </a:r>
              <a:r>
                <a:rPr lang="en-US" sz="2800" u="sng" dirty="0">
                  <a:solidFill>
                    <a:srgbClr val="FFFFFF"/>
                  </a:solidFill>
                  <a:effectLst>
                    <a:outerShdw blurRad="38100" dist="38100" dir="2700000" algn="tl">
                      <a:srgbClr val="000000">
                        <a:alpha val="43137"/>
                      </a:srgbClr>
                    </a:outerShdw>
                  </a:effectLst>
                </a:rPr>
                <a:t>and</a:t>
              </a:r>
              <a:r>
                <a:rPr lang="en-US" sz="2800" dirty="0">
                  <a:solidFill>
                    <a:srgbClr val="FFFFFF"/>
                  </a:solidFill>
                  <a:effectLst>
                    <a:outerShdw blurRad="38100" dist="38100" dir="2700000" algn="tl">
                      <a:srgbClr val="000000">
                        <a:alpha val="43137"/>
                      </a:srgbClr>
                    </a:outerShdw>
                  </a:effectLst>
                </a:rPr>
                <a:t> no seatbelts. </a:t>
              </a:r>
              <a:br>
                <a:rPr lang="en-US" sz="2800" dirty="0">
                  <a:solidFill>
                    <a:srgbClr val="FFFFFF"/>
                  </a:solidFill>
                  <a:effectLst>
                    <a:outerShdw blurRad="38100" dist="38100" dir="2700000" algn="tl">
                      <a:srgbClr val="000000">
                        <a:alpha val="43137"/>
                      </a:srgbClr>
                    </a:outerShdw>
                  </a:effectLst>
                </a:rPr>
              </a:br>
              <a:r>
                <a:rPr lang="en-US" sz="3600" dirty="0">
                  <a:solidFill>
                    <a:srgbClr val="FFFFFF"/>
                  </a:solidFill>
                  <a:effectLst>
                    <a:outerShdw blurRad="38100" dist="38100" dir="2700000" algn="tl">
                      <a:srgbClr val="000000">
                        <a:alpha val="43137"/>
                      </a:srgbClr>
                    </a:outerShdw>
                  </a:effectLst>
                </a:rPr>
                <a:t>Add +$10 </a:t>
              </a:r>
              <a:endParaRPr lang="en-US" sz="3600" b="1" dirty="0">
                <a:solidFill>
                  <a:srgbClr val="FFFFFF"/>
                </a:solidFill>
                <a:effectLst>
                  <a:outerShdw blurRad="38100" dist="38100" dir="2700000" algn="tl">
                    <a:srgbClr val="000000">
                      <a:alpha val="43137"/>
                    </a:srgbClr>
                  </a:outerShdw>
                </a:effectLst>
                <a:latin typeface="Calibri"/>
                <a:cs typeface="Calibri"/>
              </a:endParaRPr>
            </a:p>
          </p:txBody>
        </p:sp>
        <p:pic>
          <p:nvPicPr>
            <p:cNvPr id="16" name="Picture 15" descr="icons.png"/>
            <p:cNvPicPr>
              <a:picLocks noChangeAspect="1"/>
            </p:cNvPicPr>
            <p:nvPr/>
          </p:nvPicPr>
          <p:blipFill rotWithShape="1">
            <a:blip r:embed="rId12" cstate="print">
              <a:extLst>
                <a:ext uri="{28A0092B-C50C-407E-A947-70E740481C1C}">
                  <a14:useLocalDpi xmlns:a14="http://schemas.microsoft.com/office/drawing/2010/main" val="0"/>
                </a:ext>
              </a:extLst>
            </a:blip>
            <a:srcRect l="26404" t="54760" r="29353" b="11622"/>
            <a:stretch/>
          </p:blipFill>
          <p:spPr>
            <a:xfrm>
              <a:off x="5457825" y="2286000"/>
              <a:ext cx="350193" cy="344356"/>
            </a:xfrm>
            <a:prstGeom prst="rect">
              <a:avLst/>
            </a:prstGeom>
          </p:spPr>
        </p:pic>
      </p:grpSp>
      <p:sp>
        <p:nvSpPr>
          <p:cNvPr id="20" name="Slide Number Placeholder 4"/>
          <p:cNvSpPr>
            <a:spLocks noGrp="1"/>
          </p:cNvSpPr>
          <p:nvPr>
            <p:ph type="sldNum" sz="quarter" idx="12"/>
          </p:nvPr>
        </p:nvSpPr>
        <p:spPr>
          <a:xfrm>
            <a:off x="6553200" y="4767263"/>
            <a:ext cx="2133600" cy="273844"/>
          </a:xfrm>
        </p:spPr>
        <p:txBody>
          <a:bodyPr/>
          <a:lstStyle/>
          <a:p>
            <a:fld id="{6BDFA195-D150-4A6B-9E16-7B6BBC01EF50}" type="slidenum">
              <a:rPr lang="en-US" smtClean="0"/>
              <a:t>42</a:t>
            </a:fld>
            <a:endParaRPr lang="en-US" dirty="0"/>
          </a:p>
        </p:txBody>
      </p:sp>
    </p:spTree>
    <p:extLst>
      <p:ext uri="{BB962C8B-B14F-4D97-AF65-F5344CB8AC3E}">
        <p14:creationId xmlns:p14="http://schemas.microsoft.com/office/powerpoint/2010/main" val="3620183310"/>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Police Siren_0002.wav"/>
          </p:stSnd>
        </p:sndAc>
      </p:transition>
    </mc:Choice>
    <mc:Fallback xmlns="">
      <p:transition spd="med">
        <p:fade/>
        <p:sndAc>
          <p:stSnd>
            <p:snd r:embed="rId13" name="Police Siren_0002.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70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250"/>
                                        <p:tgtEl>
                                          <p:spTgt spid="9"/>
                                        </p:tgtEl>
                                      </p:cBhvr>
                                    </p:animEffect>
                                  </p:childTnLst>
                                </p:cTn>
                              </p:par>
                              <p:par>
                                <p:cTn id="11" presetID="10" presetClass="entr" presetSubtype="0" fill="hold" grpId="0" nodeType="withEffect">
                                  <p:stCondLst>
                                    <p:cond delay="70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250"/>
                                        <p:tgtEl>
                                          <p:spTgt spid="10"/>
                                        </p:tgtEl>
                                      </p:cBhvr>
                                    </p:animEffect>
                                  </p:childTnLst>
                                </p:cTn>
                              </p:par>
                              <p:par>
                                <p:cTn id="14" presetID="10" presetClass="entr" presetSubtype="0" fill="hold" nodeType="withEffect">
                                  <p:stCondLst>
                                    <p:cond delay="700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nicholat\AppData\Local\Microsoft\Windows\Temporary Internet Files\Content.IE5\Y898DB96\shutterstock_14589537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9050"/>
            <a:ext cx="9144000" cy="429208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4288119"/>
            <a:ext cx="9143999" cy="8553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693272" y="4476750"/>
            <a:ext cx="7764928" cy="400110"/>
          </a:xfrm>
          <a:prstGeom prst="rect">
            <a:avLst/>
          </a:prstGeom>
          <a:noFill/>
        </p:spPr>
        <p:txBody>
          <a:bodyPr wrap="square" rtlCol="0">
            <a:spAutoFit/>
          </a:bodyPr>
          <a:lstStyle/>
          <a:p>
            <a:pPr algn="ctr"/>
            <a:r>
              <a:rPr lang="en-US" sz="2000" dirty="0">
                <a:solidFill>
                  <a:srgbClr val="FFFFFF"/>
                </a:solidFill>
                <a:effectLst>
                  <a:outerShdw blurRad="38100" dist="38100" dir="2700000" algn="tl">
                    <a:srgbClr val="000000">
                      <a:alpha val="43137"/>
                    </a:srgbClr>
                  </a:outerShdw>
                </a:effectLst>
              </a:rPr>
              <a:t>Time for a study break. You jump in the car to get ice cream.</a:t>
            </a:r>
          </a:p>
        </p:txBody>
      </p:sp>
      <p:sp>
        <p:nvSpPr>
          <p:cNvPr id="7" name="Slide Number Placeholder 6"/>
          <p:cNvSpPr>
            <a:spLocks noGrp="1"/>
          </p:cNvSpPr>
          <p:nvPr>
            <p:ph type="sldNum" sz="quarter" idx="12"/>
          </p:nvPr>
        </p:nvSpPr>
        <p:spPr/>
        <p:txBody>
          <a:bodyPr/>
          <a:lstStyle/>
          <a:p>
            <a:fld id="{6BDFA195-D150-4A6B-9E16-7B6BBC01EF50}" type="slidenum">
              <a:rPr lang="en-US" smtClean="0"/>
              <a:t>43</a:t>
            </a:fld>
            <a:endParaRPr lang="en-US" dirty="0"/>
          </a:p>
        </p:txBody>
      </p:sp>
    </p:spTree>
    <p:extLst>
      <p:ext uri="{BB962C8B-B14F-4D97-AF65-F5344CB8AC3E}">
        <p14:creationId xmlns:p14="http://schemas.microsoft.com/office/powerpoint/2010/main" val="68214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nicholat\AppData\Local\Microsoft\Windows\Temporary Internet Files\Content.IE5\7QDHPFWW\iStock_000040182248_Ful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251"/>
          <a:stretch/>
        </p:blipFill>
        <p:spPr bwMode="auto">
          <a:xfrm>
            <a:off x="0" y="0"/>
            <a:ext cx="9144000" cy="51054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4288119"/>
            <a:ext cx="9143999" cy="8553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turn-left-right-traffic-sign-isolated-white-background-30613322.png">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r="50811"/>
          <a:stretch/>
        </p:blipFill>
        <p:spPr>
          <a:xfrm>
            <a:off x="88033" y="2524002"/>
            <a:ext cx="1764673" cy="2630424"/>
          </a:xfrm>
          <a:prstGeom prst="rect">
            <a:avLst/>
          </a:prstGeom>
        </p:spPr>
      </p:pic>
      <p:pic>
        <p:nvPicPr>
          <p:cNvPr id="6" name="Picture 5" descr="turn-left-right-traffic-sign-isolated-white-background-30613322.png">
            <a:hlinkClick r:id="rId6"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l="50231"/>
          <a:stretch/>
        </p:blipFill>
        <p:spPr>
          <a:xfrm>
            <a:off x="7358528" y="2524002"/>
            <a:ext cx="1785471" cy="2630424"/>
          </a:xfrm>
          <a:prstGeom prst="rect">
            <a:avLst/>
          </a:prstGeom>
        </p:spPr>
      </p:pic>
      <p:sp>
        <p:nvSpPr>
          <p:cNvPr id="7" name="TextBox 6"/>
          <p:cNvSpPr txBox="1"/>
          <p:nvPr/>
        </p:nvSpPr>
        <p:spPr>
          <a:xfrm>
            <a:off x="1157942" y="4385235"/>
            <a:ext cx="2637117" cy="646331"/>
          </a:xfrm>
          <a:prstGeom prst="rect">
            <a:avLst/>
          </a:prstGeom>
          <a:noFill/>
        </p:spPr>
        <p:txBody>
          <a:bodyPr wrap="square" rtlCol="0">
            <a:spAutoFit/>
          </a:bodyPr>
          <a:lstStyle/>
          <a:p>
            <a:r>
              <a:rPr lang="en-US" dirty="0">
                <a:solidFill>
                  <a:srgbClr val="FFFFFF"/>
                </a:solidFill>
                <a:effectLst>
                  <a:outerShdw blurRad="38100" dist="38100" dir="2700000" algn="tl">
                    <a:srgbClr val="000000">
                      <a:alpha val="43137"/>
                    </a:srgbClr>
                  </a:outerShdw>
                </a:effectLst>
              </a:rPr>
              <a:t>INVITE FRIENDS TO </a:t>
            </a:r>
          </a:p>
          <a:p>
            <a:r>
              <a:rPr lang="en-US" dirty="0">
                <a:solidFill>
                  <a:srgbClr val="FFFFFF"/>
                </a:solidFill>
                <a:effectLst>
                  <a:outerShdw blurRad="38100" dist="38100" dir="2700000" algn="tl">
                    <a:srgbClr val="000000">
                      <a:alpha val="43137"/>
                    </a:srgbClr>
                  </a:outerShdw>
                </a:effectLst>
              </a:rPr>
              <a:t>MEET YOU THERE </a:t>
            </a:r>
          </a:p>
        </p:txBody>
      </p:sp>
      <p:sp>
        <p:nvSpPr>
          <p:cNvPr id="8" name="TextBox 7"/>
          <p:cNvSpPr txBox="1"/>
          <p:nvPr/>
        </p:nvSpPr>
        <p:spPr>
          <a:xfrm>
            <a:off x="5274236" y="4385235"/>
            <a:ext cx="2637117" cy="646331"/>
          </a:xfrm>
          <a:prstGeom prst="rect">
            <a:avLst/>
          </a:prstGeom>
          <a:noFill/>
        </p:spPr>
        <p:txBody>
          <a:bodyPr wrap="square" rtlCol="0">
            <a:spAutoFit/>
          </a:bodyPr>
          <a:lstStyle/>
          <a:p>
            <a:pPr algn="r"/>
            <a:r>
              <a:rPr lang="en-US" dirty="0">
                <a:solidFill>
                  <a:srgbClr val="FFFFFF"/>
                </a:solidFill>
                <a:effectLst>
                  <a:outerShdw blurRad="38100" dist="38100" dir="2700000" algn="tl">
                    <a:srgbClr val="000000">
                      <a:alpha val="43137"/>
                    </a:srgbClr>
                  </a:outerShdw>
                </a:effectLst>
              </a:rPr>
              <a:t>CALL AHEAD FOR </a:t>
            </a:r>
          </a:p>
          <a:p>
            <a:pPr algn="r"/>
            <a:r>
              <a:rPr lang="en-US" dirty="0">
                <a:solidFill>
                  <a:srgbClr val="FFFFFF"/>
                </a:solidFill>
                <a:effectLst>
                  <a:outerShdw blurRad="38100" dist="38100" dir="2700000" algn="tl">
                    <a:srgbClr val="000000">
                      <a:alpha val="43137"/>
                    </a:srgbClr>
                  </a:outerShdw>
                </a:effectLst>
              </a:rPr>
              <a:t>TO-GO ORDER</a:t>
            </a:r>
          </a:p>
        </p:txBody>
      </p:sp>
      <p:sp>
        <p:nvSpPr>
          <p:cNvPr id="10" name="Title 1"/>
          <p:cNvSpPr txBox="1">
            <a:spLocks/>
          </p:cNvSpPr>
          <p:nvPr/>
        </p:nvSpPr>
        <p:spPr>
          <a:xfrm>
            <a:off x="6781801" y="209550"/>
            <a:ext cx="2209798" cy="994170"/>
          </a:xfrm>
          <a:prstGeom prst="rect">
            <a:avLst/>
          </a:prstGeom>
        </p:spPr>
        <p:txBody>
          <a:bodyPr vert="horz" lIns="89610" tIns="44805" rIns="89610" bIns="44805" rtlCol="0" anchor="ctr">
            <a:normAutofit fontScale="90000" lnSpcReduction="20000"/>
          </a:bodyPr>
          <a:lstStyle>
            <a:lvl1pPr algn="ctr" defTabSz="896095" rtl="0" eaLnBrk="1" latinLnBrk="0" hangingPunct="1">
              <a:spcBef>
                <a:spcPct val="0"/>
              </a:spcBef>
              <a:buNone/>
              <a:defRPr sz="4300" kern="1200">
                <a:solidFill>
                  <a:schemeClr val="tx1"/>
                </a:solidFill>
                <a:latin typeface="+mj-lt"/>
                <a:ea typeface="+mj-ea"/>
                <a:cs typeface="+mj-cs"/>
              </a:defRPr>
            </a:lvl1pPr>
          </a:lstStyle>
          <a:p>
            <a:r>
              <a:rPr lang="en-US" sz="3800" b="1" dirty="0">
                <a:solidFill>
                  <a:srgbClr val="FFFFFF"/>
                </a:solidFill>
                <a:effectLst>
                  <a:outerShdw blurRad="38100" dist="38100" dir="2700000" algn="tl">
                    <a:srgbClr val="000000">
                      <a:alpha val="43137"/>
                    </a:srgbClr>
                  </a:outerShdw>
                </a:effectLst>
              </a:rPr>
              <a:t>It’s Your CHOICE</a:t>
            </a:r>
          </a:p>
        </p:txBody>
      </p:sp>
      <p:sp>
        <p:nvSpPr>
          <p:cNvPr id="11" name="Slide Number Placeholder 10"/>
          <p:cNvSpPr>
            <a:spLocks noGrp="1"/>
          </p:cNvSpPr>
          <p:nvPr>
            <p:ph type="sldNum" sz="quarter" idx="12"/>
          </p:nvPr>
        </p:nvSpPr>
        <p:spPr/>
        <p:txBody>
          <a:bodyPr/>
          <a:lstStyle/>
          <a:p>
            <a:fld id="{6BDFA195-D150-4A6B-9E16-7B6BBC01EF50}" type="slidenum">
              <a:rPr lang="en-US" smtClean="0"/>
              <a:t>44</a:t>
            </a:fld>
            <a:endParaRPr lang="en-US" dirty="0"/>
          </a:p>
        </p:txBody>
      </p:sp>
    </p:spTree>
    <p:extLst>
      <p:ext uri="{BB962C8B-B14F-4D97-AF65-F5344CB8AC3E}">
        <p14:creationId xmlns:p14="http://schemas.microsoft.com/office/powerpoint/2010/main" val="1340406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3285"/>
          <a:stretch/>
        </p:blipFill>
        <p:spPr bwMode="auto">
          <a:xfrm>
            <a:off x="0" y="0"/>
            <a:ext cx="9144000" cy="4389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0" y="4288119"/>
            <a:ext cx="9143999" cy="8553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turn-left-right-traffic-sign-isolated-white-background-30613322.png">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l="50231"/>
          <a:stretch/>
        </p:blipFill>
        <p:spPr>
          <a:xfrm>
            <a:off x="7358528" y="2524002"/>
            <a:ext cx="1785471" cy="2630424"/>
          </a:xfrm>
          <a:prstGeom prst="rect">
            <a:avLst/>
          </a:prstGeom>
        </p:spPr>
      </p:pic>
      <p:sp>
        <p:nvSpPr>
          <p:cNvPr id="13" name="TextBox 12"/>
          <p:cNvSpPr txBox="1"/>
          <p:nvPr/>
        </p:nvSpPr>
        <p:spPr>
          <a:xfrm>
            <a:off x="4325471" y="4385235"/>
            <a:ext cx="3585883" cy="646331"/>
          </a:xfrm>
          <a:prstGeom prst="rect">
            <a:avLst/>
          </a:prstGeom>
          <a:noFill/>
        </p:spPr>
        <p:txBody>
          <a:bodyPr wrap="square" rtlCol="0">
            <a:spAutoFit/>
          </a:bodyPr>
          <a:lstStyle/>
          <a:p>
            <a:pPr algn="r"/>
            <a:r>
              <a:rPr lang="en-US" dirty="0">
                <a:solidFill>
                  <a:srgbClr val="FFFFFF"/>
                </a:solidFill>
                <a:effectLst>
                  <a:outerShdw blurRad="38100" dist="38100" dir="2700000" algn="tl">
                    <a:srgbClr val="000000">
                      <a:alpha val="43137"/>
                    </a:srgbClr>
                  </a:outerShdw>
                </a:effectLst>
              </a:rPr>
              <a:t>CALL AHEAD FOR </a:t>
            </a:r>
          </a:p>
          <a:p>
            <a:pPr algn="r"/>
            <a:r>
              <a:rPr lang="en-US" dirty="0">
                <a:solidFill>
                  <a:srgbClr val="FFFFFF"/>
                </a:solidFill>
                <a:effectLst>
                  <a:outerShdw blurRad="38100" dist="38100" dir="2700000" algn="tl">
                    <a:srgbClr val="000000">
                      <a:alpha val="43137"/>
                    </a:srgbClr>
                  </a:outerShdw>
                </a:effectLst>
              </a:rPr>
              <a:t>TO-GO ORDER </a:t>
            </a:r>
          </a:p>
        </p:txBody>
      </p:sp>
      <p:grpSp>
        <p:nvGrpSpPr>
          <p:cNvPr id="2" name="Group 1"/>
          <p:cNvGrpSpPr/>
          <p:nvPr/>
        </p:nvGrpSpPr>
        <p:grpSpPr>
          <a:xfrm>
            <a:off x="227471" y="4504765"/>
            <a:ext cx="607596" cy="638735"/>
            <a:chOff x="227471" y="4504765"/>
            <a:chExt cx="607596" cy="638735"/>
          </a:xfrm>
        </p:grpSpPr>
        <p:pic>
          <p:nvPicPr>
            <p:cNvPr id="18" name="Picture 17" descr="turn-left-right-traffic-sign-isolated-white-background-30613322.png">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l="50231" t="67034"/>
            <a:stretch/>
          </p:blipFill>
          <p:spPr>
            <a:xfrm>
              <a:off x="227471" y="4848411"/>
              <a:ext cx="607596" cy="295089"/>
            </a:xfrm>
            <a:prstGeom prst="rect">
              <a:avLst/>
            </a:prstGeom>
          </p:spPr>
        </p:pic>
        <p:pic>
          <p:nvPicPr>
            <p:cNvPr id="17" name="Picture 16" descr="13165542591764506524Plain Highway Exit Sign.svg.hi.png">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5209" y="4504765"/>
              <a:ext cx="535032" cy="429808"/>
            </a:xfrm>
            <a:prstGeom prst="rect">
              <a:avLst/>
            </a:prstGeom>
          </p:spPr>
        </p:pic>
      </p:grpSp>
      <p:sp>
        <p:nvSpPr>
          <p:cNvPr id="5" name="Slide Number Placeholder 4"/>
          <p:cNvSpPr>
            <a:spLocks noGrp="1"/>
          </p:cNvSpPr>
          <p:nvPr>
            <p:ph type="sldNum" sz="quarter" idx="12"/>
          </p:nvPr>
        </p:nvSpPr>
        <p:spPr/>
        <p:txBody>
          <a:bodyPr/>
          <a:lstStyle/>
          <a:p>
            <a:fld id="{6BDFA195-D150-4A6B-9E16-7B6BBC01EF50}" type="slidenum">
              <a:rPr lang="en-US" smtClean="0"/>
              <a:t>45</a:t>
            </a:fld>
            <a:endParaRPr lang="en-US" dirty="0"/>
          </a:p>
        </p:txBody>
      </p:sp>
      <p:grpSp>
        <p:nvGrpSpPr>
          <p:cNvPr id="3" name="Group 2"/>
          <p:cNvGrpSpPr/>
          <p:nvPr/>
        </p:nvGrpSpPr>
        <p:grpSpPr>
          <a:xfrm>
            <a:off x="1828800" y="635269"/>
            <a:ext cx="5486400" cy="2868168"/>
            <a:chOff x="1828800" y="635269"/>
            <a:chExt cx="5486400" cy="2868168"/>
          </a:xfrm>
        </p:grpSpPr>
        <p:pic>
          <p:nvPicPr>
            <p:cNvPr id="10" name="Picture 9" descr="red_warning_sign_2.jpg"/>
            <p:cNvPicPr>
              <a:picLocks noChangeAspect="1"/>
            </p:cNvPicPr>
            <p:nvPr/>
          </p:nvPicPr>
          <p:blipFill>
            <a:blip r:embed="rId11" cstate="print">
              <a:alphaModFix amt="68000"/>
              <a:extLst>
                <a:ext uri="{28A0092B-C50C-407E-A947-70E740481C1C}">
                  <a14:useLocalDpi xmlns:a14="http://schemas.microsoft.com/office/drawing/2010/main" val="0"/>
                </a:ext>
              </a:extLst>
            </a:blip>
            <a:stretch>
              <a:fillRect/>
            </a:stretch>
          </p:blipFill>
          <p:spPr>
            <a:xfrm>
              <a:off x="1828800" y="635269"/>
              <a:ext cx="5486400" cy="2868168"/>
            </a:xfrm>
            <a:prstGeom prst="rect">
              <a:avLst/>
            </a:prstGeom>
            <a:noFill/>
          </p:spPr>
        </p:pic>
        <p:sp>
          <p:nvSpPr>
            <p:cNvPr id="12" name="TextBox 11"/>
            <p:cNvSpPr txBox="1"/>
            <p:nvPr/>
          </p:nvSpPr>
          <p:spPr>
            <a:xfrm>
              <a:off x="1890059" y="1099857"/>
              <a:ext cx="5363882" cy="1938992"/>
            </a:xfrm>
            <a:prstGeom prst="rect">
              <a:avLst/>
            </a:prstGeom>
            <a:noFill/>
          </p:spPr>
          <p:txBody>
            <a:bodyPr wrap="square" rtlCol="0">
              <a:spAutoFit/>
            </a:bodyPr>
            <a:lstStyle/>
            <a:p>
              <a:pPr algn="ctr"/>
              <a:r>
                <a:rPr lang="en-US" sz="2800" dirty="0">
                  <a:solidFill>
                    <a:srgbClr val="FFFFFF"/>
                  </a:solidFill>
                  <a:effectLst>
                    <a:outerShdw blurRad="38100" dist="38100" dir="2700000" algn="tl">
                      <a:srgbClr val="000000">
                        <a:alpha val="43137"/>
                      </a:srgbClr>
                    </a:outerShdw>
                  </a:effectLst>
                </a:rPr>
                <a:t>Text ice cream emoji.</a:t>
              </a:r>
            </a:p>
            <a:p>
              <a:pPr algn="ctr"/>
              <a:r>
                <a:rPr lang="en-US" sz="2800" dirty="0">
                  <a:solidFill>
                    <a:srgbClr val="FFFFFF"/>
                  </a:solidFill>
                  <a:effectLst>
                    <a:outerShdw blurRad="38100" dist="38100" dir="2700000" algn="tl">
                      <a:srgbClr val="000000">
                        <a:alpha val="43137"/>
                      </a:srgbClr>
                    </a:outerShdw>
                  </a:effectLst>
                </a:rPr>
                <a:t>Looked away for a second. </a:t>
              </a:r>
            </a:p>
            <a:p>
              <a:pPr algn="ctr"/>
              <a:r>
                <a:rPr lang="en-US" sz="2800" dirty="0">
                  <a:solidFill>
                    <a:srgbClr val="FFFFFF"/>
                  </a:solidFill>
                  <a:effectLst>
                    <a:outerShdw blurRad="38100" dist="38100" dir="2700000" algn="tl">
                      <a:srgbClr val="000000">
                        <a:alpha val="43137"/>
                      </a:srgbClr>
                    </a:outerShdw>
                  </a:effectLst>
                </a:rPr>
                <a:t>BAM! Into a ditch. </a:t>
              </a:r>
              <a:br>
                <a:rPr lang="en-US" sz="2800" dirty="0">
                  <a:solidFill>
                    <a:srgbClr val="FFFFFF"/>
                  </a:solidFill>
                  <a:effectLst>
                    <a:outerShdw blurRad="38100" dist="38100" dir="2700000" algn="tl">
                      <a:srgbClr val="000000">
                        <a:alpha val="43137"/>
                      </a:srgbClr>
                    </a:outerShdw>
                  </a:effectLst>
                </a:rPr>
              </a:br>
              <a:r>
                <a:rPr lang="en-US" sz="3600" dirty="0">
                  <a:solidFill>
                    <a:srgbClr val="FFFFFF"/>
                  </a:solidFill>
                  <a:effectLst>
                    <a:outerShdw blurRad="38100" dist="38100" dir="2700000" algn="tl">
                      <a:srgbClr val="000000">
                        <a:alpha val="43137"/>
                      </a:srgbClr>
                    </a:outerShdw>
                  </a:effectLst>
                </a:rPr>
                <a:t>Pay +$500 </a:t>
              </a:r>
              <a:endParaRPr lang="en-US" sz="3600" dirty="0">
                <a:solidFill>
                  <a:srgbClr val="FFFFFF"/>
                </a:solidFill>
                <a:effectLst>
                  <a:outerShdw blurRad="38100" dist="38100" dir="2700000" algn="tl">
                    <a:srgbClr val="000000">
                      <a:alpha val="43137"/>
                    </a:srgbClr>
                  </a:outerShdw>
                </a:effectLst>
                <a:latin typeface="Calibri"/>
                <a:cs typeface="Calibri"/>
              </a:endParaRPr>
            </a:p>
          </p:txBody>
        </p:sp>
        <p:pic>
          <p:nvPicPr>
            <p:cNvPr id="14" name="Picture 13" descr="icons.png"/>
            <p:cNvPicPr>
              <a:picLocks noChangeAspect="1"/>
            </p:cNvPicPr>
            <p:nvPr/>
          </p:nvPicPr>
          <p:blipFill rotWithShape="1">
            <a:blip r:embed="rId12" cstate="print">
              <a:extLst>
                <a:ext uri="{28A0092B-C50C-407E-A947-70E740481C1C}">
                  <a14:useLocalDpi xmlns:a14="http://schemas.microsoft.com/office/drawing/2010/main" val="0"/>
                </a:ext>
              </a:extLst>
            </a:blip>
            <a:srcRect l="26404" t="13295" r="29353" b="53087"/>
            <a:stretch/>
          </p:blipFill>
          <p:spPr>
            <a:xfrm>
              <a:off x="5522551" y="2530743"/>
              <a:ext cx="354374" cy="348468"/>
            </a:xfrm>
            <a:prstGeom prst="rect">
              <a:avLst/>
            </a:prstGeom>
          </p:spPr>
        </p:pic>
      </p:grpSp>
    </p:spTree>
    <p:extLst>
      <p:ext uri="{BB962C8B-B14F-4D97-AF65-F5344CB8AC3E}">
        <p14:creationId xmlns:p14="http://schemas.microsoft.com/office/powerpoint/2010/main" val="2346270737"/>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Sad Trombone.wav"/>
          </p:stSnd>
        </p:sndAc>
      </p:transition>
    </mc:Choice>
    <mc:Fallback xmlns="">
      <p:transition spd="med">
        <p:fade/>
        <p:sndAc>
          <p:stSnd>
            <p:snd r:embed="rId13" name="Sad Trombon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250"/>
                            </p:stCondLst>
                            <p:childTnLst>
                              <p:par>
                                <p:cTn id="9" presetID="10" presetClass="entr" presetSubtype="0" fill="hold" nodeType="afterEffect">
                                  <p:stCondLst>
                                    <p:cond delay="70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250"/>
                                        <p:tgtEl>
                                          <p:spTgt spid="11"/>
                                        </p:tgtEl>
                                      </p:cBhvr>
                                    </p:animEffect>
                                  </p:childTnLst>
                                </p:cTn>
                              </p:par>
                              <p:par>
                                <p:cTn id="12" presetID="10" presetClass="entr" presetSubtype="0" fill="hold" grpId="0" nodeType="withEffect">
                                  <p:stCondLst>
                                    <p:cond delay="700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250"/>
                                        <p:tgtEl>
                                          <p:spTgt spid="13"/>
                                        </p:tgtEl>
                                      </p:cBhvr>
                                    </p:animEffect>
                                  </p:childTnLst>
                                </p:cTn>
                              </p:par>
                              <p:par>
                                <p:cTn id="15" presetID="10" presetClass="entr" presetSubtype="0" fill="hold" nodeType="withEffect">
                                  <p:stCondLst>
                                    <p:cond delay="70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nicholat\AppData\Local\Microsoft\Windows\Temporary Internet Files\Content.IE5\7QDHPFWW\iStock_000009623834_Ful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833" b="19166"/>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4288119"/>
            <a:ext cx="9143999" cy="8553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turn-left-right-traffic-sign-isolated-white-background-30613322.png">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r="50811"/>
          <a:stretch/>
        </p:blipFill>
        <p:spPr>
          <a:xfrm>
            <a:off x="88033" y="2524002"/>
            <a:ext cx="1764673" cy="2630424"/>
          </a:xfrm>
          <a:prstGeom prst="rect">
            <a:avLst/>
          </a:prstGeom>
        </p:spPr>
      </p:pic>
      <p:sp>
        <p:nvSpPr>
          <p:cNvPr id="10" name="TextBox 9"/>
          <p:cNvSpPr txBox="1"/>
          <p:nvPr/>
        </p:nvSpPr>
        <p:spPr>
          <a:xfrm>
            <a:off x="1157942" y="4385235"/>
            <a:ext cx="2652058" cy="646331"/>
          </a:xfrm>
          <a:prstGeom prst="rect">
            <a:avLst/>
          </a:prstGeom>
          <a:noFill/>
        </p:spPr>
        <p:txBody>
          <a:bodyPr wrap="square" rtlCol="0">
            <a:spAutoFit/>
          </a:bodyPr>
          <a:lstStyle/>
          <a:p>
            <a:r>
              <a:rPr lang="en-US" dirty="0">
                <a:solidFill>
                  <a:srgbClr val="FFFFFF"/>
                </a:solidFill>
                <a:effectLst>
                  <a:outerShdw blurRad="38100" dist="38100" dir="2700000" algn="tl">
                    <a:srgbClr val="000000">
                      <a:alpha val="43137"/>
                    </a:srgbClr>
                  </a:outerShdw>
                </a:effectLst>
              </a:rPr>
              <a:t>INVITE FRIENDS TO</a:t>
            </a:r>
          </a:p>
          <a:p>
            <a:r>
              <a:rPr lang="en-US" dirty="0">
                <a:solidFill>
                  <a:srgbClr val="FFFFFF"/>
                </a:solidFill>
                <a:effectLst>
                  <a:outerShdw blurRad="38100" dist="38100" dir="2700000" algn="tl">
                    <a:srgbClr val="000000">
                      <a:alpha val="43137"/>
                    </a:srgbClr>
                  </a:outerShdw>
                </a:effectLst>
              </a:rPr>
              <a:t>MEET YOU THERE </a:t>
            </a:r>
          </a:p>
        </p:txBody>
      </p:sp>
      <p:grpSp>
        <p:nvGrpSpPr>
          <p:cNvPr id="2" name="Group 1"/>
          <p:cNvGrpSpPr/>
          <p:nvPr/>
        </p:nvGrpSpPr>
        <p:grpSpPr>
          <a:xfrm>
            <a:off x="7543800" y="4529043"/>
            <a:ext cx="607596" cy="638735"/>
            <a:chOff x="8348000" y="4504765"/>
            <a:chExt cx="607596" cy="638735"/>
          </a:xfrm>
        </p:grpSpPr>
        <p:pic>
          <p:nvPicPr>
            <p:cNvPr id="11" name="Picture 10" descr="turn-left-right-traffic-sign-isolated-white-background-30613322.png">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l="50231" t="67034"/>
            <a:stretch/>
          </p:blipFill>
          <p:spPr>
            <a:xfrm>
              <a:off x="8348000" y="4848411"/>
              <a:ext cx="607596" cy="295089"/>
            </a:xfrm>
            <a:prstGeom prst="rect">
              <a:avLst/>
            </a:prstGeom>
          </p:spPr>
        </p:pic>
        <p:pic>
          <p:nvPicPr>
            <p:cNvPr id="12" name="Picture 11" descr="13165542591764506524Plain Highway Exit Sign.svg.hi.png">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75738" y="4504765"/>
              <a:ext cx="535032" cy="429808"/>
            </a:xfrm>
            <a:prstGeom prst="rect">
              <a:avLst/>
            </a:prstGeom>
          </p:spPr>
        </p:pic>
      </p:grpSp>
      <p:grpSp>
        <p:nvGrpSpPr>
          <p:cNvPr id="3" name="Group 2"/>
          <p:cNvGrpSpPr/>
          <p:nvPr/>
        </p:nvGrpSpPr>
        <p:grpSpPr>
          <a:xfrm>
            <a:off x="1752600" y="635269"/>
            <a:ext cx="5486400" cy="2868168"/>
            <a:chOff x="1752600" y="635269"/>
            <a:chExt cx="5486400" cy="2868168"/>
          </a:xfrm>
        </p:grpSpPr>
        <p:pic>
          <p:nvPicPr>
            <p:cNvPr id="14" name="Picture 13" descr="red_warning_sign_2 green.jpg"/>
            <p:cNvPicPr>
              <a:picLocks noChangeAspect="1"/>
            </p:cNvPicPr>
            <p:nvPr/>
          </p:nvPicPr>
          <p:blipFill>
            <a:blip r:embed="rId11" cstate="print">
              <a:alphaModFix amt="68000"/>
              <a:extLst>
                <a:ext uri="{28A0092B-C50C-407E-A947-70E740481C1C}">
                  <a14:useLocalDpi xmlns:a14="http://schemas.microsoft.com/office/drawing/2010/main" val="0"/>
                </a:ext>
              </a:extLst>
            </a:blip>
            <a:stretch>
              <a:fillRect/>
            </a:stretch>
          </p:blipFill>
          <p:spPr>
            <a:xfrm>
              <a:off x="1752600" y="635269"/>
              <a:ext cx="5486400" cy="2868168"/>
            </a:xfrm>
            <a:prstGeom prst="rect">
              <a:avLst/>
            </a:prstGeom>
          </p:spPr>
        </p:pic>
        <p:sp>
          <p:nvSpPr>
            <p:cNvPr id="6" name="TextBox 5"/>
            <p:cNvSpPr txBox="1"/>
            <p:nvPr/>
          </p:nvSpPr>
          <p:spPr>
            <a:xfrm>
              <a:off x="1905000" y="1123950"/>
              <a:ext cx="5257800" cy="1938992"/>
            </a:xfrm>
            <a:prstGeom prst="rect">
              <a:avLst/>
            </a:prstGeom>
            <a:noFill/>
          </p:spPr>
          <p:txBody>
            <a:bodyPr wrap="square" rtlCol="0">
              <a:spAutoFit/>
            </a:bodyPr>
            <a:lstStyle/>
            <a:p>
              <a:pPr algn="ctr"/>
              <a:r>
                <a:rPr lang="en-US" sz="2800" dirty="0">
                  <a:solidFill>
                    <a:srgbClr val="FFFFFF"/>
                  </a:solidFill>
                  <a:effectLst>
                    <a:outerShdw blurRad="38100" dist="38100" dir="2700000" algn="tl">
                      <a:srgbClr val="000000">
                        <a:alpha val="43137"/>
                      </a:srgbClr>
                    </a:outerShdw>
                  </a:effectLst>
                </a:rPr>
                <a:t>Just missed some dork turning right into your blind spot. </a:t>
              </a:r>
            </a:p>
            <a:p>
              <a:pPr algn="ctr"/>
              <a:r>
                <a:rPr lang="en-US" sz="2800" dirty="0">
                  <a:solidFill>
                    <a:srgbClr val="FFFFFF"/>
                  </a:solidFill>
                  <a:effectLst>
                    <a:outerShdw blurRad="38100" dist="38100" dir="2700000" algn="tl">
                      <a:srgbClr val="000000">
                        <a:alpha val="43137"/>
                      </a:srgbClr>
                    </a:outerShdw>
                  </a:effectLst>
                </a:rPr>
                <a:t>Thank you, Driver’s Ed. </a:t>
              </a:r>
              <a:br>
                <a:rPr lang="en-US" sz="2800" dirty="0">
                  <a:solidFill>
                    <a:srgbClr val="FFFFFF"/>
                  </a:solidFill>
                  <a:effectLst>
                    <a:outerShdw blurRad="38100" dist="38100" dir="2700000" algn="tl">
                      <a:srgbClr val="000000">
                        <a:alpha val="43137"/>
                      </a:srgbClr>
                    </a:outerShdw>
                  </a:effectLst>
                </a:rPr>
              </a:br>
              <a:r>
                <a:rPr lang="en-US" sz="3600" dirty="0">
                  <a:solidFill>
                    <a:srgbClr val="FFFFFF"/>
                  </a:solidFill>
                  <a:effectLst>
                    <a:outerShdw blurRad="38100" dist="38100" dir="2700000" algn="tl">
                      <a:srgbClr val="000000">
                        <a:alpha val="43137"/>
                      </a:srgbClr>
                    </a:outerShdw>
                  </a:effectLst>
                </a:rPr>
                <a:t>Subtract -$10  </a:t>
              </a:r>
              <a:endParaRPr lang="en-US" sz="3600" dirty="0">
                <a:solidFill>
                  <a:srgbClr val="FFFFFF"/>
                </a:solidFill>
                <a:effectLst>
                  <a:outerShdw blurRad="38100" dist="38100" dir="2700000" algn="tl">
                    <a:srgbClr val="000000">
                      <a:alpha val="43137"/>
                    </a:srgbClr>
                  </a:outerShdw>
                </a:effectLst>
                <a:latin typeface="Calibri"/>
                <a:cs typeface="Calibri"/>
              </a:endParaRPr>
            </a:p>
          </p:txBody>
        </p:sp>
        <p:pic>
          <p:nvPicPr>
            <p:cNvPr id="15" name="Picture 14" descr="icons.png"/>
            <p:cNvPicPr>
              <a:picLocks noChangeAspect="1"/>
            </p:cNvPicPr>
            <p:nvPr/>
          </p:nvPicPr>
          <p:blipFill rotWithShape="1">
            <a:blip r:embed="rId12" cstate="print">
              <a:extLst>
                <a:ext uri="{28A0092B-C50C-407E-A947-70E740481C1C}">
                  <a14:useLocalDpi xmlns:a14="http://schemas.microsoft.com/office/drawing/2010/main" val="0"/>
                </a:ext>
              </a:extLst>
            </a:blip>
            <a:srcRect l="26404" t="54760" r="29353" b="11622"/>
            <a:stretch/>
          </p:blipFill>
          <p:spPr>
            <a:xfrm>
              <a:off x="5800725" y="2532194"/>
              <a:ext cx="350193" cy="344356"/>
            </a:xfrm>
            <a:prstGeom prst="rect">
              <a:avLst/>
            </a:prstGeom>
          </p:spPr>
        </p:pic>
      </p:grpSp>
      <p:sp>
        <p:nvSpPr>
          <p:cNvPr id="20" name="Slide Number Placeholder 4"/>
          <p:cNvSpPr>
            <a:spLocks noGrp="1"/>
          </p:cNvSpPr>
          <p:nvPr>
            <p:ph type="sldNum" sz="quarter" idx="12"/>
          </p:nvPr>
        </p:nvSpPr>
        <p:spPr>
          <a:xfrm>
            <a:off x="6553200" y="4767263"/>
            <a:ext cx="2133600" cy="273844"/>
          </a:xfrm>
        </p:spPr>
        <p:txBody>
          <a:bodyPr/>
          <a:lstStyle/>
          <a:p>
            <a:fld id="{6BDFA195-D150-4A6B-9E16-7B6BBC01EF50}" type="slidenum">
              <a:rPr lang="en-US" smtClean="0"/>
              <a:t>46</a:t>
            </a:fld>
            <a:endParaRPr lang="en-US" dirty="0"/>
          </a:p>
        </p:txBody>
      </p:sp>
    </p:spTree>
    <p:extLst>
      <p:ext uri="{BB962C8B-B14F-4D97-AF65-F5344CB8AC3E}">
        <p14:creationId xmlns:p14="http://schemas.microsoft.com/office/powerpoint/2010/main" val="2948709816"/>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chimes.wav"/>
          </p:stSnd>
        </p:sndAc>
      </p:transition>
    </mc:Choice>
    <mc:Fallback xmlns="">
      <p:transition xmlns:p14="http://schemas.microsoft.com/office/powerpoint/2010/main" spd="med">
        <p:fade/>
        <p:sndAc>
          <p:stSnd>
            <p:snd r:embed="rId1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250"/>
                            </p:stCondLst>
                            <p:childTnLst>
                              <p:par>
                                <p:cTn id="9" presetID="10" presetClass="entr" presetSubtype="0" fill="hold" nodeType="afterEffect">
                                  <p:stCondLst>
                                    <p:cond delay="7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250"/>
                                        <p:tgtEl>
                                          <p:spTgt spid="9"/>
                                        </p:tgtEl>
                                      </p:cBhvr>
                                    </p:animEffect>
                                  </p:childTnLst>
                                </p:cTn>
                              </p:par>
                              <p:par>
                                <p:cTn id="12" presetID="10" presetClass="entr" presetSubtype="0" fill="hold" grpId="0" nodeType="withEffect">
                                  <p:stCondLst>
                                    <p:cond delay="700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250"/>
                                        <p:tgtEl>
                                          <p:spTgt spid="10"/>
                                        </p:tgtEl>
                                      </p:cBhvr>
                                    </p:animEffect>
                                  </p:childTnLst>
                                </p:cTn>
                              </p:par>
                              <p:par>
                                <p:cTn id="15" presetID="10" presetClass="entr" presetSubtype="0" fill="hold" nodeType="withEffect">
                                  <p:stCondLst>
                                    <p:cond delay="70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nicholat\AppData\Local\Microsoft\Windows\Temporary Internet Files\Content.IE5\X9QMYYFF\shutterstock_853388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100" b="6573"/>
          <a:stretch/>
        </p:blipFill>
        <p:spPr bwMode="auto">
          <a:xfrm>
            <a:off x="3736" y="-171450"/>
            <a:ext cx="9144000" cy="53149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4288119"/>
            <a:ext cx="9143999" cy="8553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693272" y="4324350"/>
            <a:ext cx="7764928" cy="707886"/>
          </a:xfrm>
          <a:prstGeom prst="rect">
            <a:avLst/>
          </a:prstGeom>
          <a:noFill/>
        </p:spPr>
        <p:txBody>
          <a:bodyPr wrap="square" rtlCol="0">
            <a:spAutoFit/>
          </a:bodyPr>
          <a:lstStyle/>
          <a:p>
            <a:pPr algn="ctr"/>
            <a:r>
              <a:rPr lang="en-US" sz="2000" dirty="0">
                <a:solidFill>
                  <a:srgbClr val="FFFFFF"/>
                </a:solidFill>
                <a:effectLst>
                  <a:outerShdw blurRad="38100" dist="38100" dir="2700000" algn="tl">
                    <a:srgbClr val="000000">
                      <a:alpha val="43137"/>
                    </a:srgbClr>
                  </a:outerShdw>
                </a:effectLst>
              </a:rPr>
              <a:t>Homecoming weekend. What a game! </a:t>
            </a:r>
          </a:p>
          <a:p>
            <a:pPr algn="ctr"/>
            <a:r>
              <a:rPr lang="en-US" sz="2000" dirty="0">
                <a:solidFill>
                  <a:srgbClr val="FFFFFF"/>
                </a:solidFill>
                <a:effectLst>
                  <a:outerShdw blurRad="38100" dist="38100" dir="2700000" algn="tl">
                    <a:srgbClr val="000000">
                      <a:alpha val="43137"/>
                    </a:srgbClr>
                  </a:outerShdw>
                </a:effectLst>
              </a:rPr>
              <a:t>Now it’s time to bounce.</a:t>
            </a:r>
          </a:p>
        </p:txBody>
      </p:sp>
      <p:sp>
        <p:nvSpPr>
          <p:cNvPr id="7" name="Slide Number Placeholder 6"/>
          <p:cNvSpPr>
            <a:spLocks noGrp="1"/>
          </p:cNvSpPr>
          <p:nvPr>
            <p:ph type="sldNum" sz="quarter" idx="12"/>
          </p:nvPr>
        </p:nvSpPr>
        <p:spPr/>
        <p:txBody>
          <a:bodyPr/>
          <a:lstStyle/>
          <a:p>
            <a:fld id="{6BDFA195-D150-4A6B-9E16-7B6BBC01EF50}" type="slidenum">
              <a:rPr lang="en-US" smtClean="0"/>
              <a:t>47</a:t>
            </a:fld>
            <a:endParaRPr lang="en-US" dirty="0"/>
          </a:p>
        </p:txBody>
      </p:sp>
    </p:spTree>
    <p:extLst>
      <p:ext uri="{BB962C8B-B14F-4D97-AF65-F5344CB8AC3E}">
        <p14:creationId xmlns:p14="http://schemas.microsoft.com/office/powerpoint/2010/main" val="1536530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nicholat\AppData\Local\Microsoft\Windows\Temporary Internet Files\Content.IE5\7QDHPFWW\iStock_000023120986_Ful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177" b="15059"/>
          <a:stretch/>
        </p:blipFill>
        <p:spPr bwMode="auto">
          <a:xfrm>
            <a:off x="0" y="1"/>
            <a:ext cx="9144000" cy="515442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4288119"/>
            <a:ext cx="9143999" cy="8553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turn-left-right-traffic-sign-isolated-white-background-30613322.png">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r="50811"/>
          <a:stretch/>
        </p:blipFill>
        <p:spPr>
          <a:xfrm>
            <a:off x="88033" y="2524002"/>
            <a:ext cx="1764673" cy="2630424"/>
          </a:xfrm>
          <a:prstGeom prst="rect">
            <a:avLst/>
          </a:prstGeom>
        </p:spPr>
      </p:pic>
      <p:pic>
        <p:nvPicPr>
          <p:cNvPr id="6" name="Picture 5" descr="turn-left-right-traffic-sign-isolated-white-background-30613322.png">
            <a:hlinkClick r:id="rId6"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l="50231"/>
          <a:stretch/>
        </p:blipFill>
        <p:spPr>
          <a:xfrm>
            <a:off x="7358528" y="2524002"/>
            <a:ext cx="1785471" cy="2630424"/>
          </a:xfrm>
          <a:prstGeom prst="rect">
            <a:avLst/>
          </a:prstGeom>
        </p:spPr>
      </p:pic>
      <p:sp>
        <p:nvSpPr>
          <p:cNvPr id="7" name="TextBox 6"/>
          <p:cNvSpPr txBox="1"/>
          <p:nvPr/>
        </p:nvSpPr>
        <p:spPr>
          <a:xfrm>
            <a:off x="1157942" y="4385235"/>
            <a:ext cx="2637117" cy="646331"/>
          </a:xfrm>
          <a:prstGeom prst="rect">
            <a:avLst/>
          </a:prstGeom>
          <a:noFill/>
        </p:spPr>
        <p:txBody>
          <a:bodyPr wrap="square" rtlCol="0">
            <a:spAutoFit/>
          </a:bodyPr>
          <a:lstStyle/>
          <a:p>
            <a:r>
              <a:rPr lang="en-US" dirty="0">
                <a:solidFill>
                  <a:srgbClr val="FFFFFF"/>
                </a:solidFill>
                <a:effectLst>
                  <a:outerShdw blurRad="38100" dist="38100" dir="2700000" algn="tl">
                    <a:srgbClr val="000000">
                      <a:alpha val="43137"/>
                    </a:srgbClr>
                  </a:outerShdw>
                </a:effectLst>
              </a:rPr>
              <a:t>HEAD TO AFTER-PARTY WITH THE GUYS </a:t>
            </a:r>
          </a:p>
        </p:txBody>
      </p:sp>
      <p:sp>
        <p:nvSpPr>
          <p:cNvPr id="8" name="TextBox 7"/>
          <p:cNvSpPr txBox="1"/>
          <p:nvPr/>
        </p:nvSpPr>
        <p:spPr>
          <a:xfrm>
            <a:off x="5274236" y="4385235"/>
            <a:ext cx="2637117" cy="646331"/>
          </a:xfrm>
          <a:prstGeom prst="rect">
            <a:avLst/>
          </a:prstGeom>
          <a:noFill/>
        </p:spPr>
        <p:txBody>
          <a:bodyPr wrap="square" rtlCol="0">
            <a:spAutoFit/>
          </a:bodyPr>
          <a:lstStyle/>
          <a:p>
            <a:pPr algn="r"/>
            <a:r>
              <a:rPr lang="en-US" dirty="0">
                <a:solidFill>
                  <a:srgbClr val="FFFFFF"/>
                </a:solidFill>
                <a:effectLst>
                  <a:outerShdw blurRad="38100" dist="38100" dir="2700000" algn="tl">
                    <a:srgbClr val="000000">
                      <a:alpha val="43137"/>
                    </a:srgbClr>
                  </a:outerShdw>
                </a:effectLst>
              </a:rPr>
              <a:t>GIVE GIRLFRIEND </a:t>
            </a:r>
          </a:p>
          <a:p>
            <a:pPr algn="r"/>
            <a:r>
              <a:rPr lang="en-US" dirty="0">
                <a:solidFill>
                  <a:srgbClr val="FFFFFF"/>
                </a:solidFill>
                <a:effectLst>
                  <a:outerShdw blurRad="38100" dist="38100" dir="2700000" algn="tl">
                    <a:srgbClr val="000000">
                      <a:alpha val="43137"/>
                    </a:srgbClr>
                  </a:outerShdw>
                </a:effectLst>
              </a:rPr>
              <a:t>A RIDE HOME </a:t>
            </a:r>
          </a:p>
        </p:txBody>
      </p:sp>
      <p:sp>
        <p:nvSpPr>
          <p:cNvPr id="10" name="Title 1"/>
          <p:cNvSpPr txBox="1">
            <a:spLocks/>
          </p:cNvSpPr>
          <p:nvPr/>
        </p:nvSpPr>
        <p:spPr>
          <a:xfrm>
            <a:off x="-152400" y="285750"/>
            <a:ext cx="2209798" cy="994170"/>
          </a:xfrm>
          <a:prstGeom prst="rect">
            <a:avLst/>
          </a:prstGeom>
        </p:spPr>
        <p:txBody>
          <a:bodyPr vert="horz" lIns="89610" tIns="44805" rIns="89610" bIns="44805" rtlCol="0" anchor="ctr">
            <a:normAutofit fontScale="90000" lnSpcReduction="20000"/>
          </a:bodyPr>
          <a:lstStyle>
            <a:lvl1pPr algn="ctr" defTabSz="896095" rtl="0" eaLnBrk="1" latinLnBrk="0" hangingPunct="1">
              <a:spcBef>
                <a:spcPct val="0"/>
              </a:spcBef>
              <a:buNone/>
              <a:defRPr sz="4300" kern="1200">
                <a:solidFill>
                  <a:schemeClr val="tx1"/>
                </a:solidFill>
                <a:latin typeface="+mj-lt"/>
                <a:ea typeface="+mj-ea"/>
                <a:cs typeface="+mj-cs"/>
              </a:defRPr>
            </a:lvl1pPr>
          </a:lstStyle>
          <a:p>
            <a:r>
              <a:rPr lang="en-US" sz="3800" b="1" dirty="0">
                <a:solidFill>
                  <a:schemeClr val="bg1"/>
                </a:solidFill>
                <a:effectLst>
                  <a:outerShdw blurRad="38100" dist="38100" dir="2700000" algn="tl">
                    <a:srgbClr val="000000">
                      <a:alpha val="43137"/>
                    </a:srgbClr>
                  </a:outerShdw>
                </a:effectLst>
              </a:rPr>
              <a:t>It’s Your CHOICE</a:t>
            </a:r>
          </a:p>
        </p:txBody>
      </p:sp>
      <p:sp>
        <p:nvSpPr>
          <p:cNvPr id="12" name="Slide Number Placeholder 11"/>
          <p:cNvSpPr>
            <a:spLocks noGrp="1"/>
          </p:cNvSpPr>
          <p:nvPr>
            <p:ph type="sldNum" sz="quarter" idx="12"/>
          </p:nvPr>
        </p:nvSpPr>
        <p:spPr/>
        <p:txBody>
          <a:bodyPr/>
          <a:lstStyle/>
          <a:p>
            <a:fld id="{6BDFA195-D150-4A6B-9E16-7B6BBC01EF50}" type="slidenum">
              <a:rPr lang="en-US" smtClean="0"/>
              <a:t>48</a:t>
            </a:fld>
            <a:endParaRPr lang="en-US" dirty="0"/>
          </a:p>
        </p:txBody>
      </p:sp>
    </p:spTree>
    <p:extLst>
      <p:ext uri="{BB962C8B-B14F-4D97-AF65-F5344CB8AC3E}">
        <p14:creationId xmlns:p14="http://schemas.microsoft.com/office/powerpoint/2010/main" val="390822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nicholat\AppData\Local\Microsoft\Windows\Temporary Internet Files\Content.IE5\7QDHPFWW\iStock_000061977694_Ful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813" b="12633"/>
          <a:stretch/>
        </p:blipFill>
        <p:spPr bwMode="auto">
          <a:xfrm>
            <a:off x="0" y="0"/>
            <a:ext cx="9144000" cy="515442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4288119"/>
            <a:ext cx="9143999" cy="8553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turn-left-right-traffic-sign-isolated-white-background-30613322.png">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l="50231"/>
          <a:stretch/>
        </p:blipFill>
        <p:spPr>
          <a:xfrm>
            <a:off x="7358529" y="2524002"/>
            <a:ext cx="1785471" cy="2630424"/>
          </a:xfrm>
          <a:prstGeom prst="rect">
            <a:avLst/>
          </a:prstGeom>
        </p:spPr>
      </p:pic>
      <p:sp>
        <p:nvSpPr>
          <p:cNvPr id="13" name="TextBox 12"/>
          <p:cNvSpPr txBox="1"/>
          <p:nvPr/>
        </p:nvSpPr>
        <p:spPr>
          <a:xfrm>
            <a:off x="4325471" y="4385235"/>
            <a:ext cx="3585883" cy="646331"/>
          </a:xfrm>
          <a:prstGeom prst="rect">
            <a:avLst/>
          </a:prstGeom>
          <a:noFill/>
        </p:spPr>
        <p:txBody>
          <a:bodyPr wrap="square" rtlCol="0">
            <a:spAutoFit/>
          </a:bodyPr>
          <a:lstStyle/>
          <a:p>
            <a:pPr algn="r"/>
            <a:r>
              <a:rPr lang="en-US" dirty="0">
                <a:solidFill>
                  <a:srgbClr val="FFFFFF"/>
                </a:solidFill>
                <a:effectLst>
                  <a:outerShdw blurRad="38100" dist="38100" dir="2700000" algn="tl">
                    <a:srgbClr val="000000">
                      <a:alpha val="43137"/>
                    </a:srgbClr>
                  </a:outerShdw>
                </a:effectLst>
              </a:rPr>
              <a:t>GIVE GIRLFRIEND </a:t>
            </a:r>
          </a:p>
          <a:p>
            <a:pPr algn="r"/>
            <a:r>
              <a:rPr lang="en-US" dirty="0">
                <a:solidFill>
                  <a:srgbClr val="FFFFFF"/>
                </a:solidFill>
                <a:effectLst>
                  <a:outerShdw blurRad="38100" dist="38100" dir="2700000" algn="tl">
                    <a:srgbClr val="000000">
                      <a:alpha val="43137"/>
                    </a:srgbClr>
                  </a:outerShdw>
                </a:effectLst>
              </a:rPr>
              <a:t>A RIDE HOME </a:t>
            </a:r>
          </a:p>
        </p:txBody>
      </p:sp>
      <p:grpSp>
        <p:nvGrpSpPr>
          <p:cNvPr id="2" name="Group 1"/>
          <p:cNvGrpSpPr/>
          <p:nvPr/>
        </p:nvGrpSpPr>
        <p:grpSpPr>
          <a:xfrm>
            <a:off x="227471" y="4504765"/>
            <a:ext cx="607596" cy="638735"/>
            <a:chOff x="227471" y="4504765"/>
            <a:chExt cx="607596" cy="638735"/>
          </a:xfrm>
        </p:grpSpPr>
        <p:pic>
          <p:nvPicPr>
            <p:cNvPr id="18" name="Picture 17" descr="turn-left-right-traffic-sign-isolated-white-background-30613322.png">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l="50231" t="67034"/>
            <a:stretch/>
          </p:blipFill>
          <p:spPr>
            <a:xfrm>
              <a:off x="227471" y="4848411"/>
              <a:ext cx="607596" cy="295089"/>
            </a:xfrm>
            <a:prstGeom prst="rect">
              <a:avLst/>
            </a:prstGeom>
          </p:spPr>
        </p:pic>
        <p:pic>
          <p:nvPicPr>
            <p:cNvPr id="17" name="Picture 16" descr="13165542591764506524Plain Highway Exit Sign.svg.hi.png">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5209" y="4504765"/>
              <a:ext cx="535032" cy="429808"/>
            </a:xfrm>
            <a:prstGeom prst="rect">
              <a:avLst/>
            </a:prstGeom>
          </p:spPr>
        </p:pic>
      </p:grpSp>
      <p:sp>
        <p:nvSpPr>
          <p:cNvPr id="5" name="Slide Number Placeholder 4"/>
          <p:cNvSpPr>
            <a:spLocks noGrp="1"/>
          </p:cNvSpPr>
          <p:nvPr>
            <p:ph type="sldNum" sz="quarter" idx="12"/>
          </p:nvPr>
        </p:nvSpPr>
        <p:spPr/>
        <p:txBody>
          <a:bodyPr/>
          <a:lstStyle/>
          <a:p>
            <a:fld id="{6BDFA195-D150-4A6B-9E16-7B6BBC01EF50}" type="slidenum">
              <a:rPr lang="en-US" smtClean="0"/>
              <a:t>49</a:t>
            </a:fld>
            <a:endParaRPr lang="en-US" dirty="0"/>
          </a:p>
        </p:txBody>
      </p:sp>
      <p:grpSp>
        <p:nvGrpSpPr>
          <p:cNvPr id="3" name="Group 2"/>
          <p:cNvGrpSpPr/>
          <p:nvPr/>
        </p:nvGrpSpPr>
        <p:grpSpPr>
          <a:xfrm>
            <a:off x="1676400" y="1089918"/>
            <a:ext cx="5486400" cy="2868168"/>
            <a:chOff x="1676400" y="1089918"/>
            <a:chExt cx="5486400" cy="2868168"/>
          </a:xfrm>
        </p:grpSpPr>
        <p:pic>
          <p:nvPicPr>
            <p:cNvPr id="10" name="Picture 9" descr="red_warning_sign_2.jpg"/>
            <p:cNvPicPr>
              <a:picLocks noChangeAspect="1"/>
            </p:cNvPicPr>
            <p:nvPr/>
          </p:nvPicPr>
          <p:blipFill>
            <a:blip r:embed="rId11" cstate="print">
              <a:alphaModFix amt="68000"/>
              <a:extLst>
                <a:ext uri="{28A0092B-C50C-407E-A947-70E740481C1C}">
                  <a14:useLocalDpi xmlns:a14="http://schemas.microsoft.com/office/drawing/2010/main" val="0"/>
                </a:ext>
              </a:extLst>
            </a:blip>
            <a:stretch>
              <a:fillRect/>
            </a:stretch>
          </p:blipFill>
          <p:spPr>
            <a:xfrm>
              <a:off x="1676400" y="1089918"/>
              <a:ext cx="5486400" cy="2868168"/>
            </a:xfrm>
            <a:prstGeom prst="rect">
              <a:avLst/>
            </a:prstGeom>
            <a:noFill/>
          </p:spPr>
        </p:pic>
        <p:sp>
          <p:nvSpPr>
            <p:cNvPr id="12" name="TextBox 11"/>
            <p:cNvSpPr txBox="1"/>
            <p:nvPr/>
          </p:nvSpPr>
          <p:spPr>
            <a:xfrm>
              <a:off x="2057400" y="1533525"/>
              <a:ext cx="4815541" cy="1938992"/>
            </a:xfrm>
            <a:prstGeom prst="rect">
              <a:avLst/>
            </a:prstGeom>
            <a:noFill/>
          </p:spPr>
          <p:txBody>
            <a:bodyPr wrap="square" rtlCol="0">
              <a:spAutoFit/>
            </a:bodyPr>
            <a:lstStyle/>
            <a:p>
              <a:pPr algn="ctr"/>
              <a:r>
                <a:rPr lang="en-US" sz="2800" dirty="0">
                  <a:solidFill>
                    <a:schemeClr val="bg1"/>
                  </a:solidFill>
                  <a:effectLst>
                    <a:outerShdw blurRad="38100" dist="38100" dir="2700000" algn="tl">
                      <a:srgbClr val="000000">
                        <a:alpha val="43137"/>
                      </a:srgbClr>
                    </a:outerShdw>
                  </a:effectLst>
                </a:rPr>
                <a:t>Busted! </a:t>
              </a:r>
            </a:p>
            <a:p>
              <a:pPr algn="ctr"/>
              <a:r>
                <a:rPr lang="en-US" sz="2800" dirty="0">
                  <a:solidFill>
                    <a:schemeClr val="bg1"/>
                  </a:solidFill>
                  <a:effectLst>
                    <a:outerShdw blurRad="38100" dist="38100" dir="2700000" algn="tl">
                      <a:srgbClr val="000000">
                        <a:alpha val="43137"/>
                      </a:srgbClr>
                    </a:outerShdw>
                  </a:effectLst>
                </a:rPr>
                <a:t>Six friends, six open beers</a:t>
              </a:r>
            </a:p>
            <a:p>
              <a:pPr algn="ctr"/>
              <a:r>
                <a:rPr lang="en-US" sz="2800" dirty="0">
                  <a:solidFill>
                    <a:schemeClr val="bg1"/>
                  </a:solidFill>
                  <a:effectLst>
                    <a:outerShdw blurRad="38100" dist="38100" dir="2700000" algn="tl">
                      <a:srgbClr val="000000">
                        <a:alpha val="43137"/>
                      </a:srgbClr>
                    </a:outerShdw>
                  </a:effectLst>
                </a:rPr>
                <a:t>in the car. </a:t>
              </a:r>
              <a:br>
                <a:rPr lang="en-US" sz="2800" dirty="0">
                  <a:solidFill>
                    <a:schemeClr val="bg1"/>
                  </a:solidFill>
                  <a:effectLst>
                    <a:outerShdw blurRad="38100" dist="38100" dir="2700000" algn="tl">
                      <a:srgbClr val="000000">
                        <a:alpha val="43137"/>
                      </a:srgbClr>
                    </a:outerShdw>
                  </a:effectLst>
                </a:rPr>
              </a:br>
              <a:r>
                <a:rPr lang="en-US" sz="3600" dirty="0">
                  <a:solidFill>
                    <a:schemeClr val="bg1"/>
                  </a:solidFill>
                  <a:effectLst>
                    <a:outerShdw blurRad="38100" dist="38100" dir="2700000" algn="tl">
                      <a:srgbClr val="000000">
                        <a:alpha val="43137"/>
                      </a:srgbClr>
                    </a:outerShdw>
                  </a:effectLst>
                </a:rPr>
                <a:t>Add +$15</a:t>
              </a:r>
              <a:endParaRPr lang="en-US" sz="3600" b="1" dirty="0">
                <a:solidFill>
                  <a:schemeClr val="bg1"/>
                </a:solidFill>
                <a:effectLst>
                  <a:outerShdw blurRad="38100" dist="38100" dir="2700000" algn="tl">
                    <a:srgbClr val="000000">
                      <a:alpha val="43137"/>
                    </a:srgbClr>
                  </a:outerShdw>
                </a:effectLst>
                <a:latin typeface="Calibri"/>
                <a:cs typeface="Calibri"/>
              </a:endParaRPr>
            </a:p>
          </p:txBody>
        </p:sp>
        <p:pic>
          <p:nvPicPr>
            <p:cNvPr id="19" name="Picture 18" descr="icons.png"/>
            <p:cNvPicPr>
              <a:picLocks noChangeAspect="1"/>
            </p:cNvPicPr>
            <p:nvPr/>
          </p:nvPicPr>
          <p:blipFill rotWithShape="1">
            <a:blip r:embed="rId12" cstate="print">
              <a:extLst>
                <a:ext uri="{28A0092B-C50C-407E-A947-70E740481C1C}">
                  <a14:useLocalDpi xmlns:a14="http://schemas.microsoft.com/office/drawing/2010/main" val="0"/>
                </a:ext>
              </a:extLst>
            </a:blip>
            <a:srcRect l="26404" t="54760" r="29353" b="11622"/>
            <a:stretch/>
          </p:blipFill>
          <p:spPr>
            <a:xfrm>
              <a:off x="5336232" y="2943225"/>
              <a:ext cx="350193" cy="344356"/>
            </a:xfrm>
            <a:prstGeom prst="rect">
              <a:avLst/>
            </a:prstGeom>
          </p:spPr>
        </p:pic>
      </p:grpSp>
    </p:spTree>
    <p:extLst>
      <p:ext uri="{BB962C8B-B14F-4D97-AF65-F5344CB8AC3E}">
        <p14:creationId xmlns:p14="http://schemas.microsoft.com/office/powerpoint/2010/main" val="1137992773"/>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Police Siren_0002.wav"/>
          </p:stSnd>
        </p:sndAc>
      </p:transition>
    </mc:Choice>
    <mc:Fallback xmlns="">
      <p:transition spd="med">
        <p:fade/>
        <p:sndAc>
          <p:stSnd>
            <p:snd r:embed="rId16" name="Police Siren_0002.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250"/>
                            </p:stCondLst>
                            <p:childTnLst>
                              <p:par>
                                <p:cTn id="9" presetID="10" presetClass="entr" presetSubtype="0" fill="hold" nodeType="afterEffect">
                                  <p:stCondLst>
                                    <p:cond delay="70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250"/>
                                        <p:tgtEl>
                                          <p:spTgt spid="11"/>
                                        </p:tgtEl>
                                      </p:cBhvr>
                                    </p:animEffect>
                                  </p:childTnLst>
                                </p:cTn>
                              </p:par>
                              <p:par>
                                <p:cTn id="12" presetID="10" presetClass="entr" presetSubtype="0" fill="hold" grpId="0" nodeType="withEffect">
                                  <p:stCondLst>
                                    <p:cond delay="700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250"/>
                                        <p:tgtEl>
                                          <p:spTgt spid="13"/>
                                        </p:tgtEl>
                                      </p:cBhvr>
                                    </p:animEffect>
                                  </p:childTnLst>
                                </p:cTn>
                              </p:par>
                              <p:par>
                                <p:cTn id="15" presetID="10" presetClass="entr" presetSubtype="0" fill="hold" nodeType="withEffect">
                                  <p:stCondLst>
                                    <p:cond delay="70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6199"/>
            <a:ext cx="9144000" cy="5238749"/>
          </a:xfrm>
          <a:prstGeom prst="rect">
            <a:avLst/>
          </a:prstGeom>
          <a:solidFill>
            <a:srgbClr val="1C5D9C"/>
          </a:solidFill>
          <a:ln>
            <a:noFill/>
          </a:ln>
        </p:spPr>
        <p:style>
          <a:lnRef idx="2">
            <a:schemeClr val="dk1">
              <a:shade val="50000"/>
            </a:schemeClr>
          </a:lnRef>
          <a:fillRef idx="1">
            <a:schemeClr val="dk1"/>
          </a:fillRef>
          <a:effectRef idx="0">
            <a:schemeClr val="dk1"/>
          </a:effectRef>
          <a:fontRef idx="minor">
            <a:schemeClr val="lt1"/>
          </a:fontRef>
        </p:style>
        <p:txBody>
          <a:bodyPr lIns="89610" tIns="44805" rIns="89610" bIns="44805" rtlCol="0" anchor="ctr"/>
          <a:lstStyle/>
          <a:p>
            <a:pPr algn="ctr"/>
            <a:endParaRPr lang="en-US" dirty="0">
              <a:solidFill>
                <a:srgbClr val="FFFFFF"/>
              </a:solidFill>
            </a:endParaRPr>
          </a:p>
        </p:txBody>
      </p:sp>
      <p:cxnSp>
        <p:nvCxnSpPr>
          <p:cNvPr id="9" name="Straight Connector 8"/>
          <p:cNvCxnSpPr/>
          <p:nvPr/>
        </p:nvCxnSpPr>
        <p:spPr>
          <a:xfrm flipH="1">
            <a:off x="1629831" y="2057221"/>
            <a:ext cx="634154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5" name="Rectangle 4"/>
          <p:cNvSpPr/>
          <p:nvPr/>
        </p:nvSpPr>
        <p:spPr>
          <a:xfrm>
            <a:off x="2362200" y="2057223"/>
            <a:ext cx="4572000" cy="1167703"/>
          </a:xfrm>
          <a:prstGeom prst="rect">
            <a:avLst/>
          </a:prstGeom>
        </p:spPr>
        <p:txBody>
          <a:bodyPr lIns="89610" tIns="44805" rIns="89610" bIns="44805">
            <a:spAutoFit/>
          </a:bodyPr>
          <a:lstStyle/>
          <a:p>
            <a:pPr algn="ctr"/>
            <a:r>
              <a:rPr lang="en-US" sz="7000" b="1" dirty="0">
                <a:solidFill>
                  <a:schemeClr val="bg1"/>
                </a:solidFill>
              </a:rPr>
              <a:t>THE FACTS</a:t>
            </a:r>
          </a:p>
        </p:txBody>
      </p:sp>
      <p:sp>
        <p:nvSpPr>
          <p:cNvPr id="8" name="Slide Number Placeholder 7"/>
          <p:cNvSpPr>
            <a:spLocks noGrp="1"/>
          </p:cNvSpPr>
          <p:nvPr>
            <p:ph type="sldNum" sz="quarter" idx="12"/>
          </p:nvPr>
        </p:nvSpPr>
        <p:spPr/>
        <p:txBody>
          <a:bodyPr/>
          <a:lstStyle/>
          <a:p>
            <a:fld id="{E8521B01-B1DF-4CD4-90DE-DEF1F2AE2854}" type="slidenum">
              <a:rPr lang="en-US" smtClean="0"/>
              <a:t>5</a:t>
            </a:fld>
            <a:endParaRPr lang="en-US" dirty="0"/>
          </a:p>
        </p:txBody>
      </p:sp>
    </p:spTree>
    <p:extLst>
      <p:ext uri="{BB962C8B-B14F-4D97-AF65-F5344CB8AC3E}">
        <p14:creationId xmlns:p14="http://schemas.microsoft.com/office/powerpoint/2010/main" val="2379122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nicholat\AppData\Local\Microsoft\Windows\Temporary Internet Files\Content.IE5\X9QMYYFF\shutterstock_28357525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563" b="8874"/>
          <a:stretch/>
        </p:blipFill>
        <p:spPr bwMode="auto">
          <a:xfrm>
            <a:off x="0" y="0"/>
            <a:ext cx="9144000" cy="515442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724025" y="635269"/>
            <a:ext cx="5486400" cy="2868168"/>
            <a:chOff x="1724025" y="635269"/>
            <a:chExt cx="5486400" cy="2868168"/>
          </a:xfrm>
        </p:grpSpPr>
        <p:pic>
          <p:nvPicPr>
            <p:cNvPr id="14" name="Picture 13" descr="red_warning_sign_2 green.jpg"/>
            <p:cNvPicPr>
              <a:picLocks noChangeAspect="1"/>
            </p:cNvPicPr>
            <p:nvPr/>
          </p:nvPicPr>
          <p:blipFill>
            <a:blip r:embed="rId5" cstate="print">
              <a:alphaModFix amt="68000"/>
              <a:extLst>
                <a:ext uri="{28A0092B-C50C-407E-A947-70E740481C1C}">
                  <a14:useLocalDpi xmlns:a14="http://schemas.microsoft.com/office/drawing/2010/main" val="0"/>
                </a:ext>
              </a:extLst>
            </a:blip>
            <a:stretch>
              <a:fillRect/>
            </a:stretch>
          </p:blipFill>
          <p:spPr>
            <a:xfrm>
              <a:off x="1724025" y="635269"/>
              <a:ext cx="5486400" cy="2868168"/>
            </a:xfrm>
            <a:prstGeom prst="rect">
              <a:avLst/>
            </a:prstGeom>
          </p:spPr>
        </p:pic>
        <p:sp>
          <p:nvSpPr>
            <p:cNvPr id="6" name="TextBox 5"/>
            <p:cNvSpPr txBox="1"/>
            <p:nvPr/>
          </p:nvSpPr>
          <p:spPr>
            <a:xfrm>
              <a:off x="1800225" y="1339155"/>
              <a:ext cx="5410200" cy="1384995"/>
            </a:xfrm>
            <a:prstGeom prst="rect">
              <a:avLst/>
            </a:prstGeom>
            <a:noFill/>
          </p:spPr>
          <p:txBody>
            <a:bodyPr wrap="square" rtlCol="0">
              <a:spAutoFit/>
            </a:bodyPr>
            <a:lstStyle/>
            <a:p>
              <a:pPr lvl="0" algn="ctr"/>
              <a:r>
                <a:rPr lang="en-US" sz="2400" dirty="0">
                  <a:solidFill>
                    <a:srgbClr val="FFFFFF"/>
                  </a:solidFill>
                </a:rPr>
                <a:t>Good night. </a:t>
              </a:r>
            </a:p>
            <a:p>
              <a:pPr lvl="0" algn="ctr"/>
              <a:r>
                <a:rPr lang="en-US" sz="2400" dirty="0">
                  <a:solidFill>
                    <a:srgbClr val="FFFFFF"/>
                  </a:solidFill>
                </a:rPr>
                <a:t>No drama.  </a:t>
              </a:r>
            </a:p>
            <a:p>
              <a:pPr lvl="0" algn="ctr"/>
              <a:r>
                <a:rPr lang="en-US" sz="3600" dirty="0">
                  <a:solidFill>
                    <a:srgbClr val="FFFFFF"/>
                  </a:solidFill>
                </a:rPr>
                <a:t>No co</a:t>
              </a:r>
              <a:r>
                <a:rPr lang="en-US" sz="2800" dirty="0">
                  <a:solidFill>
                    <a:srgbClr val="FFFFFF"/>
                  </a:solidFill>
                </a:rPr>
                <a:t>$</a:t>
              </a:r>
              <a:r>
                <a:rPr lang="en-US" sz="3600" dirty="0">
                  <a:solidFill>
                    <a:srgbClr val="FFFFFF"/>
                  </a:solidFill>
                </a:rPr>
                <a:t>t.</a:t>
              </a:r>
              <a:endParaRPr lang="en-US" sz="3600" b="1" dirty="0">
                <a:solidFill>
                  <a:srgbClr val="FFFFFF"/>
                </a:solidFill>
                <a:latin typeface="Calibri"/>
                <a:cs typeface="Calibri"/>
              </a:endParaRPr>
            </a:p>
          </p:txBody>
        </p:sp>
      </p:grpSp>
      <p:sp>
        <p:nvSpPr>
          <p:cNvPr id="7" name="Rectangle 6"/>
          <p:cNvSpPr/>
          <p:nvPr/>
        </p:nvSpPr>
        <p:spPr>
          <a:xfrm>
            <a:off x="0" y="4288119"/>
            <a:ext cx="9143999" cy="8553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turn-left-right-traffic-sign-isolated-white-background-30613322.png">
            <a:hlinkClick r:id="rId6" action="ppaction://hlinksldjump"/>
          </p:cNvPr>
          <p:cNvPicPr>
            <a:picLocks noChangeAspect="1"/>
          </p:cNvPicPr>
          <p:nvPr/>
        </p:nvPicPr>
        <p:blipFill rotWithShape="1">
          <a:blip r:embed="rId7" cstate="print">
            <a:extLst>
              <a:ext uri="{28A0092B-C50C-407E-A947-70E740481C1C}">
                <a14:useLocalDpi xmlns:a14="http://schemas.microsoft.com/office/drawing/2010/main" val="0"/>
              </a:ext>
            </a:extLst>
          </a:blip>
          <a:srcRect r="50811"/>
          <a:stretch/>
        </p:blipFill>
        <p:spPr>
          <a:xfrm>
            <a:off x="88033" y="2524002"/>
            <a:ext cx="1764673" cy="2630424"/>
          </a:xfrm>
          <a:prstGeom prst="rect">
            <a:avLst/>
          </a:prstGeom>
        </p:spPr>
      </p:pic>
      <p:sp>
        <p:nvSpPr>
          <p:cNvPr id="10" name="TextBox 9"/>
          <p:cNvSpPr txBox="1"/>
          <p:nvPr/>
        </p:nvSpPr>
        <p:spPr>
          <a:xfrm>
            <a:off x="1157942" y="4385235"/>
            <a:ext cx="2652058" cy="646331"/>
          </a:xfrm>
          <a:prstGeom prst="rect">
            <a:avLst/>
          </a:prstGeom>
          <a:noFill/>
        </p:spPr>
        <p:txBody>
          <a:bodyPr wrap="square" rtlCol="0">
            <a:spAutoFit/>
          </a:bodyPr>
          <a:lstStyle/>
          <a:p>
            <a:r>
              <a:rPr lang="en-US" dirty="0">
                <a:solidFill>
                  <a:srgbClr val="FFFFFF"/>
                </a:solidFill>
                <a:effectLst>
                  <a:outerShdw blurRad="38100" dist="38100" dir="2700000" algn="tl">
                    <a:srgbClr val="000000">
                      <a:alpha val="43137"/>
                    </a:srgbClr>
                  </a:outerShdw>
                </a:effectLst>
              </a:rPr>
              <a:t>HEAD TO AFTER-PARTY WITH THE GUYS</a:t>
            </a:r>
          </a:p>
        </p:txBody>
      </p:sp>
      <p:grpSp>
        <p:nvGrpSpPr>
          <p:cNvPr id="2" name="Group 1"/>
          <p:cNvGrpSpPr/>
          <p:nvPr/>
        </p:nvGrpSpPr>
        <p:grpSpPr>
          <a:xfrm>
            <a:off x="7714255" y="4515691"/>
            <a:ext cx="607596" cy="638735"/>
            <a:chOff x="8348000" y="4504765"/>
            <a:chExt cx="607596" cy="638735"/>
          </a:xfrm>
        </p:grpSpPr>
        <p:pic>
          <p:nvPicPr>
            <p:cNvPr id="11" name="Picture 10" descr="turn-left-right-traffic-sign-isolated-white-background-30613322.png">
              <a:hlinkClick r:id="rId8" action="ppaction://hlinksldjump"/>
            </p:cNvPr>
            <p:cNvPicPr>
              <a:picLocks noChangeAspect="1"/>
            </p:cNvPicPr>
            <p:nvPr/>
          </p:nvPicPr>
          <p:blipFill rotWithShape="1">
            <a:blip r:embed="rId9" cstate="print">
              <a:extLst>
                <a:ext uri="{28A0092B-C50C-407E-A947-70E740481C1C}">
                  <a14:useLocalDpi xmlns:a14="http://schemas.microsoft.com/office/drawing/2010/main" val="0"/>
                </a:ext>
              </a:extLst>
            </a:blip>
            <a:srcRect l="50231" t="67034"/>
            <a:stretch/>
          </p:blipFill>
          <p:spPr>
            <a:xfrm>
              <a:off x="8348000" y="4848411"/>
              <a:ext cx="607596" cy="295089"/>
            </a:xfrm>
            <a:prstGeom prst="rect">
              <a:avLst/>
            </a:prstGeom>
          </p:spPr>
        </p:pic>
        <p:pic>
          <p:nvPicPr>
            <p:cNvPr id="12" name="Picture 11" descr="13165542591764506524Plain Highway Exit Sign.svg.hi.png">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75738" y="4504765"/>
              <a:ext cx="535032" cy="429808"/>
            </a:xfrm>
            <a:prstGeom prst="rect">
              <a:avLst/>
            </a:prstGeom>
          </p:spPr>
        </p:pic>
      </p:grpSp>
      <p:sp>
        <p:nvSpPr>
          <p:cNvPr id="13" name="Slide Number Placeholder 4"/>
          <p:cNvSpPr>
            <a:spLocks noGrp="1"/>
          </p:cNvSpPr>
          <p:nvPr>
            <p:ph type="sldNum" sz="quarter" idx="12"/>
          </p:nvPr>
        </p:nvSpPr>
        <p:spPr>
          <a:xfrm>
            <a:off x="6553200" y="4767263"/>
            <a:ext cx="2133600" cy="273844"/>
          </a:xfrm>
        </p:spPr>
        <p:txBody>
          <a:bodyPr/>
          <a:lstStyle/>
          <a:p>
            <a:fld id="{6BDFA195-D150-4A6B-9E16-7B6BBC01EF50}" type="slidenum">
              <a:rPr lang="en-US" smtClean="0"/>
              <a:t>50</a:t>
            </a:fld>
            <a:endParaRPr lang="en-US" dirty="0"/>
          </a:p>
        </p:txBody>
      </p:sp>
    </p:spTree>
    <p:extLst>
      <p:ext uri="{BB962C8B-B14F-4D97-AF65-F5344CB8AC3E}">
        <p14:creationId xmlns:p14="http://schemas.microsoft.com/office/powerpoint/2010/main" val="400143689"/>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chimes.wav"/>
          </p:stSnd>
        </p:sndAc>
      </p:transition>
    </mc:Choice>
    <mc:Fallback xmlns="">
      <p:transition xmlns:p14="http://schemas.microsoft.com/office/powerpoint/2010/main" spd="med">
        <p:fade/>
        <p:sndAc>
          <p:stSnd>
            <p:snd r:embed="rId1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250"/>
                            </p:stCondLst>
                            <p:childTnLst>
                              <p:par>
                                <p:cTn id="9" presetID="10" presetClass="entr" presetSubtype="0" fill="hold" nodeType="afterEffect">
                                  <p:stCondLst>
                                    <p:cond delay="7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250"/>
                                        <p:tgtEl>
                                          <p:spTgt spid="9"/>
                                        </p:tgtEl>
                                      </p:cBhvr>
                                    </p:animEffect>
                                  </p:childTnLst>
                                </p:cTn>
                              </p:par>
                              <p:par>
                                <p:cTn id="12" presetID="10" presetClass="entr" presetSubtype="0" fill="hold" grpId="0" nodeType="withEffect">
                                  <p:stCondLst>
                                    <p:cond delay="700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250"/>
                                        <p:tgtEl>
                                          <p:spTgt spid="10"/>
                                        </p:tgtEl>
                                      </p:cBhvr>
                                    </p:animEffect>
                                  </p:childTnLst>
                                </p:cTn>
                              </p:par>
                              <p:par>
                                <p:cTn id="15" presetID="10" presetClass="entr" presetSubtype="0" fill="hold" nodeType="withEffect">
                                  <p:stCondLst>
                                    <p:cond delay="70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L:\PRACTICE GROUPS\Design and Digital\000 Image Library\NAIC\Shutterstock\happy smiling student shutterstock_14054761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864" t="5571" r="21733" b="37885"/>
          <a:stretch/>
        </p:blipFill>
        <p:spPr bwMode="auto">
          <a:xfrm>
            <a:off x="381000" y="13716"/>
            <a:ext cx="3410929" cy="5129784"/>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p:cNvSpPr>
            <a:spLocks noGrp="1"/>
          </p:cNvSpPr>
          <p:nvPr>
            <p:ph type="title"/>
          </p:nvPr>
        </p:nvSpPr>
        <p:spPr>
          <a:xfrm>
            <a:off x="1790700" y="109538"/>
            <a:ext cx="7200900" cy="990600"/>
          </a:xfrm>
        </p:spPr>
        <p:txBody>
          <a:bodyPr>
            <a:normAutofit/>
          </a:bodyPr>
          <a:lstStyle/>
          <a:p>
            <a:r>
              <a:rPr lang="en-US" sz="4400" b="1" dirty="0">
                <a:solidFill>
                  <a:srgbClr val="1C5D9C"/>
                </a:solidFill>
              </a:rPr>
              <a:t>It’s Your CHOICE</a:t>
            </a:r>
            <a:endParaRPr lang="en-US" sz="2700" dirty="0">
              <a:solidFill>
                <a:srgbClr val="1C5D9C"/>
              </a:solidFill>
            </a:endParaRPr>
          </a:p>
        </p:txBody>
      </p:sp>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2" y="109538"/>
            <a:ext cx="71913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p:txBody>
          <a:bodyPr/>
          <a:lstStyle/>
          <a:p>
            <a:fld id="{1830E873-99E0-45F6-98B4-F5118DF30073}" type="slidenum">
              <a:rPr lang="en-US" smtClean="0"/>
              <a:t>51</a:t>
            </a:fld>
            <a:endParaRPr lang="en-US" dirty="0"/>
          </a:p>
        </p:txBody>
      </p:sp>
      <p:grpSp>
        <p:nvGrpSpPr>
          <p:cNvPr id="4" name="Group 3"/>
          <p:cNvGrpSpPr/>
          <p:nvPr/>
        </p:nvGrpSpPr>
        <p:grpSpPr>
          <a:xfrm>
            <a:off x="3657600" y="2266950"/>
            <a:ext cx="4325767" cy="954107"/>
            <a:chOff x="3657600" y="2266950"/>
            <a:chExt cx="4325767" cy="954107"/>
          </a:xfrm>
        </p:grpSpPr>
        <p:sp>
          <p:nvSpPr>
            <p:cNvPr id="3" name="TextBox 2"/>
            <p:cNvSpPr txBox="1"/>
            <p:nvPr/>
          </p:nvSpPr>
          <p:spPr>
            <a:xfrm>
              <a:off x="3944767" y="2266950"/>
              <a:ext cx="4038600" cy="954107"/>
            </a:xfrm>
            <a:prstGeom prst="rect">
              <a:avLst/>
            </a:prstGeom>
            <a:noFill/>
          </p:spPr>
          <p:txBody>
            <a:bodyPr wrap="square" rtlCol="0">
              <a:spAutoFit/>
            </a:bodyPr>
            <a:lstStyle/>
            <a:p>
              <a:r>
                <a:rPr lang="en-US" sz="2800" dirty="0">
                  <a:solidFill>
                    <a:schemeClr val="accent2"/>
                  </a:solidFill>
                </a:rPr>
                <a:t>Your premium</a:t>
              </a:r>
            </a:p>
            <a:p>
              <a:r>
                <a:rPr lang="en-US" sz="2800" dirty="0">
                  <a:solidFill>
                    <a:schemeClr val="accent2"/>
                  </a:solidFill>
                </a:rPr>
                <a:t>Your out of pocket costs</a:t>
              </a:r>
            </a:p>
          </p:txBody>
        </p:sp>
        <p:pic>
          <p:nvPicPr>
            <p:cNvPr id="13" name="Picture 12" descr="icons.png"/>
            <p:cNvPicPr>
              <a:picLocks noChangeAspect="1"/>
            </p:cNvPicPr>
            <p:nvPr/>
          </p:nvPicPr>
          <p:blipFill rotWithShape="1">
            <a:blip r:embed="rId5" cstate="print">
              <a:extLst>
                <a:ext uri="{28A0092B-C50C-407E-A947-70E740481C1C}">
                  <a14:useLocalDpi xmlns:a14="http://schemas.microsoft.com/office/drawing/2010/main" val="0"/>
                </a:ext>
              </a:extLst>
            </a:blip>
            <a:srcRect l="26404" t="54760" r="29353" b="11622"/>
            <a:stretch/>
          </p:blipFill>
          <p:spPr>
            <a:xfrm>
              <a:off x="3661781" y="2347652"/>
              <a:ext cx="350193" cy="344356"/>
            </a:xfrm>
            <a:prstGeom prst="rect">
              <a:avLst/>
            </a:prstGeom>
          </p:spPr>
        </p:pic>
        <p:pic>
          <p:nvPicPr>
            <p:cNvPr id="14" name="Picture 13" descr="icons.png"/>
            <p:cNvPicPr>
              <a:picLocks noChangeAspect="1"/>
            </p:cNvPicPr>
            <p:nvPr/>
          </p:nvPicPr>
          <p:blipFill rotWithShape="1">
            <a:blip r:embed="rId6" cstate="print">
              <a:extLst>
                <a:ext uri="{28A0092B-C50C-407E-A947-70E740481C1C}">
                  <a14:useLocalDpi xmlns:a14="http://schemas.microsoft.com/office/drawing/2010/main" val="0"/>
                </a:ext>
              </a:extLst>
            </a:blip>
            <a:srcRect l="26404" t="13295" r="29353" b="53087"/>
            <a:stretch/>
          </p:blipFill>
          <p:spPr>
            <a:xfrm>
              <a:off x="3657600" y="2782103"/>
              <a:ext cx="354374" cy="348468"/>
            </a:xfrm>
            <a:prstGeom prst="rect">
              <a:avLst/>
            </a:prstGeom>
          </p:spPr>
        </p:pic>
      </p:grpSp>
      <p:grpSp>
        <p:nvGrpSpPr>
          <p:cNvPr id="2" name="Group 1"/>
          <p:cNvGrpSpPr/>
          <p:nvPr/>
        </p:nvGrpSpPr>
        <p:grpSpPr>
          <a:xfrm>
            <a:off x="3631257" y="1276350"/>
            <a:ext cx="4865043" cy="830997"/>
            <a:chOff x="3631257" y="1276350"/>
            <a:chExt cx="4865043" cy="830997"/>
          </a:xfrm>
        </p:grpSpPr>
        <p:sp>
          <p:nvSpPr>
            <p:cNvPr id="7" name="TextBox 6"/>
            <p:cNvSpPr txBox="1"/>
            <p:nvPr/>
          </p:nvSpPr>
          <p:spPr>
            <a:xfrm>
              <a:off x="3924300" y="1276350"/>
              <a:ext cx="4572000" cy="830997"/>
            </a:xfrm>
            <a:prstGeom prst="rect">
              <a:avLst/>
            </a:prstGeom>
            <a:noFill/>
          </p:spPr>
          <p:txBody>
            <a:bodyPr wrap="square" rtlCol="0">
              <a:spAutoFit/>
            </a:bodyPr>
            <a:lstStyle/>
            <a:p>
              <a:r>
                <a:rPr lang="en-US" sz="2400" dirty="0">
                  <a:solidFill>
                    <a:schemeClr val="tx1">
                      <a:lumMod val="75000"/>
                      <a:lumOff val="25000"/>
                    </a:schemeClr>
                  </a:solidFill>
                </a:rPr>
                <a:t>Jack’s premium: </a:t>
              </a:r>
              <a:r>
                <a:rPr lang="en-US" sz="2400" b="1" dirty="0"/>
                <a:t>$100</a:t>
              </a:r>
            </a:p>
            <a:p>
              <a:r>
                <a:rPr lang="en-US" sz="2400" dirty="0">
                  <a:solidFill>
                    <a:schemeClr val="tx1">
                      <a:lumMod val="75000"/>
                      <a:lumOff val="25000"/>
                    </a:schemeClr>
                  </a:solidFill>
                </a:rPr>
                <a:t>Jack’s out of pocket costs: </a:t>
              </a:r>
              <a:r>
                <a:rPr lang="en-US" sz="2400" b="1" dirty="0">
                  <a:solidFill>
                    <a:schemeClr val="tx1">
                      <a:lumMod val="75000"/>
                      <a:lumOff val="25000"/>
                    </a:schemeClr>
                  </a:solidFill>
                </a:rPr>
                <a:t>$0</a:t>
              </a:r>
              <a:endParaRPr lang="en-US" sz="2800" b="1" dirty="0">
                <a:solidFill>
                  <a:schemeClr val="tx2"/>
                </a:solidFill>
              </a:endParaRPr>
            </a:p>
          </p:txBody>
        </p:sp>
        <p:pic>
          <p:nvPicPr>
            <p:cNvPr id="15" name="Picture 14" descr="icons.png"/>
            <p:cNvPicPr>
              <a:picLocks noChangeAspect="1"/>
            </p:cNvPicPr>
            <p:nvPr/>
          </p:nvPicPr>
          <p:blipFill rotWithShape="1">
            <a:blip r:embed="rId5" cstate="print">
              <a:extLst>
                <a:ext uri="{28A0092B-C50C-407E-A947-70E740481C1C}">
                  <a14:useLocalDpi xmlns:a14="http://schemas.microsoft.com/office/drawing/2010/main" val="0"/>
                </a:ext>
              </a:extLst>
            </a:blip>
            <a:srcRect l="26404" t="54760" r="29353" b="11622"/>
            <a:stretch/>
          </p:blipFill>
          <p:spPr>
            <a:xfrm>
              <a:off x="3631257" y="1330006"/>
              <a:ext cx="350193" cy="344356"/>
            </a:xfrm>
            <a:prstGeom prst="rect">
              <a:avLst/>
            </a:prstGeom>
          </p:spPr>
        </p:pic>
        <p:pic>
          <p:nvPicPr>
            <p:cNvPr id="11" name="Picture 10" descr="icons.png"/>
            <p:cNvPicPr>
              <a:picLocks noChangeAspect="1"/>
            </p:cNvPicPr>
            <p:nvPr/>
          </p:nvPicPr>
          <p:blipFill rotWithShape="1">
            <a:blip r:embed="rId6" cstate="print">
              <a:extLst>
                <a:ext uri="{28A0092B-C50C-407E-A947-70E740481C1C}">
                  <a14:useLocalDpi xmlns:a14="http://schemas.microsoft.com/office/drawing/2010/main" val="0"/>
                </a:ext>
              </a:extLst>
            </a:blip>
            <a:srcRect l="26404" t="13295" r="29353" b="53087"/>
            <a:stretch/>
          </p:blipFill>
          <p:spPr>
            <a:xfrm>
              <a:off x="3631928" y="1716588"/>
              <a:ext cx="354374" cy="348468"/>
            </a:xfrm>
            <a:prstGeom prst="rect">
              <a:avLst/>
            </a:prstGeom>
          </p:spPr>
        </p:pic>
      </p:grpSp>
      <p:sp>
        <p:nvSpPr>
          <p:cNvPr id="16" name="Title 1"/>
          <p:cNvSpPr txBox="1">
            <a:spLocks/>
          </p:cNvSpPr>
          <p:nvPr/>
        </p:nvSpPr>
        <p:spPr>
          <a:xfrm>
            <a:off x="3276600" y="3657602"/>
            <a:ext cx="5105400" cy="990600"/>
          </a:xfrm>
          <a:prstGeom prst="rect">
            <a:avLst/>
          </a:prstGeom>
        </p:spPr>
        <p:txBody>
          <a:bodyPr vert="horz" lIns="89610" tIns="44805" rIns="89610" bIns="44805" rtlCol="0" anchor="ctr">
            <a:normAutofit/>
          </a:bodyPr>
          <a:lstStyle>
            <a:lvl1pPr algn="ctr" defTabSz="896095" rtl="0" eaLnBrk="1" latinLnBrk="0" hangingPunct="1">
              <a:spcBef>
                <a:spcPct val="0"/>
              </a:spcBef>
              <a:buNone/>
              <a:defRPr sz="4300" kern="1200">
                <a:solidFill>
                  <a:schemeClr val="tx1"/>
                </a:solidFill>
                <a:latin typeface="+mj-lt"/>
                <a:ea typeface="+mj-ea"/>
                <a:cs typeface="+mj-cs"/>
              </a:defRPr>
            </a:lvl1pPr>
          </a:lstStyle>
          <a:p>
            <a:r>
              <a:rPr lang="en-US" sz="2800" b="1" dirty="0">
                <a:solidFill>
                  <a:srgbClr val="1C5D9C"/>
                </a:solidFill>
              </a:rPr>
              <a:t>Smart driving is about safety </a:t>
            </a:r>
            <a:br>
              <a:rPr lang="en-US" sz="2800" b="1" dirty="0">
                <a:solidFill>
                  <a:srgbClr val="1C5D9C"/>
                </a:solidFill>
              </a:rPr>
            </a:br>
            <a:r>
              <a:rPr lang="en-US" sz="2800" b="1" dirty="0">
                <a:solidFill>
                  <a:srgbClr val="1C5D9C"/>
                </a:solidFill>
              </a:rPr>
              <a:t>… AND </a:t>
            </a:r>
            <a:r>
              <a:rPr lang="en-US" sz="2000" b="1" dirty="0">
                <a:solidFill>
                  <a:srgbClr val="1C5D9C"/>
                </a:solidFill>
              </a:rPr>
              <a:t>$</a:t>
            </a:r>
            <a:r>
              <a:rPr lang="en-US" sz="2800" b="1" dirty="0">
                <a:solidFill>
                  <a:srgbClr val="1C5D9C"/>
                </a:solidFill>
              </a:rPr>
              <a:t>aving</a:t>
            </a:r>
            <a:r>
              <a:rPr lang="en-US" sz="2000" b="1" dirty="0">
                <a:solidFill>
                  <a:srgbClr val="1C5D9C"/>
                </a:solidFill>
              </a:rPr>
              <a:t>$</a:t>
            </a:r>
            <a:endParaRPr lang="en-US" sz="1400" dirty="0">
              <a:solidFill>
                <a:srgbClr val="1C5D9C"/>
              </a:solidFill>
            </a:endParaRPr>
          </a:p>
        </p:txBody>
      </p:sp>
    </p:spTree>
    <p:extLst>
      <p:ext uri="{BB962C8B-B14F-4D97-AF65-F5344CB8AC3E}">
        <p14:creationId xmlns:p14="http://schemas.microsoft.com/office/powerpoint/2010/main" val="166758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9050"/>
            <a:ext cx="9220200" cy="5305425"/>
            <a:chOff x="0" y="47625"/>
            <a:chExt cx="9220200" cy="5239694"/>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87" r="12941" b="1416"/>
            <a:stretch/>
          </p:blipFill>
          <p:spPr bwMode="auto">
            <a:xfrm>
              <a:off x="0" y="47625"/>
              <a:ext cx="9220200" cy="5239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656" y="133350"/>
              <a:ext cx="706438" cy="64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itle 1"/>
          <p:cNvSpPr>
            <a:spLocks noGrp="1"/>
          </p:cNvSpPr>
          <p:nvPr>
            <p:ph type="title"/>
          </p:nvPr>
        </p:nvSpPr>
        <p:spPr>
          <a:xfrm>
            <a:off x="406864" y="1335232"/>
            <a:ext cx="5003336" cy="779318"/>
          </a:xfrm>
          <a:solidFill>
            <a:schemeClr val="bg1">
              <a:alpha val="19000"/>
            </a:schemeClr>
          </a:solidFill>
        </p:spPr>
        <p:txBody>
          <a:bodyPr>
            <a:normAutofit/>
          </a:bodyPr>
          <a:lstStyle/>
          <a:p>
            <a:pPr algn="l"/>
            <a:r>
              <a:rPr lang="en-US" sz="3800" b="1" dirty="0">
                <a:solidFill>
                  <a:srgbClr val="0070C0"/>
                </a:solidFill>
              </a:rPr>
              <a:t>Extra Credit</a:t>
            </a:r>
          </a:p>
        </p:txBody>
      </p:sp>
      <p:sp>
        <p:nvSpPr>
          <p:cNvPr id="3" name="Content Placeholder 2"/>
          <p:cNvSpPr>
            <a:spLocks noGrp="1"/>
          </p:cNvSpPr>
          <p:nvPr>
            <p:ph idx="1"/>
          </p:nvPr>
        </p:nvSpPr>
        <p:spPr>
          <a:xfrm>
            <a:off x="433585" y="2114550"/>
            <a:ext cx="4976615" cy="2133600"/>
          </a:xfrm>
          <a:solidFill>
            <a:schemeClr val="bg1">
              <a:alpha val="20000"/>
            </a:schemeClr>
          </a:solidFill>
        </p:spPr>
        <p:txBody>
          <a:bodyPr>
            <a:normAutofit fontScale="92500"/>
          </a:bodyPr>
          <a:lstStyle/>
          <a:p>
            <a:pPr marL="448048" indent="-448048">
              <a:buFont typeface="+mj-lt"/>
              <a:buAutoNum type="arabicPeriod"/>
            </a:pPr>
            <a:r>
              <a:rPr lang="en-US" sz="2200" dirty="0">
                <a:solidFill>
                  <a:schemeClr val="tx1">
                    <a:lumMod val="85000"/>
                    <a:lumOff val="15000"/>
                  </a:schemeClr>
                </a:solidFill>
              </a:rPr>
              <a:t>Visit </a:t>
            </a:r>
            <a:r>
              <a:rPr lang="en-US" sz="2200" dirty="0">
                <a:solidFill>
                  <a:schemeClr val="tx1">
                    <a:lumMod val="85000"/>
                    <a:lumOff val="15000"/>
                  </a:schemeClr>
                </a:solidFill>
                <a:hlinkClick r:id="rId5"/>
              </a:rPr>
              <a:t>www.InsureUonline.org</a:t>
            </a:r>
            <a:endParaRPr lang="en-US" sz="2200" dirty="0">
              <a:solidFill>
                <a:schemeClr val="tx1">
                  <a:lumMod val="85000"/>
                  <a:lumOff val="15000"/>
                </a:schemeClr>
              </a:solidFill>
            </a:endParaRPr>
          </a:p>
          <a:p>
            <a:pPr marL="448048" indent="-448048">
              <a:buFont typeface="+mj-lt"/>
              <a:buAutoNum type="arabicPeriod"/>
            </a:pPr>
            <a:r>
              <a:rPr lang="en-US" sz="2200" dirty="0">
                <a:solidFill>
                  <a:schemeClr val="tx1">
                    <a:lumMod val="85000"/>
                    <a:lumOff val="15000"/>
                  </a:schemeClr>
                </a:solidFill>
              </a:rPr>
              <a:t>Read, take a quiz, download:</a:t>
            </a:r>
          </a:p>
          <a:p>
            <a:pPr lvl="1"/>
            <a:r>
              <a:rPr lang="en-US" sz="1800" dirty="0">
                <a:solidFill>
                  <a:schemeClr val="tx1">
                    <a:lumMod val="85000"/>
                    <a:lumOff val="15000"/>
                  </a:schemeClr>
                </a:solidFill>
              </a:rPr>
              <a:t>WreckCheckApp for Accident Reporting</a:t>
            </a:r>
          </a:p>
          <a:p>
            <a:pPr lvl="1"/>
            <a:r>
              <a:rPr lang="en-US" sz="1800" dirty="0">
                <a:solidFill>
                  <a:schemeClr val="tx1">
                    <a:lumMod val="85000"/>
                    <a:lumOff val="15000"/>
                  </a:schemeClr>
                </a:solidFill>
              </a:rPr>
              <a:t>Eye-Opening Facts About Teen Drivers</a:t>
            </a:r>
          </a:p>
          <a:p>
            <a:pPr lvl="1"/>
            <a:r>
              <a:rPr lang="en-US" sz="1800" dirty="0">
                <a:solidFill>
                  <a:schemeClr val="tx1">
                    <a:lumMod val="85000"/>
                    <a:lumOff val="15000"/>
                  </a:schemeClr>
                </a:solidFill>
              </a:rPr>
              <a:t>Teen Driving Contract</a:t>
            </a:r>
          </a:p>
          <a:p>
            <a:pPr marL="457200" indent="-457200">
              <a:buFont typeface="+mj-lt"/>
              <a:buAutoNum type="arabicPeriod"/>
            </a:pPr>
            <a:r>
              <a:rPr lang="en-US" sz="2200" dirty="0">
                <a:solidFill>
                  <a:schemeClr val="tx1">
                    <a:lumMod val="75000"/>
                    <a:lumOff val="25000"/>
                  </a:schemeClr>
                </a:solidFill>
              </a:rPr>
              <a:t>Meet Your State Insurance Commissioner</a:t>
            </a:r>
          </a:p>
          <a:p>
            <a:pPr marL="448048" indent="-448048">
              <a:buFont typeface="+mj-lt"/>
              <a:buAutoNum type="arabicPeriod"/>
            </a:pPr>
            <a:endParaRPr lang="en-US" sz="2200" dirty="0">
              <a:solidFill>
                <a:schemeClr val="tx1">
                  <a:lumMod val="85000"/>
                  <a:lumOff val="15000"/>
                </a:schemeClr>
              </a:solidFill>
            </a:endParaRPr>
          </a:p>
          <a:p>
            <a:pPr marL="448048" indent="-448048">
              <a:buFont typeface="+mj-lt"/>
              <a:buAutoNum type="arabicPeriod"/>
            </a:pPr>
            <a:endParaRPr lang="en-US" sz="2200" dirty="0">
              <a:solidFill>
                <a:schemeClr val="tx1">
                  <a:lumMod val="85000"/>
                  <a:lumOff val="15000"/>
                </a:schemeClr>
              </a:solidFill>
            </a:endParaRPr>
          </a:p>
        </p:txBody>
      </p:sp>
      <p:pic>
        <p:nvPicPr>
          <p:cNvPr id="5" name="Picture 4" descr="logo_naic.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00" y="4674946"/>
            <a:ext cx="2285999" cy="291503"/>
          </a:xfrm>
          <a:prstGeom prst="rect">
            <a:avLst/>
          </a:prstGeom>
        </p:spPr>
      </p:pic>
      <p:sp>
        <p:nvSpPr>
          <p:cNvPr id="7" name="Slide Number Placeholder 6"/>
          <p:cNvSpPr>
            <a:spLocks noGrp="1"/>
          </p:cNvSpPr>
          <p:nvPr>
            <p:ph type="sldNum" sz="quarter" idx="12"/>
          </p:nvPr>
        </p:nvSpPr>
        <p:spPr/>
        <p:txBody>
          <a:bodyPr/>
          <a:lstStyle/>
          <a:p>
            <a:fld id="{1EC01F26-7C13-4B99-A288-054F9DBC4392}" type="slidenum">
              <a:rPr lang="en-US" smtClean="0"/>
              <a:t>52</a:t>
            </a:fld>
            <a:endParaRPr lang="en-US" dirty="0"/>
          </a:p>
        </p:txBody>
      </p:sp>
    </p:spTree>
    <p:extLst>
      <p:ext uri="{BB962C8B-B14F-4D97-AF65-F5344CB8AC3E}">
        <p14:creationId xmlns:p14="http://schemas.microsoft.com/office/powerpoint/2010/main" val="201606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nicholat\AppData\Local\Microsoft\Windows\Temporary Internet Files\Content.IE5\7QDHPFWW\iStock_000059968452_Ful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72" t="10657" b="6448"/>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171826" y="590550"/>
            <a:ext cx="6096000" cy="1786126"/>
          </a:xfrm>
          <a:prstGeom prst="rect">
            <a:avLst/>
          </a:prstGeom>
          <a:solidFill>
            <a:schemeClr val="bg1">
              <a:alpha val="76000"/>
            </a:schemeClr>
          </a:solidFill>
          <a:ln>
            <a:noFill/>
          </a:ln>
        </p:spPr>
        <p:style>
          <a:lnRef idx="2">
            <a:schemeClr val="dk1">
              <a:shade val="50000"/>
            </a:schemeClr>
          </a:lnRef>
          <a:fillRef idx="1">
            <a:schemeClr val="dk1"/>
          </a:fillRef>
          <a:effectRef idx="0">
            <a:schemeClr val="dk1"/>
          </a:effectRef>
          <a:fontRef idx="minor">
            <a:schemeClr val="lt1"/>
          </a:fontRef>
        </p:style>
        <p:txBody>
          <a:bodyPr lIns="89610" tIns="44805" rIns="89610" bIns="44805" rtlCol="0" anchor="ctr"/>
          <a:lstStyle/>
          <a:p>
            <a:pPr algn="ctr"/>
            <a:endParaRPr lang="en-US" dirty="0">
              <a:solidFill>
                <a:srgbClr val="B1B5B2"/>
              </a:solidFill>
            </a:endParaRPr>
          </a:p>
        </p:txBody>
      </p:sp>
      <p:sp>
        <p:nvSpPr>
          <p:cNvPr id="2" name="Title 1"/>
          <p:cNvSpPr>
            <a:spLocks noGrp="1"/>
          </p:cNvSpPr>
          <p:nvPr>
            <p:ph type="title"/>
          </p:nvPr>
        </p:nvSpPr>
        <p:spPr>
          <a:xfrm>
            <a:off x="3400426" y="666750"/>
            <a:ext cx="5562599" cy="857250"/>
          </a:xfrm>
        </p:spPr>
        <p:txBody>
          <a:bodyPr>
            <a:normAutofit/>
          </a:bodyPr>
          <a:lstStyle/>
          <a:p>
            <a:pPr algn="l"/>
            <a:r>
              <a:rPr lang="en-US" sz="3800" dirty="0">
                <a:solidFill>
                  <a:schemeClr val="tx1">
                    <a:lumMod val="85000"/>
                    <a:lumOff val="15000"/>
                  </a:schemeClr>
                </a:solidFill>
              </a:rPr>
              <a:t>Did you know …</a:t>
            </a:r>
          </a:p>
        </p:txBody>
      </p:sp>
      <p:sp>
        <p:nvSpPr>
          <p:cNvPr id="3" name="Content Placeholder 2"/>
          <p:cNvSpPr>
            <a:spLocks noGrp="1"/>
          </p:cNvSpPr>
          <p:nvPr>
            <p:ph idx="1"/>
          </p:nvPr>
        </p:nvSpPr>
        <p:spPr>
          <a:xfrm>
            <a:off x="3476627" y="1356123"/>
            <a:ext cx="5105399" cy="1444229"/>
          </a:xfrm>
        </p:spPr>
        <p:txBody>
          <a:bodyPr>
            <a:normAutofit/>
          </a:bodyPr>
          <a:lstStyle/>
          <a:p>
            <a:pPr marL="0" indent="0">
              <a:buNone/>
            </a:pPr>
            <a:r>
              <a:rPr lang="en-US" sz="2700" b="1" dirty="0">
                <a:solidFill>
                  <a:srgbClr val="C00000"/>
                </a:solidFill>
              </a:rPr>
              <a:t>26% </a:t>
            </a:r>
            <a:r>
              <a:rPr lang="en-US" sz="1800" dirty="0"/>
              <a:t>of young people </a:t>
            </a:r>
            <a:r>
              <a:rPr lang="en-US" sz="1800" dirty="0">
                <a:solidFill>
                  <a:schemeClr val="tx1">
                    <a:lumMod val="85000"/>
                    <a:lumOff val="15000"/>
                  </a:schemeClr>
                </a:solidFill>
              </a:rPr>
              <a:t>would rather </a:t>
            </a:r>
            <a:r>
              <a:rPr lang="en-US" sz="2700" b="1" dirty="0">
                <a:solidFill>
                  <a:srgbClr val="C00000"/>
                </a:solidFill>
              </a:rPr>
              <a:t>clean a toilet</a:t>
            </a:r>
            <a:r>
              <a:rPr lang="en-US" sz="2700" b="1" dirty="0">
                <a:solidFill>
                  <a:schemeClr val="tx1">
                    <a:lumMod val="85000"/>
                    <a:lumOff val="15000"/>
                  </a:schemeClr>
                </a:solidFill>
              </a:rPr>
              <a:t> </a:t>
            </a:r>
            <a:r>
              <a:rPr lang="en-US" sz="1800" dirty="0">
                <a:solidFill>
                  <a:schemeClr val="tx1">
                    <a:lumMod val="85000"/>
                    <a:lumOff val="15000"/>
                  </a:schemeClr>
                </a:solidFill>
              </a:rPr>
              <a:t>than try to understand insurance benefits.</a:t>
            </a:r>
          </a:p>
        </p:txBody>
      </p:sp>
      <p:sp>
        <p:nvSpPr>
          <p:cNvPr id="9" name="Slide Number Placeholder 8"/>
          <p:cNvSpPr>
            <a:spLocks noGrp="1"/>
          </p:cNvSpPr>
          <p:nvPr>
            <p:ph type="sldNum" sz="quarter" idx="12"/>
          </p:nvPr>
        </p:nvSpPr>
        <p:spPr/>
        <p:txBody>
          <a:bodyPr/>
          <a:lstStyle/>
          <a:p>
            <a:fld id="{3D8BA673-AD20-4886-9E42-07B2FD26AE7C}" type="slidenum">
              <a:rPr lang="en-US" smtClean="0"/>
              <a:t>6</a:t>
            </a:fld>
            <a:endParaRPr lang="en-US" dirty="0"/>
          </a:p>
        </p:txBody>
      </p:sp>
    </p:spTree>
    <p:extLst>
      <p:ext uri="{BB962C8B-B14F-4D97-AF65-F5344CB8AC3E}">
        <p14:creationId xmlns:p14="http://schemas.microsoft.com/office/powerpoint/2010/main" val="4141578775"/>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toilet_flushing_edited.wav"/>
          </p:stSnd>
        </p:sndAc>
      </p:transition>
    </mc:Choice>
    <mc:Fallback xmlns="">
      <p:transition spd="med">
        <p:fade/>
        <p:sndAc>
          <p:stSnd>
            <p:snd r:embed="rId5" name="toilet_flushing_edited.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icholat\AppData\Local\Microsoft\Windows\Temporary Internet Files\Content.IE5\C3MJ9DZB\iStock_000074083399_Ful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53" t="4035" b="12163"/>
          <a:stretch/>
        </p:blipFill>
        <p:spPr bwMode="auto">
          <a:xfrm>
            <a:off x="-133350" y="-1"/>
            <a:ext cx="9277350" cy="51435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200401" y="666751"/>
            <a:ext cx="6096000" cy="1786126"/>
          </a:xfrm>
          <a:prstGeom prst="rect">
            <a:avLst/>
          </a:prstGeom>
          <a:solidFill>
            <a:schemeClr val="bg1">
              <a:alpha val="76000"/>
            </a:schemeClr>
          </a:solidFill>
          <a:ln>
            <a:noFill/>
          </a:ln>
        </p:spPr>
        <p:style>
          <a:lnRef idx="2">
            <a:schemeClr val="dk1">
              <a:shade val="50000"/>
            </a:schemeClr>
          </a:lnRef>
          <a:fillRef idx="1">
            <a:schemeClr val="dk1"/>
          </a:fillRef>
          <a:effectRef idx="0">
            <a:schemeClr val="dk1"/>
          </a:effectRef>
          <a:fontRef idx="minor">
            <a:schemeClr val="lt1"/>
          </a:fontRef>
        </p:style>
        <p:txBody>
          <a:bodyPr lIns="89610" tIns="44805" rIns="89610" bIns="44805" rtlCol="0" anchor="ctr"/>
          <a:lstStyle/>
          <a:p>
            <a:pPr algn="ctr"/>
            <a:endParaRPr lang="en-US" sz="2700" dirty="0">
              <a:solidFill>
                <a:srgbClr val="B1B5B2"/>
              </a:solidFill>
            </a:endParaRPr>
          </a:p>
        </p:txBody>
      </p:sp>
      <p:sp>
        <p:nvSpPr>
          <p:cNvPr id="2" name="Title 1"/>
          <p:cNvSpPr>
            <a:spLocks noGrp="1"/>
          </p:cNvSpPr>
          <p:nvPr>
            <p:ph type="title"/>
          </p:nvPr>
        </p:nvSpPr>
        <p:spPr>
          <a:xfrm>
            <a:off x="3429001" y="742950"/>
            <a:ext cx="8229600" cy="857250"/>
          </a:xfrm>
        </p:spPr>
        <p:txBody>
          <a:bodyPr>
            <a:normAutofit/>
          </a:bodyPr>
          <a:lstStyle/>
          <a:p>
            <a:pPr algn="l"/>
            <a:r>
              <a:rPr lang="en-US" sz="3800" dirty="0">
                <a:solidFill>
                  <a:schemeClr val="tx1">
                    <a:lumMod val="85000"/>
                    <a:lumOff val="15000"/>
                  </a:schemeClr>
                </a:solidFill>
              </a:rPr>
              <a:t>Did you know …</a:t>
            </a:r>
          </a:p>
        </p:txBody>
      </p:sp>
      <p:sp>
        <p:nvSpPr>
          <p:cNvPr id="3" name="Content Placeholder 2"/>
          <p:cNvSpPr>
            <a:spLocks noGrp="1"/>
          </p:cNvSpPr>
          <p:nvPr>
            <p:ph idx="1"/>
          </p:nvPr>
        </p:nvSpPr>
        <p:spPr>
          <a:xfrm>
            <a:off x="3429001" y="1504952"/>
            <a:ext cx="5572496" cy="821113"/>
          </a:xfrm>
        </p:spPr>
        <p:txBody>
          <a:bodyPr>
            <a:normAutofit fontScale="92500" lnSpcReduction="10000"/>
          </a:bodyPr>
          <a:lstStyle/>
          <a:p>
            <a:pPr marL="0" indent="0">
              <a:buNone/>
            </a:pPr>
            <a:r>
              <a:rPr lang="en-US" sz="2700" b="1" dirty="0">
                <a:solidFill>
                  <a:srgbClr val="C00000"/>
                </a:solidFill>
              </a:rPr>
              <a:t>97% </a:t>
            </a:r>
            <a:r>
              <a:rPr lang="en-US" sz="1800" dirty="0">
                <a:solidFill>
                  <a:schemeClr val="tx1">
                    <a:lumMod val="85000"/>
                    <a:lumOff val="15000"/>
                  </a:schemeClr>
                </a:solidFill>
              </a:rPr>
              <a:t>of teens say </a:t>
            </a:r>
            <a:r>
              <a:rPr lang="en-US" sz="2900" b="1" dirty="0">
                <a:solidFill>
                  <a:srgbClr val="C00000"/>
                </a:solidFill>
              </a:rPr>
              <a:t>texting </a:t>
            </a:r>
            <a:r>
              <a:rPr lang="en-US" sz="1800" dirty="0">
                <a:solidFill>
                  <a:schemeClr val="tx1">
                    <a:lumMod val="85000"/>
                    <a:lumOff val="15000"/>
                  </a:schemeClr>
                </a:solidFill>
              </a:rPr>
              <a:t>while driving is dangerous, but </a:t>
            </a:r>
            <a:r>
              <a:rPr lang="en-US" sz="2700" b="1" dirty="0">
                <a:solidFill>
                  <a:srgbClr val="C00000"/>
                </a:solidFill>
              </a:rPr>
              <a:t>43%</a:t>
            </a:r>
            <a:r>
              <a:rPr lang="en-US" sz="1800" dirty="0">
                <a:solidFill>
                  <a:srgbClr val="C00000"/>
                </a:solidFill>
              </a:rPr>
              <a:t> </a:t>
            </a:r>
            <a:r>
              <a:rPr lang="en-US" sz="1800" dirty="0">
                <a:solidFill>
                  <a:schemeClr val="tx1">
                    <a:lumMod val="85000"/>
                    <a:lumOff val="15000"/>
                  </a:schemeClr>
                </a:solidFill>
              </a:rPr>
              <a:t>admit to doing so anyway.</a:t>
            </a:r>
          </a:p>
        </p:txBody>
      </p:sp>
      <p:sp>
        <p:nvSpPr>
          <p:cNvPr id="9" name="Slide Number Placeholder 8"/>
          <p:cNvSpPr>
            <a:spLocks noGrp="1"/>
          </p:cNvSpPr>
          <p:nvPr>
            <p:ph type="sldNum" sz="quarter" idx="12"/>
          </p:nvPr>
        </p:nvSpPr>
        <p:spPr/>
        <p:txBody>
          <a:bodyPr/>
          <a:lstStyle/>
          <a:p>
            <a:fld id="{3B203DBA-F528-446F-802F-2420117C3483}" type="slidenum">
              <a:rPr lang="en-US" smtClean="0"/>
              <a:t>7</a:t>
            </a:fld>
            <a:endParaRPr lang="en-US" dirty="0"/>
          </a:p>
        </p:txBody>
      </p:sp>
      <p:sp>
        <p:nvSpPr>
          <p:cNvPr id="7" name="Slide Number Placeholder 4"/>
          <p:cNvSpPr txBox="1">
            <a:spLocks/>
          </p:cNvSpPr>
          <p:nvPr/>
        </p:nvSpPr>
        <p:spPr>
          <a:xfrm>
            <a:off x="6553200" y="4767263"/>
            <a:ext cx="2133600" cy="273844"/>
          </a:xfrm>
          <a:prstGeom prst="rect">
            <a:avLst/>
          </a:prstGeom>
        </p:spPr>
        <p:txBody>
          <a:bodyPr vert="horz" lIns="89610" tIns="44805" rIns="89610" bIns="44805" rtlCol="0" anchor="ctr"/>
          <a:lstStyle>
            <a:defPPr>
              <a:defRPr lang="en-US"/>
            </a:defPPr>
            <a:lvl1pPr marL="0" algn="r" defTabSz="896095" rtl="0" eaLnBrk="1" latinLnBrk="0" hangingPunct="1">
              <a:defRPr sz="1200" kern="1200">
                <a:solidFill>
                  <a:schemeClr val="tx1">
                    <a:tint val="75000"/>
                  </a:schemeClr>
                </a:solidFill>
                <a:latin typeface="+mn-lt"/>
                <a:ea typeface="+mn-ea"/>
                <a:cs typeface="+mn-cs"/>
              </a:defRPr>
            </a:lvl1pPr>
            <a:lvl2pPr marL="448048" algn="l" defTabSz="896095" rtl="0" eaLnBrk="1" latinLnBrk="0" hangingPunct="1">
              <a:defRPr sz="1800" kern="1200">
                <a:solidFill>
                  <a:schemeClr val="tx1"/>
                </a:solidFill>
                <a:latin typeface="+mn-lt"/>
                <a:ea typeface="+mn-ea"/>
                <a:cs typeface="+mn-cs"/>
              </a:defRPr>
            </a:lvl2pPr>
            <a:lvl3pPr marL="896095" algn="l" defTabSz="896095" rtl="0" eaLnBrk="1" latinLnBrk="0" hangingPunct="1">
              <a:defRPr sz="1800" kern="1200">
                <a:solidFill>
                  <a:schemeClr val="tx1"/>
                </a:solidFill>
                <a:latin typeface="+mn-lt"/>
                <a:ea typeface="+mn-ea"/>
                <a:cs typeface="+mn-cs"/>
              </a:defRPr>
            </a:lvl3pPr>
            <a:lvl4pPr marL="1344143" algn="l" defTabSz="896095" rtl="0" eaLnBrk="1" latinLnBrk="0" hangingPunct="1">
              <a:defRPr sz="1800" kern="1200">
                <a:solidFill>
                  <a:schemeClr val="tx1"/>
                </a:solidFill>
                <a:latin typeface="+mn-lt"/>
                <a:ea typeface="+mn-ea"/>
                <a:cs typeface="+mn-cs"/>
              </a:defRPr>
            </a:lvl4pPr>
            <a:lvl5pPr marL="1792191" algn="l" defTabSz="896095" rtl="0" eaLnBrk="1" latinLnBrk="0" hangingPunct="1">
              <a:defRPr sz="1800" kern="1200">
                <a:solidFill>
                  <a:schemeClr val="tx1"/>
                </a:solidFill>
                <a:latin typeface="+mn-lt"/>
                <a:ea typeface="+mn-ea"/>
                <a:cs typeface="+mn-cs"/>
              </a:defRPr>
            </a:lvl5pPr>
            <a:lvl6pPr marL="2240239" algn="l" defTabSz="896095" rtl="0" eaLnBrk="1" latinLnBrk="0" hangingPunct="1">
              <a:defRPr sz="1800" kern="1200">
                <a:solidFill>
                  <a:schemeClr val="tx1"/>
                </a:solidFill>
                <a:latin typeface="+mn-lt"/>
                <a:ea typeface="+mn-ea"/>
                <a:cs typeface="+mn-cs"/>
              </a:defRPr>
            </a:lvl6pPr>
            <a:lvl7pPr marL="2688287" algn="l" defTabSz="896095" rtl="0" eaLnBrk="1" latinLnBrk="0" hangingPunct="1">
              <a:defRPr sz="1800" kern="1200">
                <a:solidFill>
                  <a:schemeClr val="tx1"/>
                </a:solidFill>
                <a:latin typeface="+mn-lt"/>
                <a:ea typeface="+mn-ea"/>
                <a:cs typeface="+mn-cs"/>
              </a:defRPr>
            </a:lvl7pPr>
            <a:lvl8pPr marL="3136335" algn="l" defTabSz="896095" rtl="0" eaLnBrk="1" latinLnBrk="0" hangingPunct="1">
              <a:defRPr sz="1800" kern="1200">
                <a:solidFill>
                  <a:schemeClr val="tx1"/>
                </a:solidFill>
                <a:latin typeface="+mn-lt"/>
                <a:ea typeface="+mn-ea"/>
                <a:cs typeface="+mn-cs"/>
              </a:defRPr>
            </a:lvl8pPr>
            <a:lvl9pPr marL="3584382" algn="l" defTabSz="896095" rtl="0" eaLnBrk="1" latinLnBrk="0" hangingPunct="1">
              <a:defRPr sz="1800" kern="1200">
                <a:solidFill>
                  <a:schemeClr val="tx1"/>
                </a:solidFill>
                <a:latin typeface="+mn-lt"/>
                <a:ea typeface="+mn-ea"/>
                <a:cs typeface="+mn-cs"/>
              </a:defRPr>
            </a:lvl9pPr>
          </a:lstStyle>
          <a:p>
            <a:fld id="{6BDFA195-D150-4A6B-9E16-7B6BBC01EF50}" type="slidenum">
              <a:rPr lang="en-US" smtClean="0"/>
              <a:pPr/>
              <a:t>7</a:t>
            </a:fld>
            <a:endParaRPr lang="en-US" dirty="0"/>
          </a:p>
        </p:txBody>
      </p:sp>
    </p:spTree>
    <p:extLst>
      <p:ext uri="{BB962C8B-B14F-4D97-AF65-F5344CB8AC3E}">
        <p14:creationId xmlns:p14="http://schemas.microsoft.com/office/powerpoint/2010/main" val="3564719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PRACTICE GROUPS\Design and Digital\000 Image Library\NAIC\iStock images\writing ticket iStock_000013271437_Ful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175" b="3269"/>
          <a:stretch/>
        </p:blipFill>
        <p:spPr bwMode="auto">
          <a:xfrm>
            <a:off x="0" y="-19050"/>
            <a:ext cx="9210371" cy="56007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04800" y="2266950"/>
            <a:ext cx="6096000" cy="1786126"/>
          </a:xfrm>
          <a:prstGeom prst="rect">
            <a:avLst/>
          </a:prstGeom>
          <a:solidFill>
            <a:schemeClr val="bg1">
              <a:alpha val="76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B1B5B2"/>
              </a:solidFill>
            </a:endParaRPr>
          </a:p>
        </p:txBody>
      </p:sp>
      <p:sp>
        <p:nvSpPr>
          <p:cNvPr id="2" name="Title 1"/>
          <p:cNvSpPr>
            <a:spLocks noGrp="1"/>
          </p:cNvSpPr>
          <p:nvPr>
            <p:ph type="title"/>
          </p:nvPr>
        </p:nvSpPr>
        <p:spPr>
          <a:xfrm>
            <a:off x="457200" y="2343150"/>
            <a:ext cx="8229600" cy="857250"/>
          </a:xfrm>
        </p:spPr>
        <p:txBody>
          <a:bodyPr>
            <a:normAutofit/>
          </a:bodyPr>
          <a:lstStyle/>
          <a:p>
            <a:pPr algn="l"/>
            <a:r>
              <a:rPr lang="en-US" sz="3800" dirty="0">
                <a:solidFill>
                  <a:schemeClr val="tx1">
                    <a:lumMod val="85000"/>
                    <a:lumOff val="15000"/>
                  </a:schemeClr>
                </a:solidFill>
              </a:rPr>
              <a:t>Did you know …</a:t>
            </a:r>
          </a:p>
        </p:txBody>
      </p:sp>
      <p:sp>
        <p:nvSpPr>
          <p:cNvPr id="3" name="Content Placeholder 2"/>
          <p:cNvSpPr>
            <a:spLocks noGrp="1"/>
          </p:cNvSpPr>
          <p:nvPr>
            <p:ph idx="1"/>
          </p:nvPr>
        </p:nvSpPr>
        <p:spPr>
          <a:xfrm>
            <a:off x="457200" y="3028950"/>
            <a:ext cx="5334000" cy="928876"/>
          </a:xfrm>
        </p:spPr>
        <p:txBody>
          <a:bodyPr>
            <a:normAutofit/>
          </a:bodyPr>
          <a:lstStyle/>
          <a:p>
            <a:pPr marL="0" indent="0">
              <a:buNone/>
            </a:pPr>
            <a:r>
              <a:rPr lang="en-US" sz="1800" dirty="0">
                <a:solidFill>
                  <a:schemeClr val="tx1">
                    <a:lumMod val="85000"/>
                    <a:lumOff val="15000"/>
                  </a:schemeClr>
                </a:solidFill>
              </a:rPr>
              <a:t>A 16-year-old is </a:t>
            </a:r>
            <a:r>
              <a:rPr lang="en-US" sz="2400" b="1" dirty="0">
                <a:solidFill>
                  <a:srgbClr val="C00000"/>
                </a:solidFill>
              </a:rPr>
              <a:t>2x </a:t>
            </a:r>
            <a:r>
              <a:rPr lang="en-US" sz="1800" dirty="0">
                <a:solidFill>
                  <a:schemeClr val="tx1">
                    <a:lumMod val="85000"/>
                    <a:lumOff val="15000"/>
                  </a:schemeClr>
                </a:solidFill>
              </a:rPr>
              <a:t>more likely to get a </a:t>
            </a:r>
            <a:r>
              <a:rPr lang="en-US" sz="2700" b="1" dirty="0">
                <a:solidFill>
                  <a:srgbClr val="C00000"/>
                </a:solidFill>
              </a:rPr>
              <a:t>traffic ticket </a:t>
            </a:r>
            <a:r>
              <a:rPr lang="en-US" sz="1800" dirty="0">
                <a:solidFill>
                  <a:schemeClr val="tx1">
                    <a:lumMod val="85000"/>
                    <a:lumOff val="15000"/>
                  </a:schemeClr>
                </a:solidFill>
              </a:rPr>
              <a:t>than any other driver.</a:t>
            </a:r>
          </a:p>
        </p:txBody>
      </p:sp>
      <p:sp>
        <p:nvSpPr>
          <p:cNvPr id="8" name="Slide Number Placeholder 7"/>
          <p:cNvSpPr>
            <a:spLocks noGrp="1"/>
          </p:cNvSpPr>
          <p:nvPr>
            <p:ph type="sldNum" sz="quarter" idx="12"/>
          </p:nvPr>
        </p:nvSpPr>
        <p:spPr/>
        <p:txBody>
          <a:bodyPr/>
          <a:lstStyle/>
          <a:p>
            <a:fld id="{8D8901D1-3816-4A4B-8EE4-6B67702E601B}" type="slidenum">
              <a:rPr lang="en-US" smtClean="0"/>
              <a:t>8</a:t>
            </a:fld>
            <a:endParaRPr lang="en-US" dirty="0"/>
          </a:p>
        </p:txBody>
      </p:sp>
    </p:spTree>
    <p:extLst>
      <p:ext uri="{BB962C8B-B14F-4D97-AF65-F5344CB8AC3E}">
        <p14:creationId xmlns:p14="http://schemas.microsoft.com/office/powerpoint/2010/main" val="2046672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icholat\AppData\Local\Microsoft\Windows\Temporary Internet Files\Content.IE5\Y898DB96\iStock_000020476122_Ful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90" t="6366" b="9470"/>
          <a:stretch/>
        </p:blipFill>
        <p:spPr bwMode="auto">
          <a:xfrm>
            <a:off x="-1" y="-19050"/>
            <a:ext cx="9144001" cy="51625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200401" y="666751"/>
            <a:ext cx="6096000" cy="1786126"/>
          </a:xfrm>
          <a:prstGeom prst="rect">
            <a:avLst/>
          </a:prstGeom>
          <a:solidFill>
            <a:schemeClr val="bg1">
              <a:alpha val="76000"/>
            </a:schemeClr>
          </a:solidFill>
          <a:ln>
            <a:noFill/>
          </a:ln>
        </p:spPr>
        <p:style>
          <a:lnRef idx="2">
            <a:schemeClr val="dk1">
              <a:shade val="50000"/>
            </a:schemeClr>
          </a:lnRef>
          <a:fillRef idx="1">
            <a:schemeClr val="dk1"/>
          </a:fillRef>
          <a:effectRef idx="0">
            <a:schemeClr val="dk1"/>
          </a:effectRef>
          <a:fontRef idx="minor">
            <a:schemeClr val="lt1"/>
          </a:fontRef>
        </p:style>
        <p:txBody>
          <a:bodyPr lIns="89610" tIns="44805" rIns="89610" bIns="44805" rtlCol="0" anchor="ctr"/>
          <a:lstStyle/>
          <a:p>
            <a:pPr algn="ctr"/>
            <a:endParaRPr lang="en-US" sz="2700" dirty="0">
              <a:solidFill>
                <a:srgbClr val="B1B5B2"/>
              </a:solidFill>
            </a:endParaRPr>
          </a:p>
        </p:txBody>
      </p:sp>
      <p:sp>
        <p:nvSpPr>
          <p:cNvPr id="2" name="Title 1"/>
          <p:cNvSpPr>
            <a:spLocks noGrp="1"/>
          </p:cNvSpPr>
          <p:nvPr>
            <p:ph type="title"/>
          </p:nvPr>
        </p:nvSpPr>
        <p:spPr>
          <a:xfrm>
            <a:off x="3429001" y="742950"/>
            <a:ext cx="8229600" cy="857250"/>
          </a:xfrm>
        </p:spPr>
        <p:txBody>
          <a:bodyPr>
            <a:normAutofit/>
          </a:bodyPr>
          <a:lstStyle/>
          <a:p>
            <a:pPr algn="l"/>
            <a:r>
              <a:rPr lang="en-US" sz="3800" dirty="0">
                <a:solidFill>
                  <a:schemeClr val="tx1">
                    <a:lumMod val="85000"/>
                    <a:lumOff val="15000"/>
                  </a:schemeClr>
                </a:solidFill>
              </a:rPr>
              <a:t>Did you know …</a:t>
            </a:r>
          </a:p>
        </p:txBody>
      </p:sp>
      <p:sp>
        <p:nvSpPr>
          <p:cNvPr id="3" name="Content Placeholder 2"/>
          <p:cNvSpPr>
            <a:spLocks noGrp="1"/>
          </p:cNvSpPr>
          <p:nvPr>
            <p:ph idx="1"/>
          </p:nvPr>
        </p:nvSpPr>
        <p:spPr>
          <a:xfrm>
            <a:off x="3429001" y="1504952"/>
            <a:ext cx="5572496" cy="821113"/>
          </a:xfrm>
        </p:spPr>
        <p:txBody>
          <a:bodyPr>
            <a:normAutofit lnSpcReduction="10000"/>
          </a:bodyPr>
          <a:lstStyle/>
          <a:p>
            <a:pPr marL="0" indent="0">
              <a:buNone/>
            </a:pPr>
            <a:r>
              <a:rPr lang="en-US" sz="1800" dirty="0">
                <a:solidFill>
                  <a:schemeClr val="tx1">
                    <a:lumMod val="85000"/>
                    <a:lumOff val="15000"/>
                  </a:schemeClr>
                </a:solidFill>
              </a:rPr>
              <a:t>Teen drivers with passengers are </a:t>
            </a:r>
            <a:r>
              <a:rPr lang="en-US" sz="2400" b="1" dirty="0">
                <a:solidFill>
                  <a:srgbClr val="C00000"/>
                </a:solidFill>
              </a:rPr>
              <a:t>3.6x</a:t>
            </a:r>
            <a:r>
              <a:rPr lang="en-US" sz="1800" dirty="0">
                <a:solidFill>
                  <a:schemeClr val="tx1">
                    <a:lumMod val="85000"/>
                    <a:lumOff val="15000"/>
                  </a:schemeClr>
                </a:solidFill>
              </a:rPr>
              <a:t> more likely to be involved in a </a:t>
            </a:r>
            <a:r>
              <a:rPr lang="en-US" sz="2700" b="1" dirty="0">
                <a:solidFill>
                  <a:srgbClr val="C00000"/>
                </a:solidFill>
              </a:rPr>
              <a:t>fatal crash</a:t>
            </a:r>
            <a:r>
              <a:rPr lang="en-US" sz="1800" dirty="0">
                <a:solidFill>
                  <a:schemeClr val="tx1">
                    <a:lumMod val="85000"/>
                    <a:lumOff val="15000"/>
                  </a:schemeClr>
                </a:solidFill>
              </a:rPr>
              <a:t> than teens driving alone.</a:t>
            </a:r>
          </a:p>
        </p:txBody>
      </p:sp>
      <p:sp>
        <p:nvSpPr>
          <p:cNvPr id="8" name="Slide Number Placeholder 7"/>
          <p:cNvSpPr>
            <a:spLocks noGrp="1"/>
          </p:cNvSpPr>
          <p:nvPr>
            <p:ph type="sldNum" sz="quarter" idx="12"/>
          </p:nvPr>
        </p:nvSpPr>
        <p:spPr/>
        <p:txBody>
          <a:bodyPr/>
          <a:lstStyle/>
          <a:p>
            <a:fld id="{AEF047EA-8D52-4C8A-9F3E-713C677B24F9}" type="slidenum">
              <a:rPr lang="en-US" smtClean="0"/>
              <a:t>9</a:t>
            </a:fld>
            <a:endParaRPr lang="en-US" dirty="0"/>
          </a:p>
        </p:txBody>
      </p:sp>
    </p:spTree>
    <p:extLst>
      <p:ext uri="{BB962C8B-B14F-4D97-AF65-F5344CB8AC3E}">
        <p14:creationId xmlns:p14="http://schemas.microsoft.com/office/powerpoint/2010/main" val="538758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9057</TotalTime>
  <Words>5005</Words>
  <Application>Microsoft Office PowerPoint</Application>
  <PresentationFormat>On-screen Show (16:9)</PresentationFormat>
  <Paragraphs>601</Paragraphs>
  <Slides>52</Slides>
  <Notes>52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52</vt:i4>
      </vt:variant>
    </vt:vector>
  </HeadingPairs>
  <TitlesOfParts>
    <vt:vector size="57" baseType="lpstr">
      <vt:lpstr>Arial</vt:lpstr>
      <vt:lpstr>Calibri</vt:lpstr>
      <vt:lpstr>Courier New</vt:lpstr>
      <vt:lpstr>Office Theme</vt:lpstr>
      <vt:lpstr>Custom Design</vt:lpstr>
      <vt:lpstr>PowerPoint Presentation</vt:lpstr>
      <vt:lpstr>Curriculum Objectives</vt:lpstr>
      <vt:lpstr>Materials</vt:lpstr>
      <vt:lpstr>Instructions</vt:lpstr>
      <vt:lpstr>PowerPoint Presentation</vt:lpstr>
      <vt:lpstr>Did you know …</vt:lpstr>
      <vt:lpstr>Did you know …</vt:lpstr>
      <vt:lpstr>Did you know …</vt:lpstr>
      <vt:lpstr>Did you know …</vt:lpstr>
      <vt:lpstr>Did you know …</vt:lpstr>
      <vt:lpstr>Why should you care?</vt:lpstr>
      <vt:lpstr>Why should you care?</vt:lpstr>
      <vt:lpstr>PowerPoint Presentation</vt:lpstr>
      <vt:lpstr>Today’s Agenda</vt:lpstr>
      <vt:lpstr>PowerPoint Presentation</vt:lpstr>
      <vt:lpstr>1. Auto insurance policy</vt:lpstr>
      <vt:lpstr>2. What is covered?</vt:lpstr>
      <vt:lpstr>3. Who is covered?</vt:lpstr>
      <vt:lpstr>4. How to buy</vt:lpstr>
      <vt:lpstr>PowerPoint Presentation</vt:lpstr>
      <vt:lpstr>Get Smart Challenge Jack’s New Ride</vt:lpstr>
      <vt:lpstr>Get Smart Jack’s New Ride 2008  Toyota Tundra Value $8,000 Car Payment $135</vt:lpstr>
      <vt:lpstr>Get Smart: Request a Quote</vt:lpstr>
      <vt:lpstr>Get Smart Challenge</vt:lpstr>
      <vt:lpstr>Get Smart: Request a Quote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It’s Your CHOICE</vt:lpstr>
      <vt:lpstr>Extra Credit</vt:lpstr>
    </vt:vector>
  </TitlesOfParts>
  <Company>Fleishman Hillard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Insurance 101: What You Don’t Know CAN Hurt You</dc:title>
  <dc:creator>FleishmanHillard</dc:creator>
  <cp:lastModifiedBy>Angela Nelson</cp:lastModifiedBy>
  <cp:revision>534</cp:revision>
  <cp:lastPrinted>2016-04-06T19:46:30Z</cp:lastPrinted>
  <dcterms:created xsi:type="dcterms:W3CDTF">2015-10-09T18:45:52Z</dcterms:created>
  <dcterms:modified xsi:type="dcterms:W3CDTF">2023-06-13T14:15:24Z</dcterms:modified>
</cp:coreProperties>
</file>