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5"/>
  </p:notesMasterIdLst>
  <p:handoutMasterIdLst>
    <p:handoutMasterId r:id="rId36"/>
  </p:handoutMasterIdLst>
  <p:sldIdLst>
    <p:sldId id="361" r:id="rId3"/>
    <p:sldId id="313" r:id="rId4"/>
    <p:sldId id="314" r:id="rId5"/>
    <p:sldId id="316" r:id="rId6"/>
    <p:sldId id="318" r:id="rId7"/>
    <p:sldId id="422" r:id="rId8"/>
    <p:sldId id="421" r:id="rId9"/>
    <p:sldId id="424" r:id="rId10"/>
    <p:sldId id="391" r:id="rId11"/>
    <p:sldId id="360" r:id="rId12"/>
    <p:sldId id="420" r:id="rId13"/>
    <p:sldId id="395" r:id="rId14"/>
    <p:sldId id="396" r:id="rId15"/>
    <p:sldId id="419" r:id="rId16"/>
    <p:sldId id="423" r:id="rId17"/>
    <p:sldId id="425" r:id="rId18"/>
    <p:sldId id="426" r:id="rId19"/>
    <p:sldId id="375" r:id="rId20"/>
    <p:sldId id="397" r:id="rId21"/>
    <p:sldId id="399" r:id="rId22"/>
    <p:sldId id="400" r:id="rId23"/>
    <p:sldId id="404" r:id="rId24"/>
    <p:sldId id="407" r:id="rId25"/>
    <p:sldId id="408" r:id="rId26"/>
    <p:sldId id="392" r:id="rId27"/>
    <p:sldId id="412" r:id="rId28"/>
    <p:sldId id="413" r:id="rId29"/>
    <p:sldId id="411" r:id="rId30"/>
    <p:sldId id="418" r:id="rId31"/>
    <p:sldId id="417" r:id="rId32"/>
    <p:sldId id="359" r:id="rId33"/>
    <p:sldId id="305"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05" autoAdjust="0"/>
  </p:normalViewPr>
  <p:slideViewPr>
    <p:cSldViewPr>
      <p:cViewPr varScale="1">
        <p:scale>
          <a:sx n="71" d="100"/>
          <a:sy n="71" d="100"/>
        </p:scale>
        <p:origin x="39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7C36F735-D9A4-4478-AE15-26D659B7E3A5}" type="datetimeFigureOut">
              <a:rPr lang="en-US" smtClean="0"/>
              <a:t>9/13/2024</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50E70027-E2FA-4156-ABA5-034A0BEEEBCC}" type="slidenum">
              <a:rPr lang="en-US" smtClean="0"/>
              <a:t>‹#›</a:t>
            </a:fld>
            <a:endParaRPr lang="en-US" dirty="0"/>
          </a:p>
        </p:txBody>
      </p:sp>
    </p:spTree>
    <p:extLst>
      <p:ext uri="{BB962C8B-B14F-4D97-AF65-F5344CB8AC3E}">
        <p14:creationId xmlns:p14="http://schemas.microsoft.com/office/powerpoint/2010/main" val="3775164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C2EBC7A6-FD58-409B-A243-9F0056D6C141}" type="datetimeFigureOut">
              <a:rPr lang="en-US" smtClean="0"/>
              <a:t>9/13/2024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2DECD30-CCAB-4005-B42A-2BBFE3C53161}" type="slidenum">
              <a:rPr lang="en-US" smtClean="0"/>
              <a:t>‹#›</a:t>
            </a:fld>
            <a:endParaRPr lang="en-US" dirty="0"/>
          </a:p>
        </p:txBody>
      </p:sp>
    </p:spTree>
    <p:extLst>
      <p:ext uri="{BB962C8B-B14F-4D97-AF65-F5344CB8AC3E}">
        <p14:creationId xmlns:p14="http://schemas.microsoft.com/office/powerpoint/2010/main" val="393891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 grant expenditures were to MCP and AT&amp;T for NG911 enhancements and cybersecurity assessments in ECD operations.</a:t>
            </a:r>
          </a:p>
        </p:txBody>
      </p:sp>
      <p:sp>
        <p:nvSpPr>
          <p:cNvPr id="4" name="Slide Number Placeholder 3"/>
          <p:cNvSpPr>
            <a:spLocks noGrp="1"/>
          </p:cNvSpPr>
          <p:nvPr>
            <p:ph type="sldNum" sz="quarter" idx="5"/>
          </p:nvPr>
        </p:nvSpPr>
        <p:spPr/>
        <p:txBody>
          <a:bodyPr/>
          <a:lstStyle/>
          <a:p>
            <a:fld id="{E2DECD30-CCAB-4005-B42A-2BBFE3C53161}" type="slidenum">
              <a:rPr lang="en-US" smtClean="0"/>
              <a:t>4</a:t>
            </a:fld>
            <a:endParaRPr lang="en-US" dirty="0"/>
          </a:p>
        </p:txBody>
      </p:sp>
    </p:spTree>
    <p:extLst>
      <p:ext uri="{BB962C8B-B14F-4D97-AF65-F5344CB8AC3E}">
        <p14:creationId xmlns:p14="http://schemas.microsoft.com/office/powerpoint/2010/main" val="2791696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20</a:t>
            </a:fld>
            <a:endParaRPr lang="en-US" dirty="0"/>
          </a:p>
        </p:txBody>
      </p:sp>
    </p:spTree>
    <p:extLst>
      <p:ext uri="{BB962C8B-B14F-4D97-AF65-F5344CB8AC3E}">
        <p14:creationId xmlns:p14="http://schemas.microsoft.com/office/powerpoint/2010/main" val="1132048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21</a:t>
            </a:fld>
            <a:endParaRPr lang="en-US" dirty="0"/>
          </a:p>
        </p:txBody>
      </p:sp>
    </p:spTree>
    <p:extLst>
      <p:ext uri="{BB962C8B-B14F-4D97-AF65-F5344CB8AC3E}">
        <p14:creationId xmlns:p14="http://schemas.microsoft.com/office/powerpoint/2010/main" val="1514255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22</a:t>
            </a:fld>
            <a:endParaRPr lang="en-US" dirty="0"/>
          </a:p>
        </p:txBody>
      </p:sp>
    </p:spTree>
    <p:extLst>
      <p:ext uri="{BB962C8B-B14F-4D97-AF65-F5344CB8AC3E}">
        <p14:creationId xmlns:p14="http://schemas.microsoft.com/office/powerpoint/2010/main" val="3966070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23</a:t>
            </a:fld>
            <a:endParaRPr lang="en-US" dirty="0"/>
          </a:p>
        </p:txBody>
      </p:sp>
    </p:spTree>
    <p:extLst>
      <p:ext uri="{BB962C8B-B14F-4D97-AF65-F5344CB8AC3E}">
        <p14:creationId xmlns:p14="http://schemas.microsoft.com/office/powerpoint/2010/main" val="916159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24</a:t>
            </a:fld>
            <a:endParaRPr lang="en-US" dirty="0"/>
          </a:p>
        </p:txBody>
      </p:sp>
    </p:spTree>
    <p:extLst>
      <p:ext uri="{BB962C8B-B14F-4D97-AF65-F5344CB8AC3E}">
        <p14:creationId xmlns:p14="http://schemas.microsoft.com/office/powerpoint/2010/main" val="391624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12</a:t>
            </a:fld>
            <a:endParaRPr lang="en-US" dirty="0"/>
          </a:p>
        </p:txBody>
      </p:sp>
    </p:spTree>
    <p:extLst>
      <p:ext uri="{BB962C8B-B14F-4D97-AF65-F5344CB8AC3E}">
        <p14:creationId xmlns:p14="http://schemas.microsoft.com/office/powerpoint/2010/main" val="2084699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13</a:t>
            </a:fld>
            <a:endParaRPr lang="en-US" dirty="0"/>
          </a:p>
        </p:txBody>
      </p:sp>
    </p:spTree>
    <p:extLst>
      <p:ext uri="{BB962C8B-B14F-4D97-AF65-F5344CB8AC3E}">
        <p14:creationId xmlns:p14="http://schemas.microsoft.com/office/powerpoint/2010/main" val="2255853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14</a:t>
            </a:fld>
            <a:endParaRPr lang="en-US" dirty="0"/>
          </a:p>
        </p:txBody>
      </p:sp>
    </p:spTree>
    <p:extLst>
      <p:ext uri="{BB962C8B-B14F-4D97-AF65-F5344CB8AC3E}">
        <p14:creationId xmlns:p14="http://schemas.microsoft.com/office/powerpoint/2010/main" val="110440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15</a:t>
            </a:fld>
            <a:endParaRPr lang="en-US" dirty="0"/>
          </a:p>
        </p:txBody>
      </p:sp>
    </p:spTree>
    <p:extLst>
      <p:ext uri="{BB962C8B-B14F-4D97-AF65-F5344CB8AC3E}">
        <p14:creationId xmlns:p14="http://schemas.microsoft.com/office/powerpoint/2010/main" val="963320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16</a:t>
            </a:fld>
            <a:endParaRPr lang="en-US" dirty="0"/>
          </a:p>
        </p:txBody>
      </p:sp>
    </p:spTree>
    <p:extLst>
      <p:ext uri="{BB962C8B-B14F-4D97-AF65-F5344CB8AC3E}">
        <p14:creationId xmlns:p14="http://schemas.microsoft.com/office/powerpoint/2010/main" val="558544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17</a:t>
            </a:fld>
            <a:endParaRPr lang="en-US" dirty="0"/>
          </a:p>
        </p:txBody>
      </p:sp>
    </p:spTree>
    <p:extLst>
      <p:ext uri="{BB962C8B-B14F-4D97-AF65-F5344CB8AC3E}">
        <p14:creationId xmlns:p14="http://schemas.microsoft.com/office/powerpoint/2010/main" val="61110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18</a:t>
            </a:fld>
            <a:endParaRPr lang="en-US" dirty="0"/>
          </a:p>
        </p:txBody>
      </p:sp>
    </p:spTree>
    <p:extLst>
      <p:ext uri="{BB962C8B-B14F-4D97-AF65-F5344CB8AC3E}">
        <p14:creationId xmlns:p14="http://schemas.microsoft.com/office/powerpoint/2010/main" val="1970754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CD30-CCAB-4005-B42A-2BBFE3C53161}" type="slidenum">
              <a:rPr lang="en-US" smtClean="0"/>
              <a:t>19</a:t>
            </a:fld>
            <a:endParaRPr lang="en-US" dirty="0"/>
          </a:p>
        </p:txBody>
      </p:sp>
    </p:spTree>
    <p:extLst>
      <p:ext uri="{BB962C8B-B14F-4D97-AF65-F5344CB8AC3E}">
        <p14:creationId xmlns:p14="http://schemas.microsoft.com/office/powerpoint/2010/main" val="61851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273358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104037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3990340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en-US" dirty="0"/>
          </a:p>
        </p:txBody>
      </p:sp>
      <p:sp>
        <p:nvSpPr>
          <p:cNvPr id="2" name="Title 1"/>
          <p:cNvSpPr>
            <a:spLocks noGrp="1"/>
          </p:cNvSpPr>
          <p:nvPr>
            <p:ph type="ctrTitle"/>
          </p:nvPr>
        </p:nvSpPr>
        <p:spPr>
          <a:xfrm>
            <a:off x="152400" y="4038604"/>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2"/>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28800" y="1143000"/>
            <a:ext cx="5486400" cy="2743200"/>
          </a:xfrm>
          <a:prstGeom prst="rect">
            <a:avLst/>
          </a:prstGeom>
        </p:spPr>
      </p:pic>
    </p:spTree>
    <p:extLst>
      <p:ext uri="{BB962C8B-B14F-4D97-AF65-F5344CB8AC3E}">
        <p14:creationId xmlns:p14="http://schemas.microsoft.com/office/powerpoint/2010/main" val="725216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28800" y="1143000"/>
            <a:ext cx="5486400" cy="2743200"/>
          </a:xfrm>
          <a:prstGeom prst="rect">
            <a:avLst/>
          </a:prstGeom>
        </p:spPr>
      </p:pic>
    </p:spTree>
    <p:extLst>
      <p:ext uri="{BB962C8B-B14F-4D97-AF65-F5344CB8AC3E}">
        <p14:creationId xmlns:p14="http://schemas.microsoft.com/office/powerpoint/2010/main" val="2168906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a:t>Click icon to add picture</a:t>
            </a:r>
            <a:endParaRPr lang="en-US" dirty="0"/>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endParaRPr lang="en-US" dirty="0"/>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381000"/>
            <a:ext cx="2560320" cy="1280160"/>
          </a:xfrm>
          <a:prstGeom prst="rect">
            <a:avLst/>
          </a:prstGeom>
        </p:spPr>
      </p:pic>
    </p:spTree>
    <p:extLst>
      <p:ext uri="{BB962C8B-B14F-4D97-AF65-F5344CB8AC3E}">
        <p14:creationId xmlns:p14="http://schemas.microsoft.com/office/powerpoint/2010/main" val="802436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2667000" y="3874770"/>
            <a:ext cx="6324600" cy="224028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991494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666344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0"/>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0" name="Footer Placeholder 4"/>
          <p:cNvSpPr>
            <a:spLocks noGrp="1"/>
          </p:cNvSpPr>
          <p:nvPr>
            <p:ph type="ftr" sz="quarter" idx="11"/>
          </p:nvPr>
        </p:nvSpPr>
        <p:spPr>
          <a:xfrm>
            <a:off x="3124200" y="6416675"/>
            <a:ext cx="2895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2114807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9219375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152400" y="1193800"/>
            <a:ext cx="88392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8"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1481581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2620026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0"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02494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3" name="Footer Placeholder 4"/>
          <p:cNvSpPr>
            <a:spLocks noGrp="1"/>
          </p:cNvSpPr>
          <p:nvPr>
            <p:ph type="ftr" sz="quarter" idx="11"/>
          </p:nvPr>
        </p:nvSpPr>
        <p:spPr>
          <a:xfrm>
            <a:off x="3124200" y="6416675"/>
            <a:ext cx="2895600" cy="365125"/>
          </a:xfr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4"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1874950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0" name="Footer Placeholder 4"/>
          <p:cNvSpPr>
            <a:spLocks noGrp="1"/>
          </p:cNvSpPr>
          <p:nvPr>
            <p:ph type="ftr" sz="quarter" idx="11"/>
          </p:nvPr>
        </p:nvSpPr>
        <p:spPr>
          <a:xfrm>
            <a:off x="3124200" y="6416675"/>
            <a:ext cx="2895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2"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3483765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4"/>
            <a:ext cx="88392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1" name="Footer Placeholder 4"/>
          <p:cNvSpPr>
            <a:spLocks noGrp="1"/>
          </p:cNvSpPr>
          <p:nvPr>
            <p:ph type="ftr" sz="quarter" idx="11"/>
          </p:nvPr>
        </p:nvSpPr>
        <p:spPr>
          <a:xfrm>
            <a:off x="3124200" y="6416675"/>
            <a:ext cx="2895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4" name="Slide Number Placeholder 5"/>
          <p:cNvSpPr>
            <a:spLocks noGrp="1"/>
          </p:cNvSpPr>
          <p:nvPr>
            <p:ph type="sldNum" sz="quarter" idx="12"/>
          </p:nvPr>
        </p:nvSpPr>
        <p:spPr>
          <a:xfrm>
            <a:off x="6934200" y="6416675"/>
            <a:ext cx="2133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13453438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93804"/>
            <a:ext cx="44196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648200" y="1193804"/>
            <a:ext cx="42672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52266"/>
            <a:ext cx="1463040" cy="731520"/>
          </a:xfrm>
          <a:prstGeom prst="rect">
            <a:avLst/>
          </a:prstGeom>
        </p:spPr>
      </p:pic>
      <p:sp>
        <p:nvSpPr>
          <p:cNvPr id="15" name="Footer Placeholder 4"/>
          <p:cNvSpPr>
            <a:spLocks noGrp="1"/>
          </p:cNvSpPr>
          <p:nvPr>
            <p:ph type="ftr" sz="quarter" idx="11"/>
          </p:nvPr>
        </p:nvSpPr>
        <p:spPr>
          <a:xfrm>
            <a:off x="3124200" y="6416675"/>
            <a:ext cx="2895600" cy="365125"/>
          </a:xfrm>
          <a:prstGeom prst="rect">
            <a:avLst/>
          </a:prstGeom>
        </p:spPr>
        <p:txBody>
          <a:bodyPr anchor="b"/>
          <a:lstStyle>
            <a:lvl1pP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16" name="Slide Number Placeholder 5"/>
          <p:cNvSpPr txBox="1">
            <a:spLocks/>
          </p:cNvSpPr>
          <p:nvPr userDrawn="1"/>
        </p:nvSpPr>
        <p:spPr>
          <a:xfrm>
            <a:off x="6934200" y="6416675"/>
            <a:ext cx="2133600" cy="365125"/>
          </a:xfrm>
          <a:prstGeom prst="rect">
            <a:avLst/>
          </a:prstGeom>
        </p:spPr>
        <p:txBody>
          <a:bodyPr anchor="b"/>
          <a:lstStyle>
            <a:defPPr>
              <a:defRPr lang="en-US"/>
            </a:defPPr>
            <a:lvl1pPr marL="0" algn="r" defTabSz="914400" rtl="0" eaLnBrk="1" latinLnBrk="0" hangingPunct="1">
              <a:defRPr sz="1000" i="1" kern="12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29233790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4604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6991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9797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711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42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199144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451197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155117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914822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394244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307707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C5CCC0-2C4E-4E04-9A0F-99EA716D43D7}" type="datetimeFigureOut">
              <a:rPr lang="en-US" smtClean="0"/>
              <a:t>9/13/2024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F62898-1FA1-4A74-8C5E-0E1FA5A88EC4}" type="slidenum">
              <a:rPr lang="en-US" smtClean="0"/>
              <a:t>‹#›</a:t>
            </a:fld>
            <a:endParaRPr lang="en-US" dirty="0"/>
          </a:p>
        </p:txBody>
      </p:sp>
    </p:spTree>
    <p:extLst>
      <p:ext uri="{BB962C8B-B14F-4D97-AF65-F5344CB8AC3E}">
        <p14:creationId xmlns:p14="http://schemas.microsoft.com/office/powerpoint/2010/main" val="116049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5CCC0-2C4E-4E04-9A0F-99EA716D43D7}" type="datetimeFigureOut">
              <a:rPr lang="en-US" smtClean="0"/>
              <a:t>9/13/2024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62898-1FA1-4A74-8C5E-0E1FA5A88EC4}" type="slidenum">
              <a:rPr lang="en-US" smtClean="0"/>
              <a:t>‹#›</a:t>
            </a:fld>
            <a:endParaRPr lang="en-US" dirty="0"/>
          </a:p>
        </p:txBody>
      </p:sp>
    </p:spTree>
    <p:extLst>
      <p:ext uri="{BB962C8B-B14F-4D97-AF65-F5344CB8AC3E}">
        <p14:creationId xmlns:p14="http://schemas.microsoft.com/office/powerpoint/2010/main" val="280457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4"/>
          <p:cNvSpPr>
            <a:spLocks noGrp="1"/>
          </p:cNvSpPr>
          <p:nvPr>
            <p:ph type="ftr" sz="quarter" idx="3"/>
          </p:nvPr>
        </p:nvSpPr>
        <p:spPr>
          <a:xfrm>
            <a:off x="3124200" y="6416675"/>
            <a:ext cx="2895600" cy="365125"/>
          </a:xfrm>
          <a:prstGeom prst="rect">
            <a:avLst/>
          </a:prstGeom>
        </p:spPr>
        <p:txBody>
          <a:bodyPr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666666"/>
              </a:solidFill>
            </a:endParaRPr>
          </a:p>
        </p:txBody>
      </p:sp>
      <p:sp>
        <p:nvSpPr>
          <p:cNvPr id="8" name="Slide Number Placeholder 5"/>
          <p:cNvSpPr>
            <a:spLocks noGrp="1"/>
          </p:cNvSpPr>
          <p:nvPr>
            <p:ph type="sldNum" sz="quarter" idx="4"/>
          </p:nvPr>
        </p:nvSpPr>
        <p:spPr>
          <a:xfrm>
            <a:off x="6934200" y="6416675"/>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666666"/>
                </a:solidFill>
              </a:rPr>
              <a:pPr/>
              <a:t>‹#›</a:t>
            </a:fld>
            <a:endParaRPr lang="en-US" dirty="0">
              <a:solidFill>
                <a:srgbClr val="666666"/>
              </a:solidFill>
            </a:endParaRPr>
          </a:p>
        </p:txBody>
      </p:sp>
    </p:spTree>
    <p:extLst>
      <p:ext uri="{BB962C8B-B14F-4D97-AF65-F5344CB8AC3E}">
        <p14:creationId xmlns:p14="http://schemas.microsoft.com/office/powerpoint/2010/main" val="28688334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comptroller.tn.gov/content/dam/cot/lgf/documents/manuals/LocalGovernmentDebtManualFinal.pdf" TargetMode="Externa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hyperlink" Target="https://www.mtas.tennessee.edu/certified-municipal-finance-officer-cmfo" TargetMode="External"/><Relationship Id="rId2" Type="http://schemas.openxmlformats.org/officeDocument/2006/relationships/hyperlink" Target="https://comptroller.tn.gov/content/dam/cot/lgf/documents/manuals/LocalGovernmentBudgetManualFinal.pdf" TargetMode="Externa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hyperlink" Target="http://tn.gov/commerce/section/e911" TargetMode="External"/><Relationship Id="rId2" Type="http://schemas.openxmlformats.org/officeDocument/2006/relationships/hyperlink" Target="mailto:James.Barnes@tn.gov"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0672-1807-4E7B-9636-B57E4D358B66}"/>
              </a:ext>
            </a:extLst>
          </p:cNvPr>
          <p:cNvSpPr>
            <a:spLocks noGrp="1"/>
          </p:cNvSpPr>
          <p:nvPr>
            <p:ph type="ctrTitle"/>
          </p:nvPr>
        </p:nvSpPr>
        <p:spPr>
          <a:xfrm>
            <a:off x="152400" y="4038605"/>
            <a:ext cx="8839200" cy="1142996"/>
          </a:xfrm>
        </p:spPr>
        <p:txBody>
          <a:bodyPr>
            <a:normAutofit/>
          </a:bodyPr>
          <a:lstStyle/>
          <a:p>
            <a:r>
              <a:rPr lang="en-US" dirty="0"/>
              <a:t>Financial Resources Management</a:t>
            </a:r>
          </a:p>
        </p:txBody>
      </p:sp>
      <p:sp>
        <p:nvSpPr>
          <p:cNvPr id="3" name="Text Placeholder 2">
            <a:extLst>
              <a:ext uri="{FF2B5EF4-FFF2-40B4-BE49-F238E27FC236}">
                <a16:creationId xmlns:a16="http://schemas.microsoft.com/office/drawing/2014/main" id="{B8F8BD45-4509-4282-9BBF-4A4BA6DB9328}"/>
              </a:ext>
            </a:extLst>
          </p:cNvPr>
          <p:cNvSpPr>
            <a:spLocks noGrp="1"/>
          </p:cNvSpPr>
          <p:nvPr>
            <p:ph type="body" sz="quarter" idx="12"/>
          </p:nvPr>
        </p:nvSpPr>
        <p:spPr>
          <a:xfrm>
            <a:off x="152400" y="5003803"/>
            <a:ext cx="8839200" cy="914400"/>
          </a:xfrm>
        </p:spPr>
        <p:txBody>
          <a:bodyPr/>
          <a:lstStyle/>
          <a:p>
            <a:r>
              <a:rPr lang="en-US" dirty="0"/>
              <a:t>Tennessee Emergency Communications Board</a:t>
            </a:r>
          </a:p>
        </p:txBody>
      </p:sp>
      <p:sp>
        <p:nvSpPr>
          <p:cNvPr id="4" name="Text Placeholder 3">
            <a:extLst>
              <a:ext uri="{FF2B5EF4-FFF2-40B4-BE49-F238E27FC236}">
                <a16:creationId xmlns:a16="http://schemas.microsoft.com/office/drawing/2014/main" id="{4D4AC915-4D47-43FD-9507-1F57F0DC44C4}"/>
              </a:ext>
            </a:extLst>
          </p:cNvPr>
          <p:cNvSpPr>
            <a:spLocks noGrp="1"/>
          </p:cNvSpPr>
          <p:nvPr>
            <p:ph type="body" sz="quarter" idx="11"/>
          </p:nvPr>
        </p:nvSpPr>
        <p:spPr>
          <a:xfrm>
            <a:off x="0" y="5791200"/>
            <a:ext cx="9144000" cy="609600"/>
          </a:xfrm>
        </p:spPr>
        <p:txBody>
          <a:bodyPr/>
          <a:lstStyle/>
          <a:p>
            <a:r>
              <a:rPr lang="en-US" sz="2400" dirty="0">
                <a:solidFill>
                  <a:schemeClr val="bg1"/>
                </a:solidFill>
              </a:rPr>
              <a:t>Jim Barnes, Fiscal Director</a:t>
            </a:r>
          </a:p>
          <a:p>
            <a:endParaRPr lang="en-US" dirty="0"/>
          </a:p>
        </p:txBody>
      </p:sp>
    </p:spTree>
    <p:extLst>
      <p:ext uri="{BB962C8B-B14F-4D97-AF65-F5344CB8AC3E}">
        <p14:creationId xmlns:p14="http://schemas.microsoft.com/office/powerpoint/2010/main" val="27197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0EA9B-8C95-4CF7-B7B2-C09DA96190B7}"/>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Comptroller</a:t>
            </a:r>
            <a:endParaRPr lang="en-US" dirty="0"/>
          </a:p>
        </p:txBody>
      </p:sp>
      <p:sp>
        <p:nvSpPr>
          <p:cNvPr id="3" name="Content Placeholder 2">
            <a:extLst>
              <a:ext uri="{FF2B5EF4-FFF2-40B4-BE49-F238E27FC236}">
                <a16:creationId xmlns:a16="http://schemas.microsoft.com/office/drawing/2014/main" id="{7548D982-7AD2-4724-A076-83F0BA7657CF}"/>
              </a:ext>
            </a:extLst>
          </p:cNvPr>
          <p:cNvSpPr>
            <a:spLocks noGrp="1"/>
          </p:cNvSpPr>
          <p:nvPr>
            <p:ph idx="1"/>
          </p:nvPr>
        </p:nvSpPr>
        <p:spPr/>
        <p:txBody>
          <a:bodyPr>
            <a:normAutofit fontScale="25000" lnSpcReduction="20000"/>
          </a:bodyPr>
          <a:lstStyle/>
          <a:p>
            <a:pPr marL="91440" indent="0">
              <a:spcBef>
                <a:spcPts val="0"/>
              </a:spcBef>
              <a:buNone/>
            </a:pPr>
            <a:r>
              <a:rPr lang="en-US" sz="10400" dirty="0">
                <a:latin typeface="Arial" panose="020B0604020202020204" pitchFamily="34" charset="0"/>
                <a:cs typeface="Arial" panose="020B0604020202020204" pitchFamily="34" charset="0"/>
              </a:rPr>
              <a:t>Finance Leases require Comptroller approval </a:t>
            </a:r>
          </a:p>
          <a:p>
            <a:pPr marL="91440" indent="0">
              <a:spcBef>
                <a:spcPts val="0"/>
              </a:spcBef>
              <a:buNone/>
            </a:pPr>
            <a:endParaRPr lang="en-US" sz="10400" dirty="0">
              <a:latin typeface="Arial" panose="020B0604020202020204" pitchFamily="34" charset="0"/>
              <a:cs typeface="Arial" panose="020B0604020202020204" pitchFamily="34" charset="0"/>
            </a:endParaRPr>
          </a:p>
          <a:p>
            <a:pPr marL="91440" indent="0">
              <a:spcBef>
                <a:spcPts val="0"/>
              </a:spcBef>
              <a:buNone/>
            </a:pPr>
            <a:r>
              <a:rPr lang="en-US" sz="10400" dirty="0">
                <a:latin typeface="Arial" panose="020B0604020202020204" pitchFamily="34" charset="0"/>
                <a:cs typeface="Arial" panose="020B0604020202020204" pitchFamily="34" charset="0"/>
              </a:rPr>
              <a:t>A financing lease is defined as an agreement for the use of property and includes one of the following elements:</a:t>
            </a:r>
          </a:p>
          <a:p>
            <a:pPr lvl="1"/>
            <a:r>
              <a:rPr lang="en-US" sz="10400" dirty="0">
                <a:latin typeface="Arial" panose="020B0604020202020204" pitchFamily="34" charset="0"/>
                <a:cs typeface="Arial" panose="020B0604020202020204" pitchFamily="34" charset="0"/>
              </a:rPr>
              <a:t>(a) rental payments include an identifiable interest component; or </a:t>
            </a:r>
          </a:p>
          <a:p>
            <a:pPr lvl="1"/>
            <a:r>
              <a:rPr lang="en-US" sz="10400" dirty="0">
                <a:latin typeface="Arial" panose="020B0604020202020204" pitchFamily="34" charset="0"/>
                <a:cs typeface="Arial" panose="020B0604020202020204" pitchFamily="34" charset="0"/>
              </a:rPr>
              <a:t>(b) the local government has the right to purchase the property that is subject to the lease at a price that is not based upon the fair market value of the property at the time of the purchase.</a:t>
            </a:r>
          </a:p>
          <a:p>
            <a:pPr lvl="1"/>
            <a:endParaRPr lang="en-US" sz="10400" dirty="0">
              <a:latin typeface="Times New Roman" panose="02020603050405020304" pitchFamily="18" charset="0"/>
              <a:cs typeface="Times New Roman" panose="02020603050405020304" pitchFamily="18" charset="0"/>
            </a:endParaRPr>
          </a:p>
          <a:p>
            <a:pPr marL="91440" indent="0" algn="ctr">
              <a:spcBef>
                <a:spcPts val="0"/>
              </a:spcBef>
              <a:buNone/>
            </a:pPr>
            <a:r>
              <a:rPr lang="en-US" sz="10400" dirty="0">
                <a:latin typeface="Times New Roman" panose="02020603050405020304" pitchFamily="18" charset="0"/>
                <a:cs typeface="Times New Roman" panose="02020603050405020304" pitchFamily="18" charset="0"/>
              </a:rPr>
              <a:t>TN Debt Manual for Local Governments</a:t>
            </a:r>
          </a:p>
          <a:p>
            <a:pPr marL="91440" indent="0">
              <a:spcBef>
                <a:spcPts val="0"/>
              </a:spcBef>
              <a:buNone/>
            </a:pPr>
            <a:r>
              <a:rPr lang="en-US" sz="10400" b="1" u="sng"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https://comptroller.tn.gov/content/dam/cot/lgf/documents/manuals/LocalGovernmentDebtManualFinal.pdf</a:t>
            </a:r>
            <a:endParaRPr lang="en-US" sz="10400" b="1" u="sng" dirty="0">
              <a:solidFill>
                <a:srgbClr val="00B0F0"/>
              </a:solidFill>
              <a:latin typeface="Times New Roman" panose="02020603050405020304" pitchFamily="18" charset="0"/>
              <a:cs typeface="Times New Roman" panose="02020603050405020304" pitchFamily="18" charset="0"/>
            </a:endParaRPr>
          </a:p>
          <a:p>
            <a:pPr lvl="1"/>
            <a:endParaRPr lang="en-US" sz="10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7862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Comptroller</a:t>
            </a:r>
            <a:endParaRPr lang="en-US" dirty="0"/>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spcBef>
                <a:spcPts val="0"/>
              </a:spcBef>
              <a:buNone/>
            </a:pPr>
            <a:endParaRPr lang="en-US" sz="1000" dirty="0">
              <a:latin typeface="Arial" panose="020B0604020202020204" pitchFamily="34" charset="0"/>
              <a:cs typeface="Times New Roman" panose="02020603050405020304" pitchFamily="18" charset="0"/>
            </a:endParaRPr>
          </a:p>
          <a:p>
            <a:pPr marL="0" indent="0">
              <a:spcBef>
                <a:spcPts val="0"/>
              </a:spcBef>
              <a:buNone/>
            </a:pPr>
            <a:r>
              <a:rPr lang="en-US" dirty="0">
                <a:latin typeface="Arial" panose="020B0604020202020204" pitchFamily="34" charset="0"/>
                <a:cs typeface="Times New Roman" panose="02020603050405020304" pitchFamily="18" charset="0"/>
              </a:rPr>
              <a:t>From Comptroller of the Treasury</a:t>
            </a:r>
          </a:p>
          <a:p>
            <a:pPr marL="0" indent="0">
              <a:spcBef>
                <a:spcPts val="0"/>
              </a:spcBef>
              <a:buNone/>
            </a:pPr>
            <a:endParaRPr lang="en-US" sz="900" dirty="0">
              <a:latin typeface="Arial" panose="020B0604020202020204" pitchFamily="34" charset="0"/>
              <a:cs typeface="Times New Roman" panose="02020603050405020304" pitchFamily="18" charset="0"/>
            </a:endParaRPr>
          </a:p>
          <a:p>
            <a:pPr marL="0" indent="0">
              <a:spcBef>
                <a:spcPts val="0"/>
              </a:spcBef>
              <a:buNone/>
            </a:pPr>
            <a:r>
              <a:rPr lang="en-US" dirty="0">
                <a:highlight>
                  <a:srgbClr val="FFFF00"/>
                </a:highlight>
                <a:latin typeface="Arial" panose="020B0604020202020204" pitchFamily="34" charset="0"/>
                <a:cs typeface="Times New Roman" panose="02020603050405020304" pitchFamily="18" charset="0"/>
              </a:rPr>
              <a:t>Corrective Action Plans must be included in a separate section of the audit report on the entity's letterhead, and labeled "management's corrective action plan”</a:t>
            </a:r>
          </a:p>
          <a:p>
            <a:pPr marL="0" indent="0">
              <a:spcBef>
                <a:spcPts val="0"/>
              </a:spcBef>
              <a:buNone/>
            </a:pPr>
            <a:endParaRPr lang="en-US" sz="1000" dirty="0">
              <a:latin typeface="Arial" panose="020B0604020202020204" pitchFamily="34" charset="0"/>
              <a:cs typeface="Times New Roman" panose="02020603050405020304" pitchFamily="18" charset="0"/>
            </a:endParaRPr>
          </a:p>
          <a:p>
            <a:pPr marL="0" indent="0">
              <a:spcBef>
                <a:spcPts val="0"/>
              </a:spcBef>
              <a:buNone/>
            </a:pPr>
            <a:r>
              <a:rPr lang="en-US" dirty="0">
                <a:latin typeface="Arial" panose="020B0604020202020204" pitchFamily="34" charset="0"/>
                <a:cs typeface="Times New Roman" panose="02020603050405020304" pitchFamily="18" charset="0"/>
              </a:rPr>
              <a:t>It is anticipated that there may be a required Cybersecurity Plan to be filed with the Comptroller of the Treasury.</a:t>
            </a:r>
          </a:p>
          <a:p>
            <a:pPr marL="0" indent="0">
              <a:spcBef>
                <a:spcPts val="0"/>
              </a:spcBef>
              <a:buNone/>
            </a:pPr>
            <a:endParaRPr lang="en-US" sz="1000" dirty="0">
              <a:latin typeface="Arial" panose="020B0604020202020204" pitchFamily="34" charset="0"/>
              <a:cs typeface="Times New Roman" panose="02020603050405020304" pitchFamily="18" charset="0"/>
            </a:endParaRPr>
          </a:p>
          <a:p>
            <a:pPr marL="0" indent="0">
              <a:spcBef>
                <a:spcPts val="0"/>
              </a:spcBef>
              <a:buNone/>
            </a:pPr>
            <a:r>
              <a:rPr lang="en-US" dirty="0">
                <a:latin typeface="Arial" panose="020B0604020202020204" pitchFamily="34" charset="0"/>
                <a:cs typeface="Times New Roman" panose="02020603050405020304" pitchFamily="18" charset="0"/>
              </a:rPr>
              <a:t>An Interfund schedule may be required to be presented in audits for transfers of funds between component units.</a:t>
            </a:r>
          </a:p>
          <a:p>
            <a:pPr marL="0" indent="0">
              <a:spcBef>
                <a:spcPts val="0"/>
              </a:spcBef>
              <a:buNone/>
            </a:pPr>
            <a:endParaRPr lang="en-US" sz="1000" dirty="0">
              <a:latin typeface="Arial" panose="020B0604020202020204" pitchFamily="34" charset="0"/>
              <a:cs typeface="Times New Roman" panose="02020603050405020304" pitchFamily="18" charset="0"/>
            </a:endParaRPr>
          </a:p>
          <a:p>
            <a:pPr marL="0" indent="0">
              <a:spcBef>
                <a:spcPts val="0"/>
              </a:spcBef>
              <a:buNone/>
            </a:pPr>
            <a:r>
              <a:rPr lang="en-US" dirty="0">
                <a:latin typeface="Arial" panose="020B0604020202020204" pitchFamily="34" charset="0"/>
                <a:cs typeface="Times New Roman" panose="02020603050405020304" pitchFamily="18" charset="0"/>
              </a:rPr>
              <a:t>At the current time, the Municipal Crosswalk required for all municipalities’ standardization of their chart of accounts, does not apply to ECDs.</a:t>
            </a:r>
          </a:p>
        </p:txBody>
      </p:sp>
    </p:spTree>
    <p:extLst>
      <p:ext uri="{BB962C8B-B14F-4D97-AF65-F5344CB8AC3E}">
        <p14:creationId xmlns:p14="http://schemas.microsoft.com/office/powerpoint/2010/main" val="240525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1141-26A7-40EE-67CC-2D00184C6444}"/>
              </a:ext>
            </a:extLst>
          </p:cNvPr>
          <p:cNvSpPr>
            <a:spLocks noGrp="1"/>
          </p:cNvSpPr>
          <p:nvPr>
            <p:ph type="title"/>
          </p:nvPr>
        </p:nvSpPr>
        <p:spPr/>
        <p:txBody>
          <a:bodyPr/>
          <a:lstStyle/>
          <a:p>
            <a:r>
              <a:rPr lang="en-US" dirty="0"/>
              <a:t>Base Funding Law - TCA § 7-86-303.</a:t>
            </a:r>
          </a:p>
        </p:txBody>
      </p:sp>
      <p:sp>
        <p:nvSpPr>
          <p:cNvPr id="3" name="Content Placeholder 2">
            <a:extLst>
              <a:ext uri="{FF2B5EF4-FFF2-40B4-BE49-F238E27FC236}">
                <a16:creationId xmlns:a16="http://schemas.microsoft.com/office/drawing/2014/main" id="{06A874BB-E602-0F2D-7C8C-6CDF7160C321}"/>
              </a:ext>
            </a:extLst>
          </p:cNvPr>
          <p:cNvSpPr>
            <a:spLocks noGrp="1"/>
          </p:cNvSpPr>
          <p:nvPr>
            <p:ph idx="1"/>
          </p:nvPr>
        </p:nvSpPr>
        <p:spPr/>
        <p:txBody>
          <a:bodyPr>
            <a:normAutofit lnSpcReduction="10000"/>
          </a:bodyPr>
          <a:lstStyle/>
          <a:p>
            <a:pPr marL="0" indent="0">
              <a:buNone/>
            </a:pPr>
            <a:r>
              <a:rPr lang="en-US" dirty="0">
                <a:latin typeface="Arial" panose="020B0604020202020204" pitchFamily="34" charset="0"/>
                <a:cs typeface="Times New Roman" panose="02020603050405020304" pitchFamily="18" charset="0"/>
              </a:rPr>
              <a:t>(e) In order to maintain adequate 911 funding provided to emergency communications districts, the board shall annually distribute to each emergency communications district a base amount equal to the average of total recurring annual revenue the district received from distributions from the board and from direct remittance of 911 surcharges for fiscal years </a:t>
            </a:r>
            <a:r>
              <a:rPr lang="en-US" b="1" dirty="0">
                <a:latin typeface="Arial" panose="020B0604020202020204" pitchFamily="34" charset="0"/>
                <a:cs typeface="Times New Roman" panose="02020603050405020304" pitchFamily="18" charset="0"/>
              </a:rPr>
              <a:t>2021, 2022, and 2023; however, in no event shall such distribution be less than the amount the district received in fiscal year 2023. </a:t>
            </a:r>
            <a:r>
              <a:rPr lang="en-US" dirty="0">
                <a:latin typeface="Arial" panose="020B0604020202020204" pitchFamily="34" charset="0"/>
                <a:cs typeface="Times New Roman" panose="02020603050405020304" pitchFamily="18" charset="0"/>
              </a:rPr>
              <a:t>On or before December 1, 2014, the board shall publish on its web site the base amount for each emergency communications district. …</a:t>
            </a:r>
          </a:p>
          <a:p>
            <a:pPr marL="0" indent="0">
              <a:buNone/>
            </a:pPr>
            <a:endParaRPr lang="en-US" dirty="0">
              <a:latin typeface="Arial" panose="020B0604020202020204" pitchFamily="34" charset="0"/>
              <a:cs typeface="Times New Roman" panose="02020603050405020304" pitchFamily="18" charset="0"/>
            </a:endParaRPr>
          </a:p>
          <a:p>
            <a:pPr marL="0" indent="0" algn="ctr">
              <a:buNone/>
            </a:pPr>
            <a:r>
              <a:rPr lang="en-US" b="1" dirty="0">
                <a:latin typeface="Arial" panose="020B0604020202020204" pitchFamily="34" charset="0"/>
                <a:cs typeface="Times New Roman" panose="02020603050405020304" pitchFamily="18" charset="0"/>
              </a:rPr>
              <a:t>(Bold font indicates change from previous language)</a:t>
            </a:r>
          </a:p>
        </p:txBody>
      </p:sp>
    </p:spTree>
    <p:extLst>
      <p:ext uri="{BB962C8B-B14F-4D97-AF65-F5344CB8AC3E}">
        <p14:creationId xmlns:p14="http://schemas.microsoft.com/office/powerpoint/2010/main" val="624066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1141-26A7-40EE-67CC-2D00184C6444}"/>
              </a:ext>
            </a:extLst>
          </p:cNvPr>
          <p:cNvSpPr>
            <a:spLocks noGrp="1"/>
          </p:cNvSpPr>
          <p:nvPr>
            <p:ph type="title"/>
          </p:nvPr>
        </p:nvSpPr>
        <p:spPr/>
        <p:txBody>
          <a:bodyPr/>
          <a:lstStyle/>
          <a:p>
            <a:r>
              <a:rPr lang="en-US" dirty="0"/>
              <a:t>Base Funding Law - TCA § 7-86-303.</a:t>
            </a:r>
          </a:p>
        </p:txBody>
      </p:sp>
      <p:sp>
        <p:nvSpPr>
          <p:cNvPr id="3" name="Content Placeholder 2">
            <a:extLst>
              <a:ext uri="{FF2B5EF4-FFF2-40B4-BE49-F238E27FC236}">
                <a16:creationId xmlns:a16="http://schemas.microsoft.com/office/drawing/2014/main" id="{06A874BB-E602-0F2D-7C8C-6CDF7160C321}"/>
              </a:ext>
            </a:extLst>
          </p:cNvPr>
          <p:cNvSpPr>
            <a:spLocks noGrp="1"/>
          </p:cNvSpPr>
          <p:nvPr>
            <p:ph idx="1"/>
          </p:nvPr>
        </p:nvSpPr>
        <p:spPr/>
        <p:txBody>
          <a:bodyPr>
            <a:normAutofit lnSpcReduction="10000"/>
          </a:bodyPr>
          <a:lstStyle/>
          <a:p>
            <a:pPr marL="0" indent="0" algn="ctr">
              <a:buNone/>
            </a:pPr>
            <a:r>
              <a:rPr lang="en-US" b="1" dirty="0">
                <a:latin typeface="Arial" panose="020B0604020202020204" pitchFamily="34" charset="0"/>
                <a:cs typeface="Times New Roman" panose="02020603050405020304" pitchFamily="18" charset="0"/>
              </a:rPr>
              <a:t>BASE FUNDING HIGHLIGHTS</a:t>
            </a:r>
          </a:p>
          <a:p>
            <a:pPr marL="0" indent="0" algn="ctr">
              <a:buNone/>
            </a:pPr>
            <a:endParaRPr lang="en-US" b="1" dirty="0">
              <a:latin typeface="Arial" panose="020B0604020202020204" pitchFamily="34" charset="0"/>
              <a:cs typeface="Times New Roman" panose="02020603050405020304" pitchFamily="18" charset="0"/>
            </a:endParaRPr>
          </a:p>
          <a:p>
            <a:r>
              <a:rPr lang="en-US" dirty="0">
                <a:latin typeface="Arial" panose="020B0604020202020204" pitchFamily="34" charset="0"/>
                <a:cs typeface="Times New Roman" panose="02020603050405020304" pitchFamily="18" charset="0"/>
              </a:rPr>
              <a:t>Based on recurring annual revenue</a:t>
            </a:r>
          </a:p>
          <a:p>
            <a:r>
              <a:rPr lang="en-US" dirty="0">
                <a:latin typeface="Arial" panose="020B0604020202020204" pitchFamily="34" charset="0"/>
                <a:cs typeface="Times New Roman" panose="02020603050405020304" pitchFamily="18" charset="0"/>
              </a:rPr>
              <a:t>Not less than amount received in FY2023</a:t>
            </a:r>
          </a:p>
          <a:p>
            <a:r>
              <a:rPr lang="en-US" dirty="0">
                <a:latin typeface="Arial" panose="020B0604020202020204" pitchFamily="34" charset="0"/>
                <a:cs typeface="Times New Roman" panose="02020603050405020304" pitchFamily="18" charset="0"/>
              </a:rPr>
              <a:t>Base amount published on website</a:t>
            </a:r>
          </a:p>
          <a:p>
            <a:r>
              <a:rPr lang="en-US" dirty="0">
                <a:latin typeface="Arial" panose="020B0604020202020204" pitchFamily="34" charset="0"/>
                <a:cs typeface="Times New Roman" panose="02020603050405020304" pitchFamily="18" charset="0"/>
              </a:rPr>
              <a:t>Only reduced if the local government funding is reduced</a:t>
            </a:r>
          </a:p>
          <a:p>
            <a:r>
              <a:rPr lang="en-US" dirty="0">
                <a:latin typeface="Arial" panose="020B0604020202020204" pitchFamily="34" charset="0"/>
                <a:cs typeface="Times New Roman" panose="02020603050405020304" pitchFamily="18" charset="0"/>
              </a:rPr>
              <a:t>ECD may contractually agree to a reduction, i.e. CHaaS</a:t>
            </a:r>
          </a:p>
          <a:p>
            <a:r>
              <a:rPr lang="en-US" dirty="0">
                <a:latin typeface="Arial" panose="020B0604020202020204" pitchFamily="34" charset="0"/>
                <a:cs typeface="Times New Roman" panose="02020603050405020304" pitchFamily="18" charset="0"/>
              </a:rPr>
              <a:t>One-sixth (1/6) of the base amount distributed every two (2) months, beginning in August (rounded to make equal payments and remove pennies)</a:t>
            </a:r>
          </a:p>
          <a:p>
            <a:r>
              <a:rPr lang="en-US" dirty="0">
                <a:latin typeface="Arial" panose="020B0604020202020204" pitchFamily="34" charset="0"/>
                <a:cs typeface="Times New Roman" panose="02020603050405020304" pitchFamily="18" charset="0"/>
              </a:rPr>
              <a:t>No changes to Section 130 distribution laws, but almost $17 million was included in base, so amount will be less</a:t>
            </a:r>
          </a:p>
        </p:txBody>
      </p:sp>
    </p:spTree>
    <p:extLst>
      <p:ext uri="{BB962C8B-B14F-4D97-AF65-F5344CB8AC3E}">
        <p14:creationId xmlns:p14="http://schemas.microsoft.com/office/powerpoint/2010/main" val="3856125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1141-26A7-40EE-67CC-2D00184C6444}"/>
              </a:ext>
            </a:extLst>
          </p:cNvPr>
          <p:cNvSpPr>
            <a:spLocks noGrp="1"/>
          </p:cNvSpPr>
          <p:nvPr>
            <p:ph type="title"/>
          </p:nvPr>
        </p:nvSpPr>
        <p:spPr/>
        <p:txBody>
          <a:bodyPr/>
          <a:lstStyle/>
          <a:p>
            <a:r>
              <a:rPr lang="en-US" dirty="0"/>
              <a:t>Base Funding Law - TCA § 7-86-303.</a:t>
            </a:r>
          </a:p>
        </p:txBody>
      </p:sp>
      <p:sp>
        <p:nvSpPr>
          <p:cNvPr id="3" name="Content Placeholder 2">
            <a:extLst>
              <a:ext uri="{FF2B5EF4-FFF2-40B4-BE49-F238E27FC236}">
                <a16:creationId xmlns:a16="http://schemas.microsoft.com/office/drawing/2014/main" id="{06A874BB-E602-0F2D-7C8C-6CDF7160C321}"/>
              </a:ext>
            </a:extLst>
          </p:cNvPr>
          <p:cNvSpPr>
            <a:spLocks noGrp="1"/>
          </p:cNvSpPr>
          <p:nvPr>
            <p:ph idx="1"/>
          </p:nvPr>
        </p:nvSpPr>
        <p:spPr>
          <a:xfrm>
            <a:off x="381000" y="1193800"/>
            <a:ext cx="8382000" cy="4958465"/>
          </a:xfrm>
        </p:spPr>
        <p:txBody>
          <a:bodyPr>
            <a:normAutofit lnSpcReduction="10000"/>
          </a:bodyPr>
          <a:lstStyle/>
          <a:p>
            <a:pPr marL="0" indent="0" algn="ctr">
              <a:buNone/>
            </a:pPr>
            <a:r>
              <a:rPr lang="en-US" sz="2800" spc="-5" dirty="0">
                <a:latin typeface="Arial" panose="020B0604020202020204" pitchFamily="34" charset="0"/>
                <a:cs typeface="Arial" panose="020B0604020202020204" pitchFamily="34" charset="0"/>
              </a:rPr>
              <a:t>Effect of SB1975 on ECD Base funding</a:t>
            </a:r>
          </a:p>
          <a:p>
            <a:pPr marL="0" indent="0" algn="ctr">
              <a:buNone/>
            </a:pPr>
            <a:endParaRPr lang="en-US" sz="900" spc="-5" dirty="0">
              <a:latin typeface="Open Sans"/>
              <a:cs typeface="Open Sans"/>
            </a:endParaRPr>
          </a:p>
          <a:p>
            <a:pPr marL="0" indent="0">
              <a:lnSpc>
                <a:spcPct val="80000"/>
              </a:lnSpc>
              <a:buNone/>
            </a:pPr>
            <a:r>
              <a:rPr lang="en-US" dirty="0">
                <a:latin typeface="Arial" panose="020B0604020202020204" pitchFamily="34" charset="0"/>
                <a:cs typeface="Times New Roman" panose="02020603050405020304" pitchFamily="18" charset="0"/>
              </a:rPr>
              <a:t>Starting in FY2025, an ECD’s base funding is the sum of the following:</a:t>
            </a:r>
          </a:p>
          <a:p>
            <a:pPr marL="742950" lvl="2" indent="-342900">
              <a:lnSpc>
                <a:spcPct val="80000"/>
              </a:lnSpc>
            </a:pPr>
            <a:r>
              <a:rPr lang="en-US" sz="2400" dirty="0">
                <a:latin typeface="Arial" panose="020B0604020202020204" pitchFamily="34" charset="0"/>
                <a:cs typeface="Times New Roman" panose="02020603050405020304" pitchFamily="18" charset="0"/>
              </a:rPr>
              <a:t>FY2023 Base funding</a:t>
            </a:r>
          </a:p>
          <a:p>
            <a:pPr marL="742950" lvl="2" indent="-342900">
              <a:lnSpc>
                <a:spcPct val="80000"/>
              </a:lnSpc>
            </a:pPr>
            <a:r>
              <a:rPr lang="en-US" sz="2400" dirty="0">
                <a:latin typeface="Arial" panose="020B0604020202020204" pitchFamily="34" charset="0"/>
                <a:cs typeface="Times New Roman" panose="02020603050405020304" pitchFamily="18" charset="0"/>
              </a:rPr>
              <a:t>FY2023 Surcharge subsidy</a:t>
            </a:r>
          </a:p>
          <a:p>
            <a:pPr marL="742950" lvl="2" indent="-342900">
              <a:lnSpc>
                <a:spcPct val="80000"/>
              </a:lnSpc>
            </a:pPr>
            <a:r>
              <a:rPr lang="en-US" sz="2400" dirty="0">
                <a:latin typeface="Arial" panose="020B0604020202020204" pitchFamily="34" charset="0"/>
                <a:cs typeface="Times New Roman" panose="02020603050405020304" pitchFamily="18" charset="0"/>
              </a:rPr>
              <a:t>Controller subsidy</a:t>
            </a:r>
          </a:p>
          <a:p>
            <a:pPr marL="742950" lvl="2" indent="-342900">
              <a:lnSpc>
                <a:spcPct val="80000"/>
              </a:lnSpc>
            </a:pPr>
            <a:r>
              <a:rPr lang="en-US" sz="2400" dirty="0">
                <a:latin typeface="Arial" panose="020B0604020202020204" pitchFamily="34" charset="0"/>
                <a:cs typeface="Times New Roman" panose="02020603050405020304" pitchFamily="18" charset="0"/>
              </a:rPr>
              <a:t>FY2023 Section 130 funding</a:t>
            </a:r>
          </a:p>
          <a:p>
            <a:pPr marL="0" indent="0">
              <a:lnSpc>
                <a:spcPct val="80000"/>
              </a:lnSpc>
              <a:buNone/>
            </a:pPr>
            <a:endParaRPr lang="en-US" dirty="0">
              <a:latin typeface="Arial" panose="020B0604020202020204" pitchFamily="34" charset="0"/>
              <a:cs typeface="Times New Roman" panose="02020603050405020304" pitchFamily="18" charset="0"/>
            </a:endParaRPr>
          </a:p>
          <a:p>
            <a:pPr marL="0" indent="0">
              <a:lnSpc>
                <a:spcPct val="80000"/>
              </a:lnSpc>
              <a:buNone/>
            </a:pPr>
            <a:r>
              <a:rPr lang="en-US" dirty="0">
                <a:latin typeface="Arial" panose="020B0604020202020204" pitchFamily="34" charset="0"/>
                <a:cs typeface="Times New Roman" panose="02020603050405020304" pitchFamily="18" charset="0"/>
              </a:rPr>
              <a:t>The board terminated the surcharge subsidy and controller subsidy programs in its June 11, 2024, meeting because those programs are now “merged” into the new base funding amount</a:t>
            </a:r>
          </a:p>
          <a:p>
            <a:pPr marL="0" indent="0">
              <a:lnSpc>
                <a:spcPct val="80000"/>
              </a:lnSpc>
              <a:buNone/>
            </a:pPr>
            <a:endParaRPr lang="en-US" dirty="0">
              <a:latin typeface="Arial" panose="020B0604020202020204" pitchFamily="34" charset="0"/>
              <a:cs typeface="Times New Roman" panose="02020603050405020304" pitchFamily="18" charset="0"/>
            </a:endParaRPr>
          </a:p>
          <a:p>
            <a:pPr marL="0" indent="0">
              <a:lnSpc>
                <a:spcPct val="80000"/>
              </a:lnSpc>
              <a:buNone/>
            </a:pPr>
            <a:r>
              <a:rPr lang="en-US" dirty="0">
                <a:latin typeface="Arial" panose="020B0604020202020204" pitchFamily="34" charset="0"/>
                <a:cs typeface="Times New Roman" panose="02020603050405020304" pitchFamily="18" charset="0"/>
              </a:rPr>
              <a:t>The new base funding total percentages will be used to calculate Section 130 funding distributions</a:t>
            </a:r>
          </a:p>
          <a:p>
            <a:pPr marL="0" indent="0">
              <a:lnSpc>
                <a:spcPct val="80000"/>
              </a:lnSpc>
              <a:buNone/>
            </a:pPr>
            <a:endParaRPr lang="en-US" sz="22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332427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1141-26A7-40EE-67CC-2D00184C6444}"/>
              </a:ext>
            </a:extLst>
          </p:cNvPr>
          <p:cNvSpPr>
            <a:spLocks noGrp="1"/>
          </p:cNvSpPr>
          <p:nvPr>
            <p:ph type="title"/>
          </p:nvPr>
        </p:nvSpPr>
        <p:spPr/>
        <p:txBody>
          <a:bodyPr/>
          <a:lstStyle/>
          <a:p>
            <a:r>
              <a:rPr lang="en-US" dirty="0"/>
              <a:t>Base Funding Law - TCA § 7-86-303.</a:t>
            </a:r>
          </a:p>
        </p:txBody>
      </p:sp>
      <p:sp>
        <p:nvSpPr>
          <p:cNvPr id="3" name="Content Placeholder 2">
            <a:extLst>
              <a:ext uri="{FF2B5EF4-FFF2-40B4-BE49-F238E27FC236}">
                <a16:creationId xmlns:a16="http://schemas.microsoft.com/office/drawing/2014/main" id="{06A874BB-E602-0F2D-7C8C-6CDF7160C321}"/>
              </a:ext>
            </a:extLst>
          </p:cNvPr>
          <p:cNvSpPr>
            <a:spLocks noGrp="1"/>
          </p:cNvSpPr>
          <p:nvPr>
            <p:ph idx="1"/>
          </p:nvPr>
        </p:nvSpPr>
        <p:spPr>
          <a:xfrm>
            <a:off x="381000" y="1219200"/>
            <a:ext cx="8382000" cy="4958465"/>
          </a:xfrm>
        </p:spPr>
        <p:txBody>
          <a:bodyPr>
            <a:normAutofit fontScale="77500" lnSpcReduction="20000"/>
          </a:bodyPr>
          <a:lstStyle/>
          <a:p>
            <a:pPr marL="0" indent="0" algn="ctr">
              <a:buNone/>
            </a:pPr>
            <a:r>
              <a:rPr lang="en-US" sz="3600" spc="-5" dirty="0">
                <a:latin typeface="Arial" panose="020B0604020202020204" pitchFamily="34" charset="0"/>
                <a:cs typeface="Arial" panose="020B0604020202020204" pitchFamily="34" charset="0"/>
              </a:rPr>
              <a:t>Effect of SB1975 on ECD Base funding (cont’d)</a:t>
            </a:r>
          </a:p>
          <a:p>
            <a:pPr marL="0" marR="0" indent="0">
              <a:spcBef>
                <a:spcPts val="0"/>
              </a:spcBef>
              <a:spcAft>
                <a:spcPts val="0"/>
              </a:spcAft>
              <a:buNone/>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Base funding on the posted schedule includes funds before CHaaS deductions.  Every ECD should budget 3010 funding at the posted base level amount.  During the fiscal year, CHaaS participants must record adjustments for revenue and code 4428 Hosted Controller non-cash expenditures that were handled by TECB.</a:t>
            </a:r>
          </a:p>
          <a:p>
            <a:pPr marL="0" marR="0" indent="0">
              <a:spcBef>
                <a:spcPts val="0"/>
              </a:spcBef>
              <a:spcAft>
                <a:spcPts val="0"/>
              </a:spcAft>
              <a:buNone/>
            </a:pP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r>
              <a:rPr lang="en-US" sz="2800" dirty="0">
                <a:effectLst/>
                <a:latin typeface="Arial" panose="020B0604020202020204" pitchFamily="34" charset="0"/>
                <a:ea typeface="Calibri" panose="020F0502020204030204" pitchFamily="34" charset="0"/>
                <a:cs typeface="Arial" panose="020B0604020202020204" pitchFamily="34" charset="0"/>
              </a:rPr>
              <a:t>The best way to record the hosted controller (CHaaS) transaction for 3 CTPs for an annual transaction is:</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Account      Description                                           Debit             Credit</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4428         Hosted Operational Services                 23,580</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3010                 TCA Section 7-86-303 Receipts                           23,580 </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    To record call handling service paid by TECB and deducted from</a:t>
            </a: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rPr>
              <a:t>the district’s revenue distribution.</a:t>
            </a:r>
          </a:p>
        </p:txBody>
      </p:sp>
    </p:spTree>
    <p:extLst>
      <p:ext uri="{BB962C8B-B14F-4D97-AF65-F5344CB8AC3E}">
        <p14:creationId xmlns:p14="http://schemas.microsoft.com/office/powerpoint/2010/main" val="1759059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marR="0" indent="0">
              <a:lnSpc>
                <a:spcPct val="115000"/>
              </a:lnSpc>
              <a:spcBef>
                <a:spcPts val="0"/>
              </a:spcBef>
              <a:spcAft>
                <a:spcPts val="0"/>
              </a:spcAft>
              <a:buNone/>
            </a:pPr>
            <a:r>
              <a:rPr lang="en-US" sz="2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Tenn. Code Ann. § 7-86-123.  Financial report</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r>
              <a:rPr lang="en-US"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every regularly scheduled meeting of the board of directors, the board must be provided with a financial report of the emergency communication district's activities, in accordance with guidelines developed by the comptroller of the treasury.</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defRPr/>
            </a:pPr>
            <a:endParaRPr lang="en-US"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77396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buNone/>
              <a:defRPr/>
            </a:pPr>
            <a:r>
              <a:rPr lang="en-US" sz="3000" b="1" dirty="0">
                <a:latin typeface="Arial" panose="020B0604020202020204" pitchFamily="34" charset="0"/>
              </a:rPr>
              <a:t>Comptroller of the Treasury Publications</a:t>
            </a:r>
          </a:p>
          <a:p>
            <a:pPr marL="0" indent="0">
              <a:buNone/>
              <a:defRPr/>
            </a:pPr>
            <a:endParaRPr lang="en-US" sz="900" dirty="0"/>
          </a:p>
          <a:p>
            <a:pPr marL="0" indent="0">
              <a:buNone/>
              <a:defRPr/>
            </a:pPr>
            <a:r>
              <a:rPr lang="en-US" dirty="0">
                <a:latin typeface="Arial" panose="020B0604020202020204" pitchFamily="34" charset="0"/>
              </a:rPr>
              <a:t>Accounting and Financial Reporting Manual</a:t>
            </a:r>
          </a:p>
          <a:p>
            <a:pPr marL="91440" indent="0" algn="ctr">
              <a:spcBef>
                <a:spcPts val="0"/>
              </a:spcBef>
              <a:buNone/>
              <a:defRPr/>
            </a:pPr>
            <a:r>
              <a:rPr lang="en-US" sz="2200" b="1" u="sng" dirty="0">
                <a:solidFill>
                  <a:srgbClr val="00B0F0"/>
                </a:solidFill>
                <a:latin typeface="Times New Roman" panose="02020603050405020304" pitchFamily="18" charset="0"/>
                <a:cs typeface="Times New Roman" panose="02020603050405020304" pitchFamily="18" charset="0"/>
              </a:rPr>
              <a:t>https://comptroller.tn.gov/content/dam/cot/la/documents/manuals/ECDManual2022-AugUpdate.pdf</a:t>
            </a:r>
          </a:p>
          <a:p>
            <a:pPr marL="0" indent="0">
              <a:buNone/>
              <a:defRPr/>
            </a:pPr>
            <a:endParaRPr lang="en-US" sz="900" dirty="0">
              <a:latin typeface="Arial" panose="020B0604020202020204" pitchFamily="34" charset="0"/>
            </a:endParaRPr>
          </a:p>
          <a:p>
            <a:pPr marL="0" indent="0">
              <a:buNone/>
              <a:defRPr/>
            </a:pPr>
            <a:r>
              <a:rPr lang="en-US" dirty="0">
                <a:latin typeface="Arial" panose="020B0604020202020204" pitchFamily="34" charset="0"/>
              </a:rPr>
              <a:t>(Typical County Emergency Communications District Examples)</a:t>
            </a:r>
          </a:p>
          <a:p>
            <a:pPr marL="91440" indent="0" algn="ctr">
              <a:spcBef>
                <a:spcPts val="0"/>
              </a:spcBef>
              <a:buNone/>
              <a:defRPr/>
            </a:pPr>
            <a:r>
              <a:rPr lang="en-US" sz="2200" b="1" u="sng" dirty="0">
                <a:solidFill>
                  <a:srgbClr val="00B0F0"/>
                </a:solidFill>
                <a:latin typeface="Times New Roman" panose="02020603050405020304" pitchFamily="18" charset="0"/>
                <a:cs typeface="Times New Roman" panose="02020603050405020304" pitchFamily="18" charset="0"/>
              </a:rPr>
              <a:t>https://comptroller.tn.gov/content/dam/cot/la/documents/manuals/referencelinks/E911ExampleF S2021.pdf. (E911 Example Financial Statements) </a:t>
            </a:r>
          </a:p>
          <a:p>
            <a:pPr marL="91440" indent="0">
              <a:spcBef>
                <a:spcPts val="0"/>
              </a:spcBef>
              <a:buNone/>
              <a:defRPr/>
            </a:pPr>
            <a:r>
              <a:rPr lang="en-US" dirty="0">
                <a:latin typeface="Arial" panose="020B0604020202020204" pitchFamily="34" charset="0"/>
              </a:rPr>
              <a:t>Investment Guide </a:t>
            </a:r>
            <a:r>
              <a:rPr lang="en-US" sz="2200" b="1" u="sng" dirty="0">
                <a:solidFill>
                  <a:srgbClr val="00B0F0"/>
                </a:solidFill>
                <a:latin typeface="Times New Roman" panose="02020603050405020304" pitchFamily="18" charset="0"/>
                <a:cs typeface="Times New Roman" panose="02020603050405020304" pitchFamily="18" charset="0"/>
              </a:rPr>
              <a:t>https://comptroller.tn.gov/content/dam/cot/lgf/documents/resources/investments/AGuideToInvestingIdleCountyFunds2017.pdf</a:t>
            </a:r>
          </a:p>
          <a:p>
            <a:pPr marL="0" indent="0">
              <a:buNone/>
              <a:defRPr/>
            </a:pPr>
            <a:endParaRPr lang="en-US"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005923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buNone/>
              <a:defRPr/>
            </a:pPr>
            <a:r>
              <a:rPr lang="en-US" sz="2400" dirty="0">
                <a:latin typeface="Arial" panose="020B0604020202020204" pitchFamily="34" charset="0"/>
                <a:cs typeface="Arial" panose="020B0604020202020204" pitchFamily="34" charset="0"/>
              </a:rPr>
              <a:t>§ 7-86-106. “The emergency communications district so created shall be a “municipality” … </a:t>
            </a:r>
            <a:r>
              <a:rPr lang="en-US" dirty="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he powers of each district shall be vested in and exercised by a majority of the members of the board of directors of the district.”</a:t>
            </a:r>
          </a:p>
          <a:p>
            <a:pPr marL="0" indent="0">
              <a:buNone/>
              <a:defRPr/>
            </a:pPr>
            <a:endParaRPr lang="en-US" sz="1000" dirty="0">
              <a:latin typeface="Arial" panose="020B0604020202020204" pitchFamily="34" charset="0"/>
              <a:cs typeface="Arial" panose="020B0604020202020204" pitchFamily="34" charset="0"/>
            </a:endParaRPr>
          </a:p>
          <a:p>
            <a:pPr marL="0" indent="0">
              <a:buNone/>
              <a:defRPr/>
            </a:pPr>
            <a:r>
              <a:rPr lang="en-US" sz="2400" dirty="0">
                <a:latin typeface="Arial" panose="020B0604020202020204" pitchFamily="34" charset="0"/>
                <a:cs typeface="Arial" panose="020B0604020202020204" pitchFamily="34" charset="0"/>
              </a:rPr>
              <a:t>§ 7-86-120 - The board of each district shall adopt and operate under an annual budget. </a:t>
            </a:r>
          </a:p>
          <a:p>
            <a:pPr marL="0" indent="0">
              <a:buNone/>
              <a:defRPr/>
            </a:pPr>
            <a:endParaRPr lang="en-US" sz="1000" b="1" u="sng" dirty="0">
              <a:solidFill>
                <a:srgbClr val="00B0F0"/>
              </a:solidFill>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The Board controls the budget, the budget controls ECD operations.</a:t>
            </a:r>
          </a:p>
          <a:p>
            <a:pPr marL="0" indent="0">
              <a:buNone/>
              <a:defRPr/>
            </a:pPr>
            <a:endParaRPr lang="en-US" sz="1000" dirty="0">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Board members should have the most relative, accurate, reliable, financial information obtainable to evaluate ECD needs and progress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2966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lgn="ctr">
              <a:buNone/>
              <a:defRPr/>
            </a:pPr>
            <a:r>
              <a:rPr lang="en-US" b="1" dirty="0">
                <a:latin typeface="Arial" panose="020B0604020202020204" pitchFamily="34" charset="0"/>
                <a:cs typeface="Arial" panose="020B0604020202020204" pitchFamily="34" charset="0"/>
              </a:rPr>
              <a:t>Financial Reporting Requirements </a:t>
            </a:r>
          </a:p>
          <a:p>
            <a:pPr marL="0" indent="0">
              <a:buNone/>
              <a:defRPr/>
            </a:pPr>
            <a:r>
              <a:rPr lang="en-US" dirty="0">
                <a:latin typeface="Arial" panose="020B0604020202020204" pitchFamily="34" charset="0"/>
                <a:cs typeface="Arial" panose="020B0604020202020204" pitchFamily="34" charset="0"/>
              </a:rPr>
              <a:t>Financial statements should be prepared in accordance with GAAP.</a:t>
            </a:r>
          </a:p>
          <a:p>
            <a:pPr marL="0" indent="0">
              <a:buNone/>
              <a:defRPr/>
            </a:pPr>
            <a:r>
              <a:rPr lang="en-US" dirty="0">
                <a:latin typeface="Arial" panose="020B0604020202020204" pitchFamily="34" charset="0"/>
                <a:cs typeface="Arial" panose="020B0604020202020204" pitchFamily="34" charset="0"/>
              </a:rPr>
              <a:t>The financial report period should be the most recent month ended prior to a regularly scheduled board meeting and include: </a:t>
            </a:r>
          </a:p>
          <a:p>
            <a:pPr>
              <a:defRPr/>
            </a:pPr>
            <a:r>
              <a:rPr lang="en-US" sz="2000" dirty="0">
                <a:latin typeface="Arial" panose="020B0604020202020204" pitchFamily="34" charset="0"/>
                <a:cs typeface="Arial" panose="020B0604020202020204" pitchFamily="34" charset="0"/>
              </a:rPr>
              <a:t>a Statement of Net Position (balance sheet) reflecting the financial position of the district.</a:t>
            </a:r>
          </a:p>
          <a:p>
            <a:pPr>
              <a:defRPr/>
            </a:pPr>
            <a:r>
              <a:rPr lang="en-US" sz="2000" dirty="0">
                <a:latin typeface="Arial" panose="020B0604020202020204" pitchFamily="34" charset="0"/>
                <a:cs typeface="Arial" panose="020B0604020202020204" pitchFamily="34" charset="0"/>
              </a:rPr>
              <a:t>a Statement of Activities (statement of operations showing revenues and expenditures).</a:t>
            </a:r>
          </a:p>
          <a:p>
            <a:pPr>
              <a:defRPr/>
            </a:pPr>
            <a:r>
              <a:rPr lang="en-US" sz="2000" dirty="0">
                <a:latin typeface="Arial" panose="020B0604020202020204" pitchFamily="34" charset="0"/>
                <a:cs typeface="Arial" panose="020B0604020202020204" pitchFamily="34" charset="0"/>
              </a:rPr>
              <a:t>a budgetary statement that compares budget with actual for the year to date.</a:t>
            </a:r>
          </a:p>
          <a:p>
            <a:pPr>
              <a:defRPr/>
            </a:pPr>
            <a:r>
              <a:rPr lang="en-US" sz="2000" dirty="0">
                <a:latin typeface="Arial" panose="020B0604020202020204" pitchFamily="34" charset="0"/>
                <a:cs typeface="Arial" panose="020B0604020202020204" pitchFamily="34" charset="0"/>
              </a:rPr>
              <a:t>a summary of investment activity.</a:t>
            </a:r>
          </a:p>
          <a:p>
            <a:pPr marL="0" indent="0" algn="ctr">
              <a:buNone/>
              <a:defRPr/>
            </a:pPr>
            <a:r>
              <a:rPr lang="en-US" sz="2000" b="1" dirty="0">
                <a:latin typeface="Arial" panose="020B0604020202020204" pitchFamily="34" charset="0"/>
                <a:cs typeface="Arial" panose="020B0604020202020204" pitchFamily="34" charset="0"/>
              </a:rPr>
              <a:t>Examples of these forms are found in the Comptroller Publication</a:t>
            </a:r>
          </a:p>
        </p:txBody>
      </p:sp>
    </p:spTree>
    <p:extLst>
      <p:ext uri="{BB962C8B-B14F-4D97-AF65-F5344CB8AC3E}">
        <p14:creationId xmlns:p14="http://schemas.microsoft.com/office/powerpoint/2010/main" val="251899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68C3A-1971-432F-A3CE-C5B0196C3454}"/>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3B672756-4BC2-400D-AF83-703722915C59}"/>
              </a:ext>
            </a:extLst>
          </p:cNvPr>
          <p:cNvSpPr>
            <a:spLocks noGrp="1"/>
          </p:cNvSpPr>
          <p:nvPr>
            <p:ph idx="1"/>
          </p:nvPr>
        </p:nvSpPr>
        <p:spPr/>
        <p:txBody>
          <a:bodyPr/>
          <a:lstStyle/>
          <a:p>
            <a:pPr marL="0" indent="0" eaLnBrk="1" hangingPunct="1">
              <a:spcBef>
                <a:spcPts val="0"/>
              </a:spcBef>
              <a:spcAft>
                <a:spcPts val="1800"/>
              </a:spcAft>
              <a:buClr>
                <a:schemeClr val="tx1"/>
              </a:buClr>
              <a:buNone/>
            </a:pPr>
            <a:endParaRPr lang="en-US" sz="3200" dirty="0">
              <a:latin typeface="Times New Roman" panose="02020603050405020304" pitchFamily="18" charset="0"/>
              <a:cs typeface="Times New Roman" panose="02020603050405020304" pitchFamily="18" charset="0"/>
            </a:endParaRPr>
          </a:p>
          <a:p>
            <a:pPr eaLnBrk="1" hangingPunct="1">
              <a:spcBef>
                <a:spcPts val="0"/>
              </a:spcBef>
              <a:spcAft>
                <a:spcPts val="1800"/>
              </a:spcAft>
              <a:buClr>
                <a:schemeClr val="tx1"/>
              </a:buCl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2024 TECB and ECD Status</a:t>
            </a:r>
          </a:p>
          <a:p>
            <a:pPr eaLnBrk="1" hangingPunct="1">
              <a:spcBef>
                <a:spcPts val="0"/>
              </a:spcBef>
              <a:spcAft>
                <a:spcPts val="1800"/>
              </a:spcAft>
              <a:buClr>
                <a:schemeClr val="tx1"/>
              </a:buCl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Legal and Accounting Changes</a:t>
            </a:r>
          </a:p>
          <a:p>
            <a:pPr eaLnBrk="1" hangingPunct="1">
              <a:spcBef>
                <a:spcPts val="0"/>
              </a:spcBef>
              <a:spcAft>
                <a:spcPts val="1800"/>
              </a:spcAft>
              <a:buClr>
                <a:schemeClr val="tx1"/>
              </a:buCl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Base Funding Law</a:t>
            </a:r>
          </a:p>
          <a:p>
            <a:pPr eaLnBrk="1" hangingPunct="1">
              <a:spcBef>
                <a:spcPts val="0"/>
              </a:spcBef>
              <a:spcAft>
                <a:spcPts val="1800"/>
              </a:spcAft>
              <a:buClr>
                <a:schemeClr val="tx1"/>
              </a:buClr>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Financial Management</a:t>
            </a:r>
          </a:p>
          <a:p>
            <a:pPr>
              <a:spcBef>
                <a:spcPts val="0"/>
              </a:spcBef>
              <a:spcAft>
                <a:spcPts val="1800"/>
              </a:spcAft>
              <a:buClr>
                <a:schemeClr val="tx1"/>
              </a:buClr>
            </a:pPr>
            <a:r>
              <a:rPr lang="en-US" sz="3200" dirty="0">
                <a:latin typeface="Times New Roman" panose="02020603050405020304" pitchFamily="18" charset="0"/>
                <a:cs typeface="Times New Roman" panose="02020603050405020304" pitchFamily="18" charset="0"/>
              </a:rPr>
              <a:t>Resources</a:t>
            </a:r>
          </a:p>
          <a:p>
            <a:pPr marL="0" indent="0" eaLnBrk="1" hangingPunct="1">
              <a:spcBef>
                <a:spcPts val="0"/>
              </a:spcBef>
              <a:spcAft>
                <a:spcPts val="1800"/>
              </a:spcAft>
              <a:buClr>
                <a:schemeClr val="tx1"/>
              </a:buClr>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623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lgn="ctr">
              <a:buNone/>
              <a:defRPr/>
            </a:pPr>
            <a:r>
              <a:rPr lang="en-US" b="1" dirty="0">
                <a:latin typeface="Arial" panose="020B0604020202020204" pitchFamily="34" charset="0"/>
                <a:cs typeface="Arial" panose="020B0604020202020204" pitchFamily="34" charset="0"/>
              </a:rPr>
              <a:t>MISCELLANEOUS</a:t>
            </a:r>
            <a:endParaRPr lang="en-US" dirty="0">
              <a:latin typeface="Arial" panose="020B0604020202020204" pitchFamily="34" charset="0"/>
              <a:cs typeface="Arial" panose="020B0604020202020204" pitchFamily="34" charset="0"/>
            </a:endParaRPr>
          </a:p>
          <a:p>
            <a:pPr marL="0" indent="0">
              <a:buNone/>
              <a:defRPr/>
            </a:pPr>
            <a:endParaRPr lang="en-US" sz="900" dirty="0">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Helpful documents that provide information to the Board:</a:t>
            </a:r>
          </a:p>
          <a:p>
            <a:pPr marL="0" indent="0">
              <a:buNone/>
              <a:defRPr/>
            </a:pPr>
            <a:endParaRPr lang="en-US" sz="900" dirty="0">
              <a:latin typeface="Arial" panose="020B0604020202020204" pitchFamily="34" charset="0"/>
              <a:cs typeface="Arial" panose="020B0604020202020204" pitchFamily="34" charset="0"/>
            </a:endParaRPr>
          </a:p>
          <a:p>
            <a:pPr lvl="1" indent="-342900">
              <a:defRPr/>
            </a:pPr>
            <a:r>
              <a:rPr lang="en-US" sz="2400" dirty="0">
                <a:latin typeface="Arial" panose="020B0604020202020204" pitchFamily="34" charset="0"/>
                <a:cs typeface="Arial" panose="020B0604020202020204" pitchFamily="34" charset="0"/>
              </a:rPr>
              <a:t>Check register or reconciled bank statement</a:t>
            </a:r>
          </a:p>
          <a:p>
            <a:pPr lvl="1" indent="-342900">
              <a:defRPr/>
            </a:pPr>
            <a:endParaRPr lang="en-US" sz="900" dirty="0">
              <a:latin typeface="Arial" panose="020B0604020202020204" pitchFamily="34" charset="0"/>
              <a:cs typeface="Arial" panose="020B0604020202020204" pitchFamily="34" charset="0"/>
            </a:endParaRPr>
          </a:p>
          <a:p>
            <a:pPr lvl="1" indent="-342900">
              <a:defRPr/>
            </a:pPr>
            <a:r>
              <a:rPr lang="en-US" sz="2400" dirty="0">
                <a:latin typeface="Arial" panose="020B0604020202020204" pitchFamily="34" charset="0"/>
                <a:cs typeface="Arial" panose="020B0604020202020204" pitchFamily="34" charset="0"/>
              </a:rPr>
              <a:t>Simple Summary Version of Combined Statements</a:t>
            </a:r>
          </a:p>
          <a:p>
            <a:pPr lvl="2" indent="-342900">
              <a:defRPr/>
            </a:pPr>
            <a:r>
              <a:rPr lang="en-US" sz="2200" dirty="0">
                <a:latin typeface="Arial" panose="020B0604020202020204" pitchFamily="34" charset="0"/>
                <a:cs typeface="Arial" panose="020B0604020202020204" pitchFamily="34" charset="0"/>
              </a:rPr>
              <a:t>a copy can be found on TECB website at:  https://www.tn.gov/commerce/e911/training-resources/tena-presentation.html</a:t>
            </a:r>
          </a:p>
          <a:p>
            <a:pPr lvl="1" indent="-342900">
              <a:defRPr/>
            </a:pPr>
            <a:endParaRPr lang="en-US" sz="900" dirty="0">
              <a:latin typeface="Arial" panose="020B0604020202020204" pitchFamily="34" charset="0"/>
              <a:cs typeface="Arial" panose="020B0604020202020204" pitchFamily="34" charset="0"/>
            </a:endParaRPr>
          </a:p>
          <a:p>
            <a:pPr lvl="1" indent="-342900">
              <a:defRPr/>
            </a:pPr>
            <a:r>
              <a:rPr lang="en-US" sz="2400" dirty="0">
                <a:latin typeface="Arial" panose="020B0604020202020204" pitchFamily="34" charset="0"/>
                <a:cs typeface="Arial" panose="020B0604020202020204" pitchFamily="34" charset="0"/>
              </a:rPr>
              <a:t>A comparative statement of expenditures from last fiscal year for the same time period and explanations of the differences</a:t>
            </a:r>
          </a:p>
          <a:p>
            <a:pPr lvl="1" indent="-342900">
              <a:defRPr/>
            </a:pPr>
            <a:endParaRPr lang="en-US" sz="2400" dirty="0">
              <a:latin typeface="Arial" panose="020B0604020202020204" pitchFamily="34" charset="0"/>
              <a:cs typeface="Arial" panose="020B0604020202020204" pitchFamily="34" charset="0"/>
            </a:endParaRPr>
          </a:p>
          <a:p>
            <a:pPr marL="0" indent="0">
              <a:buNone/>
              <a:defRP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814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lgn="ctr">
              <a:buNone/>
              <a:defRPr/>
            </a:pPr>
            <a:r>
              <a:rPr lang="en-US" b="1" dirty="0">
                <a:latin typeface="Arial" panose="020B0604020202020204" pitchFamily="34" charset="0"/>
                <a:cs typeface="Arial" panose="020B0604020202020204" pitchFamily="34" charset="0"/>
              </a:rPr>
              <a:t>INVESTMENTS</a:t>
            </a:r>
          </a:p>
          <a:p>
            <a:pPr marL="0" indent="0" algn="ctr">
              <a:buNone/>
              <a:defRPr/>
            </a:pPr>
            <a:endParaRPr lang="en-US" sz="900" b="1" dirty="0">
              <a:latin typeface="Arial" panose="020B0604020202020204" pitchFamily="34" charset="0"/>
              <a:cs typeface="Arial" panose="020B0604020202020204" pitchFamily="34" charset="0"/>
            </a:endParaRPr>
          </a:p>
          <a:p>
            <a:pPr marL="0" indent="0">
              <a:buNone/>
              <a:defRPr/>
            </a:pPr>
            <a:r>
              <a:rPr lang="en-US" sz="3000" dirty="0">
                <a:latin typeface="Arial" panose="020B0604020202020204" pitchFamily="34" charset="0"/>
                <a:cs typeface="Arial" panose="020B0604020202020204" pitchFamily="34" charset="0"/>
              </a:rPr>
              <a:t>Tenn. Code Ann. §  7-86-122. Idle funds</a:t>
            </a:r>
          </a:p>
          <a:p>
            <a:pPr marL="0" indent="0">
              <a:buNone/>
              <a:defRPr/>
            </a:pPr>
            <a:endParaRPr lang="en-US" dirty="0">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In order to provide a safe temporary medium for the investment of idle funds, emergency communications districts </a:t>
            </a:r>
            <a:r>
              <a:rPr lang="en-US" b="1" dirty="0">
                <a:latin typeface="Arial" panose="020B0604020202020204" pitchFamily="34" charset="0"/>
                <a:cs typeface="Arial" panose="020B0604020202020204" pitchFamily="34" charset="0"/>
              </a:rPr>
              <a:t>shall</a:t>
            </a:r>
            <a:r>
              <a:rPr lang="en-US" dirty="0">
                <a:latin typeface="Arial" panose="020B0604020202020204" pitchFamily="34" charset="0"/>
                <a:cs typeface="Arial" panose="020B0604020202020204" pitchFamily="34" charset="0"/>
              </a:rPr>
              <a:t> deposit and invest idle funds according to the provisions of TCA §  5-8-301.</a:t>
            </a:r>
          </a:p>
          <a:p>
            <a:pPr lvl="1" indent="-342900">
              <a:defRPr/>
            </a:pPr>
            <a:r>
              <a:rPr lang="en-US" sz="2400" dirty="0">
                <a:latin typeface="Arial" panose="020B0604020202020204" pitchFamily="34" charset="0"/>
                <a:cs typeface="Arial" panose="020B0604020202020204" pitchFamily="34" charset="0"/>
              </a:rPr>
              <a:t>Idle funds are simply funds that are not being used for operating expenses and not deposited in an interest-bearing account</a:t>
            </a:r>
          </a:p>
          <a:p>
            <a:pPr lvl="1" indent="-342900">
              <a:defRPr/>
            </a:pPr>
            <a:r>
              <a:rPr lang="en-US" sz="2400" dirty="0">
                <a:latin typeface="Arial" panose="020B0604020202020204" pitchFamily="34" charset="0"/>
                <a:cs typeface="Arial" panose="020B0604020202020204" pitchFamily="34" charset="0"/>
              </a:rPr>
              <a:t>ECDs are not required to have investment committees</a:t>
            </a:r>
          </a:p>
          <a:p>
            <a:pPr marL="0" indent="0" algn="ctr">
              <a:buNone/>
              <a:defRPr/>
            </a:pP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231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lgn="ctr">
              <a:buNone/>
              <a:defRPr/>
            </a:pPr>
            <a:r>
              <a:rPr lang="en-US" b="1" dirty="0">
                <a:latin typeface="Arial" panose="020B0604020202020204" pitchFamily="34" charset="0"/>
                <a:cs typeface="Arial" panose="020B0604020202020204" pitchFamily="34" charset="0"/>
              </a:rPr>
              <a:t>INVESTMENTS</a:t>
            </a:r>
          </a:p>
          <a:p>
            <a:pPr marL="0" indent="0">
              <a:buNone/>
              <a:defRPr/>
            </a:pPr>
            <a:endParaRPr lang="en-US" sz="1000" b="1" dirty="0">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ECDs are authorized to invest idle funds in any of the following </a:t>
            </a:r>
            <a:r>
              <a:rPr lang="en-US" b="1" dirty="0">
                <a:latin typeface="Arial" panose="020B0604020202020204" pitchFamily="34" charset="0"/>
                <a:cs typeface="Arial" panose="020B0604020202020204" pitchFamily="34" charset="0"/>
              </a:rPr>
              <a:t>without any specific authorization or outside approvals</a:t>
            </a:r>
            <a:r>
              <a:rPr lang="en-US" dirty="0">
                <a:latin typeface="Arial" panose="020B0604020202020204" pitchFamily="34" charset="0"/>
                <a:cs typeface="Arial" panose="020B0604020202020204" pitchFamily="34" charset="0"/>
              </a:rPr>
              <a:t>:</a:t>
            </a:r>
          </a:p>
          <a:p>
            <a:pPr>
              <a:defRPr/>
            </a:pPr>
            <a:r>
              <a:rPr lang="en-US" sz="2200" dirty="0">
                <a:latin typeface="Arial" panose="020B0604020202020204" pitchFamily="34" charset="0"/>
                <a:cs typeface="Arial" panose="020B0604020202020204" pitchFamily="34" charset="0"/>
              </a:rPr>
              <a:t>Bonds, notes or treasury bills of the United States or other obligations guaranteed as to principal and interest by the United States or any of its agencies;</a:t>
            </a:r>
          </a:p>
          <a:p>
            <a:pPr>
              <a:defRPr/>
            </a:pPr>
            <a:r>
              <a:rPr lang="en-US" sz="2200" dirty="0">
                <a:latin typeface="Arial" panose="020B0604020202020204" pitchFamily="34" charset="0"/>
                <a:cs typeface="Arial" panose="020B0604020202020204" pitchFamily="34" charset="0"/>
              </a:rPr>
              <a:t>Certificates of deposit and other evidence of deposit at Tennessee chartered banks and savings and loan associations and federally chartered banks and savings and loan associations. </a:t>
            </a:r>
            <a:r>
              <a:rPr lang="en-US" sz="2200" b="1" dirty="0">
                <a:latin typeface="Arial" panose="020B0604020202020204" pitchFamily="34" charset="0"/>
                <a:cs typeface="Arial" panose="020B0604020202020204" pitchFamily="34" charset="0"/>
              </a:rPr>
              <a:t>(must be placed competitively and secured by collateral)</a:t>
            </a:r>
          </a:p>
          <a:p>
            <a:pPr>
              <a:defRPr/>
            </a:pPr>
            <a:r>
              <a:rPr lang="en-US" sz="2200" dirty="0">
                <a:latin typeface="Arial" panose="020B0604020202020204" pitchFamily="34" charset="0"/>
                <a:cs typeface="Arial" panose="020B0604020202020204" pitchFamily="34" charset="0"/>
              </a:rPr>
              <a:t>The state’s pooled investment fund established by title 9, chapter 4, part 7; </a:t>
            </a:r>
          </a:p>
        </p:txBody>
      </p:sp>
    </p:spTree>
    <p:extLst>
      <p:ext uri="{BB962C8B-B14F-4D97-AF65-F5344CB8AC3E}">
        <p14:creationId xmlns:p14="http://schemas.microsoft.com/office/powerpoint/2010/main" val="2116092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a:xfrm>
            <a:off x="152400" y="1193800"/>
            <a:ext cx="8839200" cy="4958465"/>
          </a:xfrm>
        </p:spPr>
        <p:txBody>
          <a:bodyPr>
            <a:noAutofit/>
          </a:bodyPr>
          <a:lstStyle/>
          <a:p>
            <a:pPr marL="0" indent="0" algn="ctr">
              <a:buNone/>
              <a:defRPr/>
            </a:pPr>
            <a:r>
              <a:rPr lang="en-US" b="1" dirty="0">
                <a:latin typeface="Arial" panose="020B0604020202020204" pitchFamily="34" charset="0"/>
                <a:cs typeface="Arial" panose="020B0604020202020204" pitchFamily="34" charset="0"/>
              </a:rPr>
              <a:t>INVESTMENTS</a:t>
            </a:r>
          </a:p>
          <a:p>
            <a:pPr marL="0" indent="0">
              <a:buNone/>
              <a:defRPr/>
            </a:pPr>
            <a:endParaRPr lang="en-US" sz="1000" b="1" dirty="0">
              <a:latin typeface="Arial" panose="020B0604020202020204" pitchFamily="34" charset="0"/>
              <a:cs typeface="Arial" panose="020B0604020202020204" pitchFamily="34" charset="0"/>
            </a:endParaRPr>
          </a:p>
          <a:p>
            <a:pPr marL="0" indent="0">
              <a:buNone/>
              <a:defRPr/>
            </a:pPr>
            <a:r>
              <a:rPr lang="en-US" dirty="0">
                <a:latin typeface="Arial" panose="020B0604020202020204" pitchFamily="34" charset="0"/>
                <a:cs typeface="Arial" panose="020B0604020202020204" pitchFamily="34" charset="0"/>
              </a:rPr>
              <a:t>ECDs are authorized to invest idle funds in any of the following, </a:t>
            </a:r>
            <a:r>
              <a:rPr lang="en-US" b="1" dirty="0">
                <a:latin typeface="Arial" panose="020B0604020202020204" pitchFamily="34" charset="0"/>
                <a:cs typeface="Arial" panose="020B0604020202020204" pitchFamily="34" charset="0"/>
              </a:rPr>
              <a:t>if approved by the county legislative body or in compliance with an investment policy adopted by the county legislative body:</a:t>
            </a:r>
          </a:p>
          <a:p>
            <a:pPr>
              <a:defRPr/>
            </a:pPr>
            <a:endParaRPr lang="en-US" sz="900"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 Obligations of the United States or its agencies under a repurchase agreement; if agreement approved by Comptroller of the Treasury.</a:t>
            </a:r>
          </a:p>
          <a:p>
            <a:pPr>
              <a:defRPr/>
            </a:pPr>
            <a:endParaRPr lang="en-US" sz="900"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Bonds rated A or higher of this state; any agency of the state; any county or municipal corporation of this state; any other state or political subdivision thereof.</a:t>
            </a:r>
          </a:p>
        </p:txBody>
      </p:sp>
    </p:spTree>
    <p:extLst>
      <p:ext uri="{BB962C8B-B14F-4D97-AF65-F5344CB8AC3E}">
        <p14:creationId xmlns:p14="http://schemas.microsoft.com/office/powerpoint/2010/main" val="3379383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a:xfrm>
            <a:off x="152400" y="1193800"/>
            <a:ext cx="8839200" cy="4958465"/>
          </a:xfrm>
        </p:spPr>
        <p:txBody>
          <a:bodyPr>
            <a:noAutofit/>
          </a:bodyPr>
          <a:lstStyle/>
          <a:p>
            <a:pPr marL="0" indent="0" algn="ctr">
              <a:buNone/>
              <a:defRPr/>
            </a:pPr>
            <a:r>
              <a:rPr lang="en-US" b="1" dirty="0">
                <a:latin typeface="Arial" panose="020B0604020202020204" pitchFamily="34" charset="0"/>
                <a:cs typeface="Arial" panose="020B0604020202020204" pitchFamily="34" charset="0"/>
              </a:rPr>
              <a:t>INVESTMENTS</a:t>
            </a:r>
          </a:p>
          <a:p>
            <a:pPr marL="0" indent="0">
              <a:buNone/>
              <a:defRPr/>
            </a:pPr>
            <a:endParaRPr lang="en-US" sz="1000" b="1" dirty="0">
              <a:latin typeface="Arial" panose="020B0604020202020204" pitchFamily="34" charset="0"/>
              <a:cs typeface="Arial" panose="020B0604020202020204" pitchFamily="34" charset="0"/>
            </a:endParaRPr>
          </a:p>
          <a:p>
            <a:pPr marL="0" indent="0">
              <a:buNone/>
              <a:defRPr/>
            </a:pPr>
            <a:r>
              <a:rPr lang="en-US" sz="2200" dirty="0">
                <a:latin typeface="Arial" panose="020B0604020202020204" pitchFamily="34" charset="0"/>
                <a:cs typeface="Arial" panose="020B0604020202020204" pitchFamily="34" charset="0"/>
              </a:rPr>
              <a:t>Authorized investments, </a:t>
            </a:r>
            <a:r>
              <a:rPr lang="en-US" sz="2200" b="1" dirty="0">
                <a:latin typeface="Arial" panose="020B0604020202020204" pitchFamily="34" charset="0"/>
                <a:cs typeface="Arial" panose="020B0604020202020204" pitchFamily="34" charset="0"/>
              </a:rPr>
              <a:t>if approved by the county legislative body, (continued)</a:t>
            </a:r>
          </a:p>
          <a:p>
            <a:pPr>
              <a:defRPr/>
            </a:pPr>
            <a:r>
              <a:rPr lang="en-US" sz="2200" dirty="0">
                <a:latin typeface="Arial" panose="020B0604020202020204" pitchFamily="34" charset="0"/>
                <a:cs typeface="Arial" panose="020B0604020202020204" pitchFamily="34" charset="0"/>
              </a:rPr>
              <a:t>Nonconvertible debt securities rated in the highest category of the following federal government sponsored enterprises chartered by the US congress.</a:t>
            </a:r>
          </a:p>
          <a:p>
            <a:pPr lvl="1">
              <a:defRPr/>
            </a:pPr>
            <a:r>
              <a:rPr lang="en-US" sz="2200" dirty="0">
                <a:latin typeface="Arial" panose="020B0604020202020204" pitchFamily="34" charset="0"/>
                <a:cs typeface="Arial" panose="020B0604020202020204" pitchFamily="34" charset="0"/>
              </a:rPr>
              <a:t>The federal home loan bank;  The federal national mortgage association; The federal farm credit bank; The federal home loan mortgage corporation; Any other obligations that are guaranteed as to principal and interest by the United States or any of its agencies; </a:t>
            </a:r>
          </a:p>
          <a:p>
            <a:pPr>
              <a:defRPr/>
            </a:pPr>
            <a:r>
              <a:rPr lang="en-US" sz="2200" dirty="0">
                <a:latin typeface="Arial" panose="020B0604020202020204" pitchFamily="34" charset="0"/>
                <a:cs typeface="Arial" panose="020B0604020202020204" pitchFamily="34" charset="0"/>
              </a:rPr>
              <a:t>The county's own bonds or notes issued in accordance with title 9, chapter 21.</a:t>
            </a:r>
          </a:p>
          <a:p>
            <a:pPr marL="0" indent="0">
              <a:buNone/>
              <a:defRP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498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fontScale="92500" lnSpcReduction="20000"/>
          </a:bodyPr>
          <a:lstStyle/>
          <a:p>
            <a:pPr marL="0" indent="0" algn="ctr">
              <a:buNone/>
            </a:pPr>
            <a:r>
              <a:rPr lang="en-US" b="1" dirty="0">
                <a:latin typeface="Arial" panose="020B0604020202020204" pitchFamily="34" charset="0"/>
              </a:rPr>
              <a:t>RESERVES – NET POSITION – FUND BALANCE</a:t>
            </a:r>
          </a:p>
          <a:p>
            <a:pPr marL="0" indent="0">
              <a:buNone/>
              <a:defRPr/>
            </a:pPr>
            <a:endParaRPr lang="en-US" dirty="0">
              <a:latin typeface="Arial" panose="020B0604020202020204" pitchFamily="34" charset="0"/>
              <a:cs typeface="Times New Roman" panose="02020603050405020304" pitchFamily="18" charset="0"/>
            </a:endParaRPr>
          </a:p>
          <a:p>
            <a:pPr marL="0" indent="0">
              <a:buNone/>
              <a:defRPr/>
            </a:pPr>
            <a:r>
              <a:rPr lang="en-US" dirty="0">
                <a:latin typeface="Arial" panose="020B0604020202020204" pitchFamily="34" charset="0"/>
                <a:cs typeface="Times New Roman" panose="02020603050405020304" pitchFamily="18" charset="0"/>
              </a:rPr>
              <a:t>Fund Balance is the accumulated difference between assets and liabilities.  It is called Net Position within a business-type activity (Enterprise) fund. </a:t>
            </a:r>
          </a:p>
          <a:p>
            <a:pPr marL="0" indent="0">
              <a:buNone/>
              <a:defRPr/>
            </a:pPr>
            <a:endParaRPr lang="en-US" dirty="0">
              <a:latin typeface="Arial" panose="020B0604020202020204" pitchFamily="34" charset="0"/>
              <a:cs typeface="Times New Roman" panose="02020603050405020304" pitchFamily="18" charset="0"/>
            </a:endParaRPr>
          </a:p>
          <a:p>
            <a:pPr marL="0" indent="0">
              <a:buNone/>
              <a:defRPr/>
            </a:pPr>
            <a:r>
              <a:rPr lang="en-US" dirty="0">
                <a:latin typeface="Arial" panose="020B0604020202020204" pitchFamily="34" charset="0"/>
                <a:cs typeface="Times New Roman" panose="02020603050405020304" pitchFamily="18" charset="0"/>
              </a:rPr>
              <a:t>We generally refer to Fund Balance or Net Position amounts as reserves.  Unless portions have been designated or “reserved” for certain obligations or commitments by Board action, reserves are unrestricted. </a:t>
            </a:r>
          </a:p>
          <a:p>
            <a:pPr marL="0" marR="0" lvl="0" indent="0" algn="l" defTabSz="914400" rtl="0" eaLnBrk="1" fontAlgn="auto" latinLnBrk="0" hangingPunct="1">
              <a:lnSpc>
                <a:spcPct val="100000"/>
              </a:lnSpc>
              <a:spcBef>
                <a:spcPct val="20000"/>
              </a:spcBef>
              <a:spcAft>
                <a:spcPts val="0"/>
              </a:spcAft>
              <a:buClr>
                <a:srgbClr val="FF0F00"/>
              </a:buClr>
              <a:buSzTx/>
              <a:buFont typeface="Arial" panose="020B0604020202020204" pitchFamily="34" charset="0"/>
              <a:buNone/>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ea typeface="Open Sans" panose="020B0606030504020204" pitchFamily="34" charset="0"/>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
                <a:srgbClr val="FF0F00"/>
              </a:buClr>
              <a:buSzTx/>
              <a:buFont typeface="Arial" panose="020B0604020202020204" pitchFamily="34" charset="0"/>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Open Sans" panose="020B0606030504020204" pitchFamily="34" charset="0"/>
                <a:cs typeface="Arial" panose="020B0604020202020204" pitchFamily="34" charset="0"/>
              </a:rPr>
              <a:t>Whatever title is used, the classification is intended at a point in time to serve as a measure of financial resources available that were accumulated from prior years’ financial activities.</a:t>
            </a:r>
          </a:p>
          <a:p>
            <a:pPr marL="0" marR="0" lvl="0" indent="0" algn="l" defTabSz="914400" rtl="0" eaLnBrk="1" fontAlgn="auto" latinLnBrk="0" hangingPunct="1">
              <a:lnSpc>
                <a:spcPct val="100000"/>
              </a:lnSpc>
              <a:spcBef>
                <a:spcPct val="20000"/>
              </a:spcBef>
              <a:spcAft>
                <a:spcPts val="0"/>
              </a:spcAft>
              <a:buClr>
                <a:srgbClr val="FF0F00"/>
              </a:buClr>
              <a:buSzTx/>
              <a:buFont typeface="Arial" panose="020B0604020202020204" pitchFamily="34" charset="0"/>
              <a:buNone/>
              <a:tabLst/>
              <a:defRPr/>
            </a:pPr>
            <a:endParaRPr lang="en-US"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
                <a:srgbClr val="FF0F00"/>
              </a:buClr>
              <a:buSzTx/>
              <a:buFont typeface="Arial" panose="020B0604020202020204" pitchFamily="34" charset="0"/>
              <a:buNone/>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Open Sans" panose="020B0606030504020204" pitchFamily="34" charset="0"/>
                <a:cs typeface="Arial" panose="020B0604020202020204" pitchFamily="34" charset="0"/>
              </a:rPr>
              <a:t>The result of undesignated reserves is idle funds for investment.</a:t>
            </a: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908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a:bodyPr>
          <a:lstStyle/>
          <a:p>
            <a:pPr marL="0" indent="0" algn="ctr">
              <a:buNone/>
            </a:pPr>
            <a:r>
              <a:rPr lang="en-US" b="1" dirty="0">
                <a:latin typeface="Arial" panose="020B0604020202020204" pitchFamily="34" charset="0"/>
                <a:cs typeface="Arial" panose="020B0604020202020204" pitchFamily="34" charset="0"/>
              </a:rPr>
              <a:t>RESERVES – NET POSITION – FUND BALANCE</a:t>
            </a:r>
          </a:p>
          <a:p>
            <a:pPr marL="0" indent="0">
              <a:buNone/>
            </a:pPr>
            <a:endParaRPr lang="en-US" sz="900"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 working definition of reserves is the amount of cash and cash equivalents found on the Balance Sheet in checking accounts and investments not needed for continuing operations. </a:t>
            </a:r>
          </a:p>
          <a:p>
            <a:pPr marL="0" indent="0">
              <a:buNone/>
            </a:pPr>
            <a:r>
              <a:rPr lang="en-US" dirty="0">
                <a:latin typeface="Arial" panose="020B0604020202020204" pitchFamily="34" charset="0"/>
                <a:cs typeface="Arial" panose="020B0604020202020204" pitchFamily="34" charset="0"/>
              </a:rPr>
              <a:t>Reserves are not revenues. They are the leftovers (accumulation) of revenues (or profits) that have been counted in previous year’s activities and retained.  They cannot again be counted or included as revenue in your budget. </a:t>
            </a:r>
          </a:p>
          <a:p>
            <a:pPr marL="0" indent="0">
              <a:buNone/>
            </a:pPr>
            <a:endParaRPr lang="en-US" sz="900"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However</a:t>
            </a:r>
            <a:r>
              <a:rPr lang="en-US" dirty="0">
                <a:latin typeface="Arial" panose="020B0604020202020204" pitchFamily="34" charset="0"/>
                <a:cs typeface="Arial" panose="020B0604020202020204" pitchFamily="34" charset="0"/>
              </a:rPr>
              <a:t>, the cash value included in the reserve amount on your Balance Sheet can be budgeted and spent, either in budget approval or by individual board action. </a:t>
            </a:r>
          </a:p>
        </p:txBody>
      </p:sp>
    </p:spTree>
    <p:extLst>
      <p:ext uri="{BB962C8B-B14F-4D97-AF65-F5344CB8AC3E}">
        <p14:creationId xmlns:p14="http://schemas.microsoft.com/office/powerpoint/2010/main" val="3941814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fontScale="25000" lnSpcReduction="20000"/>
          </a:bodyPr>
          <a:lstStyle/>
          <a:p>
            <a:pPr marL="0" indent="0" algn="ctr">
              <a:buNone/>
            </a:pPr>
            <a:r>
              <a:rPr lang="en-US" sz="9600" b="1" dirty="0">
                <a:latin typeface="Arial" panose="020B0604020202020204" pitchFamily="34" charset="0"/>
                <a:cs typeface="Arial" panose="020B0604020202020204" pitchFamily="34" charset="0"/>
              </a:rPr>
              <a:t>RESERVES – NET POSITION – FUND BALANCE</a:t>
            </a:r>
          </a:p>
          <a:p>
            <a:pPr marL="0" indent="0">
              <a:buNone/>
            </a:pPr>
            <a:endParaRPr lang="en-US" sz="8800"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In essence, all you need to do is prepare a realistic budget to maintain your operations and, if it is negative, be prepared to describe to your Board that you are budgeting more expenditures than you anticipate collecting in revenue, but you have available cash in checking accounts or investments to cover the revenue shortfall. </a:t>
            </a:r>
          </a:p>
          <a:p>
            <a:pPr marL="0" indent="0">
              <a:buNone/>
            </a:pPr>
            <a:endParaRPr lang="en-US" sz="8800"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You may accomplish the same thing by presenting an expenditure for approval at a Board meeting instead of including it in the budget.  This is especially true if it is a capital expenditure.</a:t>
            </a:r>
          </a:p>
          <a:p>
            <a:pPr marL="0" indent="0">
              <a:buNone/>
            </a:pPr>
            <a:endParaRPr lang="en-US" sz="8800"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Your Board just needs to be aware that revenues to be collected during the fiscal year are not sufficient to pay for budgeted expenditures. It is OK to authorize this, but, if it happens every year, reserves will eventually disappear.</a:t>
            </a:r>
          </a:p>
          <a:p>
            <a:pPr marL="0" indent="0" algn="ctr">
              <a:buNone/>
            </a:pPr>
            <a:endParaRPr lang="en-US" b="1" dirty="0"/>
          </a:p>
        </p:txBody>
      </p:sp>
    </p:spTree>
    <p:extLst>
      <p:ext uri="{BB962C8B-B14F-4D97-AF65-F5344CB8AC3E}">
        <p14:creationId xmlns:p14="http://schemas.microsoft.com/office/powerpoint/2010/main" val="2376083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fontScale="32500" lnSpcReduction="20000"/>
          </a:bodyPr>
          <a:lstStyle/>
          <a:p>
            <a:pPr marL="0" indent="0" algn="ctr">
              <a:buNone/>
            </a:pPr>
            <a:r>
              <a:rPr lang="en-US" sz="7400" b="1" dirty="0">
                <a:latin typeface="Arial" panose="020B0604020202020204" pitchFamily="34" charset="0"/>
                <a:cs typeface="Arial" panose="020B0604020202020204" pitchFamily="34" charset="0"/>
              </a:rPr>
              <a:t>RESERVES – NET POSITION – FUND BALANCE</a:t>
            </a:r>
          </a:p>
          <a:p>
            <a:pPr marL="0" indent="0">
              <a:buNone/>
            </a:pPr>
            <a:endParaRPr lang="en-US" sz="3100" dirty="0">
              <a:latin typeface="Arial" panose="020B0604020202020204" pitchFamily="34" charset="0"/>
              <a:cs typeface="Arial" panose="020B0604020202020204" pitchFamily="34" charset="0"/>
            </a:endParaRPr>
          </a:p>
          <a:p>
            <a:pPr marL="0" indent="0">
              <a:buNone/>
            </a:pPr>
            <a:endParaRPr lang="en-US" sz="3100" dirty="0">
              <a:latin typeface="Arial" panose="020B0604020202020204" pitchFamily="34" charset="0"/>
              <a:cs typeface="Arial" panose="020B0604020202020204" pitchFamily="34" charset="0"/>
            </a:endParaRPr>
          </a:p>
          <a:p>
            <a:pPr marL="0" indent="0">
              <a:buNone/>
            </a:pPr>
            <a:r>
              <a:rPr lang="en-US" sz="6000" dirty="0">
                <a:latin typeface="Arial" panose="020B0604020202020204" pitchFamily="34" charset="0"/>
                <a:cs typeface="Arial" panose="020B0604020202020204" pitchFamily="34" charset="0"/>
              </a:rPr>
              <a:t>Legal authority to spend reserves</a:t>
            </a:r>
          </a:p>
          <a:p>
            <a:pPr marL="0" indent="0">
              <a:buNone/>
            </a:pPr>
            <a:endParaRPr lang="en-US" sz="3400" dirty="0">
              <a:latin typeface="Arial" panose="020B0604020202020204" pitchFamily="34" charset="0"/>
              <a:cs typeface="Arial" panose="020B0604020202020204" pitchFamily="34" charset="0"/>
            </a:endParaRPr>
          </a:p>
          <a:p>
            <a:pPr marL="0" indent="0">
              <a:buNone/>
            </a:pPr>
            <a:r>
              <a:rPr lang="en-US" sz="6200" dirty="0">
                <a:latin typeface="Arial" panose="020B0604020202020204" pitchFamily="34" charset="0"/>
                <a:cs typeface="Arial" panose="020B0604020202020204" pitchFamily="34" charset="0"/>
              </a:rPr>
              <a:t>Reserves must be retained or:</a:t>
            </a:r>
          </a:p>
          <a:p>
            <a:r>
              <a:rPr lang="en-US" sz="6200" dirty="0">
                <a:latin typeface="Arial" panose="020B0604020202020204" pitchFamily="34" charset="0"/>
                <a:cs typeface="Arial" panose="020B0604020202020204" pitchFamily="34" charset="0"/>
              </a:rPr>
              <a:t>1.	Used in the operation of the district in compliance with Tenn. Code Ann. § 7-86-102(d), which states that the funds received by ECDs “from all sources shall be used exclusively in the operation of the emergency communications district” and</a:t>
            </a:r>
          </a:p>
          <a:p>
            <a:endParaRPr lang="en-US" sz="6200" dirty="0">
              <a:latin typeface="Arial" panose="020B0604020202020204" pitchFamily="34" charset="0"/>
              <a:cs typeface="Arial" panose="020B0604020202020204" pitchFamily="34" charset="0"/>
            </a:endParaRPr>
          </a:p>
          <a:p>
            <a:r>
              <a:rPr lang="en-US" sz="6200" dirty="0">
                <a:latin typeface="Arial" panose="020B0604020202020204" pitchFamily="34" charset="0"/>
                <a:cs typeface="Arial" panose="020B0604020202020204" pitchFamily="34" charset="0"/>
              </a:rPr>
              <a:t>2.	Spent in accordance with an approved budget</a:t>
            </a:r>
          </a:p>
          <a:p>
            <a:pPr lvl="1"/>
            <a:r>
              <a:rPr lang="en-US" sz="6200" dirty="0">
                <a:latin typeface="Arial" panose="020B0604020202020204" pitchFamily="34" charset="0"/>
                <a:cs typeface="Arial" panose="020B0604020202020204" pitchFamily="34" charset="0"/>
              </a:rPr>
              <a:t>a.	Tenn. Code Ann. § 7-86-120. “…no district may expend any moneys regardless of their source, . . ., except in accordance with a budget adopted under this section;” </a:t>
            </a:r>
          </a:p>
          <a:p>
            <a:pPr lvl="1"/>
            <a:r>
              <a:rPr lang="en-US" sz="6200" dirty="0">
                <a:latin typeface="Arial" panose="020B0604020202020204" pitchFamily="34" charset="0"/>
                <a:cs typeface="Arial" panose="020B0604020202020204" pitchFamily="34" charset="0"/>
              </a:rPr>
              <a:t>b.	Tenn. Code Ann. § 5-14-203. “All purchases made from funds subject to the authority of this part shall be made within the limits of the approved budget . . .”</a:t>
            </a:r>
            <a:endParaRPr lang="en-US" dirty="0"/>
          </a:p>
          <a:p>
            <a:pPr marL="0" indent="0" algn="ctr">
              <a:buNone/>
            </a:pPr>
            <a:endParaRPr lang="en-US" b="1" dirty="0"/>
          </a:p>
        </p:txBody>
      </p:sp>
    </p:spTree>
    <p:extLst>
      <p:ext uri="{BB962C8B-B14F-4D97-AF65-F5344CB8AC3E}">
        <p14:creationId xmlns:p14="http://schemas.microsoft.com/office/powerpoint/2010/main" val="468538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fontScale="92500" lnSpcReduction="10000"/>
          </a:bodyPr>
          <a:lstStyle/>
          <a:p>
            <a:pPr marL="0" indent="0" algn="ctr">
              <a:buNone/>
            </a:pPr>
            <a:r>
              <a:rPr lang="en-US" sz="2600" b="1" dirty="0">
                <a:latin typeface="Arial" panose="020B0604020202020204" pitchFamily="34" charset="0"/>
                <a:cs typeface="Arial" panose="020B0604020202020204" pitchFamily="34" charset="0"/>
              </a:rPr>
              <a:t>RESERVES – NET POSITION – FUND BALANCE</a:t>
            </a:r>
          </a:p>
          <a:p>
            <a:pPr marL="0" indent="0">
              <a:buNone/>
            </a:pPr>
            <a:endParaRPr lang="en-US"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There is no law in the 911 code that addresses that you can use  reserves, however, other laws, governmental actions, and Comptroller staff concur with spending reserves.</a:t>
            </a:r>
          </a:p>
          <a:p>
            <a:pPr marL="0" indent="0">
              <a:buNone/>
            </a:pPr>
            <a:r>
              <a:rPr lang="en-US" sz="2600" dirty="0">
                <a:latin typeface="Arial" panose="020B0604020202020204" pitchFamily="34" charset="0"/>
                <a:cs typeface="Arial" panose="020B0604020202020204" pitchFamily="34" charset="0"/>
              </a:rPr>
              <a:t>  </a:t>
            </a:r>
          </a:p>
          <a:p>
            <a:pPr marL="0" indent="0">
              <a:buNone/>
            </a:pPr>
            <a:r>
              <a:rPr lang="en-US" sz="2600" dirty="0">
                <a:latin typeface="Arial" panose="020B0604020202020204" pitchFamily="34" charset="0"/>
                <a:cs typeface="Arial" panose="020B0604020202020204" pitchFamily="34" charset="0"/>
              </a:rPr>
              <a:t>Other laws are used as guides for proper accountability and reporting purposes.  In legislating budget amendments, TCA § 5-9-407(3) clearly indicates that the fund balance is an allowable source for payment of authorized expenditures when it says an amendment request shall specify funding sources for the expenditure itemized by federal sources, state sources, local sources or </a:t>
            </a:r>
            <a:r>
              <a:rPr lang="en-US" sz="2600" b="1" dirty="0">
                <a:latin typeface="Arial" panose="020B0604020202020204" pitchFamily="34" charset="0"/>
                <a:cs typeface="Arial" panose="020B0604020202020204" pitchFamily="34" charset="0"/>
              </a:rPr>
              <a:t>fund balance</a:t>
            </a:r>
            <a:r>
              <a:rPr lang="en-US" sz="2600" dirty="0">
                <a:latin typeface="Arial" panose="020B0604020202020204" pitchFamily="34" charset="0"/>
                <a:cs typeface="Arial" panose="020B0604020202020204" pitchFamily="34" charset="0"/>
              </a:rPr>
              <a:t>. </a:t>
            </a:r>
          </a:p>
          <a:p>
            <a:pPr marL="0" indent="0" algn="ctr">
              <a:buNone/>
            </a:pPr>
            <a:endParaRPr lang="en-US" b="1" dirty="0"/>
          </a:p>
        </p:txBody>
      </p:sp>
    </p:spTree>
    <p:extLst>
      <p:ext uri="{BB962C8B-B14F-4D97-AF65-F5344CB8AC3E}">
        <p14:creationId xmlns:p14="http://schemas.microsoft.com/office/powerpoint/2010/main" val="188348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DFA2-DDED-4C4A-AE59-67EF5664C46D}"/>
              </a:ext>
            </a:extLst>
          </p:cNvPr>
          <p:cNvSpPr>
            <a:spLocks noGrp="1"/>
          </p:cNvSpPr>
          <p:nvPr>
            <p:ph type="title"/>
          </p:nvPr>
        </p:nvSpPr>
        <p:spPr/>
        <p:txBody>
          <a:bodyPr/>
          <a:lstStyle/>
          <a:p>
            <a:r>
              <a:rPr lang="en-US" dirty="0"/>
              <a:t>2024 TECB and ECD Status</a:t>
            </a:r>
          </a:p>
        </p:txBody>
      </p:sp>
      <p:sp>
        <p:nvSpPr>
          <p:cNvPr id="3" name="Content Placeholder 2">
            <a:extLst>
              <a:ext uri="{FF2B5EF4-FFF2-40B4-BE49-F238E27FC236}">
                <a16:creationId xmlns:a16="http://schemas.microsoft.com/office/drawing/2014/main" id="{1D3D8B3B-76DC-4095-91DB-2509E2E1230F}"/>
              </a:ext>
            </a:extLst>
          </p:cNvPr>
          <p:cNvSpPr>
            <a:spLocks noGrp="1"/>
          </p:cNvSpPr>
          <p:nvPr>
            <p:ph idx="1"/>
          </p:nvPr>
        </p:nvSpPr>
        <p:spPr/>
        <p:txBody>
          <a:bodyPr>
            <a:normAutofit/>
          </a:bodyPr>
          <a:lstStyle/>
          <a:p>
            <a:pPr marL="0" indent="0" algn="ctr">
              <a:buNone/>
            </a:pPr>
            <a:r>
              <a:rPr lang="en-US" sz="3000" b="1" dirty="0">
                <a:latin typeface="Times New Roman" panose="02020603050405020304" pitchFamily="18" charset="0"/>
                <a:cs typeface="Times New Roman" panose="02020603050405020304" pitchFamily="18" charset="0"/>
              </a:rPr>
              <a:t>As of June 30, 2024</a:t>
            </a:r>
          </a:p>
          <a:p>
            <a:pPr marL="0" indent="0" eaLnBrk="1" hangingPunct="1">
              <a:buNone/>
              <a:defRPr/>
            </a:pPr>
            <a:r>
              <a:rPr lang="en-US" sz="2800" b="1" dirty="0">
                <a:solidFill>
                  <a:schemeClr val="tx1"/>
                </a:solidFill>
                <a:latin typeface="Times New Roman" panose="02020603050405020304" pitchFamily="18" charset="0"/>
                <a:cs typeface="Times New Roman" panose="02020603050405020304" pitchFamily="18" charset="0"/>
              </a:rPr>
              <a:t>FY2024 Total TECB Revenue: - - - - - - - </a:t>
            </a:r>
            <a:r>
              <a:rPr lang="en-US" sz="2800" b="1" u="sng" dirty="0">
                <a:solidFill>
                  <a:schemeClr val="tx1"/>
                </a:solidFill>
                <a:latin typeface="Times New Roman" panose="02020603050405020304" pitchFamily="18" charset="0"/>
                <a:cs typeface="Times New Roman" panose="02020603050405020304" pitchFamily="18" charset="0"/>
              </a:rPr>
              <a:t>$152.9M</a:t>
            </a:r>
            <a:endParaRPr lang="en-US" sz="2800" b="1" dirty="0">
              <a:solidFill>
                <a:schemeClr val="tx1"/>
              </a:solidFill>
              <a:latin typeface="Times New Roman" panose="02020603050405020304" pitchFamily="18" charset="0"/>
              <a:cs typeface="Times New Roman" panose="02020603050405020304" pitchFamily="18" charset="0"/>
            </a:endParaRPr>
          </a:p>
          <a:p>
            <a:pPr marL="0" indent="0" eaLnBrk="1" hangingPunct="1">
              <a:buFont typeface="Arial" charset="0"/>
              <a:buNone/>
              <a:defRPr/>
            </a:pPr>
            <a:endParaRPr lang="en-US" sz="2800" b="1" dirty="0">
              <a:solidFill>
                <a:schemeClr val="tx1"/>
              </a:solidFill>
              <a:latin typeface="Times New Roman" panose="02020603050405020304" pitchFamily="18" charset="0"/>
              <a:cs typeface="Times New Roman" panose="02020603050405020304" pitchFamily="18" charset="0"/>
            </a:endParaRPr>
          </a:p>
          <a:p>
            <a:pPr marL="0" indent="0" eaLnBrk="1" hangingPunct="1">
              <a:buFont typeface="Arial" charset="0"/>
              <a:buNone/>
              <a:defRPr/>
            </a:pPr>
            <a:r>
              <a:rPr lang="en-US" sz="2800" b="1" dirty="0">
                <a:solidFill>
                  <a:schemeClr val="tx1"/>
                </a:solidFill>
                <a:latin typeface="Times New Roman" panose="02020603050405020304" pitchFamily="18" charset="0"/>
                <a:cs typeface="Times New Roman" panose="02020603050405020304" pitchFamily="18" charset="0"/>
              </a:rPr>
              <a:t>FY2024 payments to or on </a:t>
            </a:r>
            <a:r>
              <a:rPr lang="en-US" sz="2800" b="1" dirty="0">
                <a:latin typeface="Times New Roman" panose="02020603050405020304" pitchFamily="18" charset="0"/>
                <a:cs typeface="Times New Roman" panose="02020603050405020304" pitchFamily="18" charset="0"/>
              </a:rPr>
              <a:t>b</a:t>
            </a:r>
            <a:r>
              <a:rPr lang="en-US" sz="2800" b="1" dirty="0">
                <a:solidFill>
                  <a:schemeClr val="tx1"/>
                </a:solidFill>
                <a:latin typeface="Times New Roman" panose="02020603050405020304" pitchFamily="18" charset="0"/>
                <a:cs typeface="Times New Roman" panose="02020603050405020304" pitchFamily="18" charset="0"/>
              </a:rPr>
              <a:t>ehalf of ECDs:</a:t>
            </a:r>
          </a:p>
          <a:p>
            <a:pPr lvl="1">
              <a:buClr>
                <a:schemeClr val="bg2"/>
              </a:buClr>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Section 303 Base amount - - - - - - - - - </a:t>
            </a:r>
            <a:r>
              <a:rPr lang="en-US" sz="2800" b="1" u="sng" dirty="0">
                <a:latin typeface="Times New Roman" panose="02020603050405020304" pitchFamily="18" charset="0"/>
                <a:cs typeface="Times New Roman" panose="02020603050405020304" pitchFamily="18" charset="0"/>
              </a:rPr>
              <a:t>$81.6M</a:t>
            </a:r>
          </a:p>
          <a:p>
            <a:pPr lvl="1">
              <a:buClr>
                <a:schemeClr val="bg2"/>
              </a:buClr>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Surcharge Subsidy  - - - - - - - - - - - - -  </a:t>
            </a:r>
            <a:r>
              <a:rPr lang="en-US" sz="2800" b="1" u="sng" dirty="0">
                <a:latin typeface="Times New Roman" panose="02020603050405020304" pitchFamily="18" charset="0"/>
                <a:cs typeface="Times New Roman" panose="02020603050405020304" pitchFamily="18" charset="0"/>
              </a:rPr>
              <a:t>$31.0M</a:t>
            </a:r>
            <a:endParaRPr lang="en-US" sz="2800" u="sng" dirty="0">
              <a:latin typeface="Times New Roman" panose="02020603050405020304" pitchFamily="18" charset="0"/>
              <a:cs typeface="Times New Roman" panose="02020603050405020304" pitchFamily="18" charset="0"/>
            </a:endParaRPr>
          </a:p>
          <a:p>
            <a:pPr lvl="1">
              <a:buClr>
                <a:schemeClr val="bg2"/>
              </a:buClr>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Section 130 revenue distribution - - - -  </a:t>
            </a:r>
            <a:r>
              <a:rPr lang="en-US" sz="2800" b="1" u="sng" dirty="0">
                <a:latin typeface="Times New Roman" panose="02020603050405020304" pitchFamily="18" charset="0"/>
                <a:cs typeface="Times New Roman" panose="02020603050405020304" pitchFamily="18" charset="0"/>
              </a:rPr>
              <a:t>$18.6M</a:t>
            </a:r>
            <a:endParaRPr lang="en-US" sz="2800" dirty="0">
              <a:latin typeface="Times New Roman" panose="02020603050405020304" pitchFamily="18" charset="0"/>
              <a:cs typeface="Times New Roman" panose="02020603050405020304" pitchFamily="18" charset="0"/>
            </a:endParaRPr>
          </a:p>
          <a:p>
            <a:pPr lvl="1">
              <a:buClr>
                <a:schemeClr val="bg2"/>
              </a:buClr>
              <a:buFont typeface="Arial" panose="020B0604020202020204" pitchFamily="34" charset="0"/>
              <a:buChar char="•"/>
              <a:defRPr/>
            </a:pPr>
            <a:r>
              <a:rPr lang="en-US" sz="2800" dirty="0">
                <a:latin typeface="Times New Roman" panose="02020603050405020304" pitchFamily="18" charset="0"/>
                <a:cs typeface="Times New Roman" panose="02020603050405020304" pitchFamily="18" charset="0"/>
              </a:rPr>
              <a:t>Controller Subsidy and other - - - - - - - - </a:t>
            </a:r>
            <a:r>
              <a:rPr lang="en-US" sz="2800" b="1" u="sng" dirty="0">
                <a:latin typeface="Times New Roman" panose="02020603050405020304" pitchFamily="18" charset="0"/>
                <a:cs typeface="Times New Roman" panose="02020603050405020304" pitchFamily="18" charset="0"/>
              </a:rPr>
              <a:t>$2.9M</a:t>
            </a:r>
          </a:p>
          <a:p>
            <a:pPr marL="457200" lvl="1" indent="0" eaLnBrk="1" hangingPunct="1">
              <a:buClr>
                <a:schemeClr val="tx1"/>
              </a:buClr>
              <a:buNone/>
              <a:defRPr/>
            </a:pPr>
            <a:endParaRPr lang="en-US" sz="1000" b="1"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chemeClr val="tx1"/>
              </a:buClr>
              <a:buNone/>
              <a:defRPr/>
            </a:pPr>
            <a:r>
              <a:rPr lang="en-US" sz="2800" b="1" dirty="0">
                <a:solidFill>
                  <a:schemeClr val="tx1"/>
                </a:solidFill>
                <a:latin typeface="Times New Roman" panose="02020603050405020304" pitchFamily="18" charset="0"/>
                <a:cs typeface="Times New Roman" panose="02020603050405020304" pitchFamily="18" charset="0"/>
              </a:rPr>
              <a:t>TOTAL</a:t>
            </a:r>
            <a:r>
              <a:rPr lang="en-US" sz="2800" dirty="0">
                <a:solidFill>
                  <a:schemeClr val="tx1"/>
                </a:solidFill>
                <a:latin typeface="Times New Roman" panose="02020603050405020304" pitchFamily="18" charset="0"/>
                <a:cs typeface="Times New Roman" panose="02020603050405020304" pitchFamily="18" charset="0"/>
              </a:rPr>
              <a:t> Payments to ECDs- - </a:t>
            </a:r>
            <a:r>
              <a:rPr lang="en-US" sz="2800" dirty="0">
                <a:latin typeface="Times New Roman" panose="02020603050405020304" pitchFamily="18" charset="0"/>
                <a:cs typeface="Times New Roman" panose="02020603050405020304" pitchFamily="18" charset="0"/>
              </a:rPr>
              <a:t>- - - - - - - </a:t>
            </a:r>
            <a:r>
              <a:rPr lang="en-US" sz="2800" b="1" u="sng" dirty="0">
                <a:solidFill>
                  <a:schemeClr val="tx1"/>
                </a:solidFill>
                <a:latin typeface="Times New Roman" panose="02020603050405020304" pitchFamily="18" charset="0"/>
                <a:cs typeface="Times New Roman" panose="02020603050405020304" pitchFamily="18" charset="0"/>
              </a:rPr>
              <a:t>$134.1M</a:t>
            </a:r>
          </a:p>
          <a:p>
            <a:pPr marL="457200" lvl="1" indent="0" eaLnBrk="1" hangingPunct="1">
              <a:buClr>
                <a:schemeClr val="tx1"/>
              </a:buClr>
              <a:buNone/>
              <a:defRPr/>
            </a:pPr>
            <a:endParaRPr lang="en-US" sz="2800" b="1" u="sng"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chemeClr val="tx1"/>
              </a:buClr>
              <a:buNone/>
              <a:defRPr/>
            </a:pPr>
            <a:endParaRPr lang="en-US" sz="2800" b="1" u="sng" dirty="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43435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DA75-9AC5-F233-83BF-5611B69F2AE7}"/>
              </a:ext>
            </a:extLst>
          </p:cNvPr>
          <p:cNvSpPr>
            <a:spLocks noGrp="1"/>
          </p:cNvSpPr>
          <p:nvPr>
            <p:ph type="title"/>
          </p:nvPr>
        </p:nvSpPr>
        <p:spPr/>
        <p:txBody>
          <a:bodyPr/>
          <a:lstStyle/>
          <a:p>
            <a:r>
              <a:rPr lang="en-US" dirty="0"/>
              <a:t>Financial Management</a:t>
            </a:r>
          </a:p>
        </p:txBody>
      </p:sp>
      <p:sp>
        <p:nvSpPr>
          <p:cNvPr id="3" name="Content Placeholder 2">
            <a:extLst>
              <a:ext uri="{FF2B5EF4-FFF2-40B4-BE49-F238E27FC236}">
                <a16:creationId xmlns:a16="http://schemas.microsoft.com/office/drawing/2014/main" id="{0FA48408-1CB2-C377-1CDF-F95A473C5FD4}"/>
              </a:ext>
            </a:extLst>
          </p:cNvPr>
          <p:cNvSpPr>
            <a:spLocks noGrp="1"/>
          </p:cNvSpPr>
          <p:nvPr>
            <p:ph idx="1"/>
          </p:nvPr>
        </p:nvSpPr>
        <p:spPr/>
        <p:txBody>
          <a:bodyPr>
            <a:normAutofit lnSpcReduction="10000"/>
          </a:bodyPr>
          <a:lstStyle/>
          <a:p>
            <a:pPr marL="0" indent="0" algn="ctr">
              <a:buNone/>
            </a:pPr>
            <a:r>
              <a:rPr lang="en-US" sz="2600" b="1" dirty="0"/>
              <a:t>RESERVES – NET POSITION – FUND BALANCE</a:t>
            </a:r>
          </a:p>
          <a:p>
            <a:pPr marL="0" indent="0">
              <a:buNone/>
            </a:pPr>
            <a:endParaRPr lang="en-US" dirty="0"/>
          </a:p>
          <a:p>
            <a:pPr marL="0" indent="0">
              <a:buNone/>
            </a:pPr>
            <a:r>
              <a:rPr lang="en-US" sz="2600" dirty="0">
                <a:latin typeface="Arial" panose="020B0604020202020204" pitchFamily="34" charset="0"/>
                <a:cs typeface="Arial" panose="020B0604020202020204" pitchFamily="34" charset="0"/>
              </a:rPr>
              <a:t>Required or recommended reserve levels?</a:t>
            </a: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No direct law or policy has been found requiring an ECD to maintain any particular level of funding reserves on hand.  </a:t>
            </a: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TCA 7-86-304(d)(1) defines a distressed district as one  that “Has deficit total net position;”.  </a:t>
            </a: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If negative net position is grounds for distress and punitive action, then you can indirectly infer that some sort of positive reserves on hand are necessary. </a:t>
            </a:r>
          </a:p>
          <a:p>
            <a:pPr marL="0" indent="0" algn="ctr">
              <a:buNone/>
            </a:pPr>
            <a:endParaRPr lang="en-US" b="1" dirty="0"/>
          </a:p>
          <a:p>
            <a:pPr marL="0" indent="0" algn="ctr">
              <a:buNone/>
            </a:pPr>
            <a:endParaRPr lang="en-US" b="1" dirty="0"/>
          </a:p>
          <a:p>
            <a:pPr marL="0" indent="0" algn="ctr">
              <a:buNone/>
            </a:pPr>
            <a:endParaRPr lang="en-US" b="1" dirty="0"/>
          </a:p>
        </p:txBody>
      </p:sp>
    </p:spTree>
    <p:extLst>
      <p:ext uri="{BB962C8B-B14F-4D97-AF65-F5344CB8AC3E}">
        <p14:creationId xmlns:p14="http://schemas.microsoft.com/office/powerpoint/2010/main" val="3224978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91440" indent="0" algn="ctr">
              <a:spcBef>
                <a:spcPts val="0"/>
              </a:spcBef>
              <a:buNone/>
            </a:pPr>
            <a:r>
              <a:rPr lang="en-US" sz="2500" dirty="0">
                <a:latin typeface="Times New Roman" panose="02020603050405020304" pitchFamily="18" charset="0"/>
                <a:cs typeface="Times New Roman" panose="02020603050405020304" pitchFamily="18" charset="0"/>
              </a:rPr>
              <a:t>Accounting and Financial Reporting Manual for TN ECDs</a:t>
            </a:r>
          </a:p>
          <a:p>
            <a:pPr marL="91440" indent="0" algn="ctr">
              <a:spcBef>
                <a:spcPts val="0"/>
              </a:spcBef>
              <a:buNone/>
            </a:pPr>
            <a:r>
              <a:rPr lang="en-US" sz="2500" dirty="0">
                <a:latin typeface="Times New Roman" panose="02020603050405020304" pitchFamily="18" charset="0"/>
                <a:cs typeface="Times New Roman" panose="02020603050405020304" pitchFamily="18" charset="0"/>
              </a:rPr>
              <a:t>2022 Audit Manual  -  Internal Control and Compliance Manual</a:t>
            </a:r>
          </a:p>
          <a:p>
            <a:pPr marL="91440" indent="0" algn="ctr">
              <a:spcBef>
                <a:spcPts val="0"/>
              </a:spcBef>
              <a:buNone/>
            </a:pPr>
            <a:r>
              <a:rPr lang="en-US" sz="2500" b="1" u="sng" dirty="0">
                <a:solidFill>
                  <a:srgbClr val="00B0F0"/>
                </a:solidFill>
                <a:latin typeface="Times New Roman" panose="02020603050405020304" pitchFamily="18" charset="0"/>
                <a:cs typeface="Times New Roman" panose="02020603050405020304" pitchFamily="18" charset="0"/>
              </a:rPr>
              <a:t>https://comptroller.tn.gov/office-functions/la/resources/manuals.html</a:t>
            </a:r>
          </a:p>
          <a:p>
            <a:pPr marL="91440" indent="0" algn="ctr">
              <a:spcBef>
                <a:spcPts val="0"/>
              </a:spcBef>
              <a:buNone/>
            </a:pPr>
            <a:endParaRPr lang="en-US" sz="2500" b="1" u="sng" dirty="0">
              <a:solidFill>
                <a:srgbClr val="00B0F0"/>
              </a:solidFill>
              <a:latin typeface="Times New Roman" panose="02020603050405020304" pitchFamily="18" charset="0"/>
              <a:cs typeface="Times New Roman" panose="02020603050405020304" pitchFamily="18" charset="0"/>
            </a:endParaRPr>
          </a:p>
          <a:p>
            <a:pPr marL="91440" indent="0" algn="ctr">
              <a:spcBef>
                <a:spcPts val="0"/>
              </a:spcBef>
              <a:buNone/>
            </a:pPr>
            <a:r>
              <a:rPr lang="en-US" sz="2500" dirty="0">
                <a:latin typeface="Times New Roman" panose="02020603050405020304" pitchFamily="18" charset="0"/>
                <a:cs typeface="Times New Roman" panose="02020603050405020304" pitchFamily="18" charset="0"/>
              </a:rPr>
              <a:t>TN Budget Manual for Local Governments</a:t>
            </a:r>
          </a:p>
          <a:p>
            <a:pPr marL="91440" indent="0">
              <a:spcBef>
                <a:spcPts val="0"/>
              </a:spcBef>
              <a:buNone/>
            </a:pPr>
            <a:r>
              <a:rPr lang="en-US" sz="2500" b="1" u="sng" dirty="0">
                <a:solidFill>
                  <a:srgbClr val="00B0F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https://comptroller.tn.gov/content/dam/cot/lgf/documents/manuals/LocalGovernmentBudgetManualFinal.pdf</a:t>
            </a:r>
            <a:endParaRPr lang="en-US" sz="2500" b="1" u="sng" dirty="0">
              <a:solidFill>
                <a:srgbClr val="00B0F0"/>
              </a:solidFill>
              <a:latin typeface="Times New Roman" panose="02020603050405020304" pitchFamily="18" charset="0"/>
              <a:cs typeface="Times New Roman" panose="02020603050405020304" pitchFamily="18" charset="0"/>
            </a:endParaRPr>
          </a:p>
          <a:p>
            <a:pPr marL="91440" indent="0" algn="ctr">
              <a:spcBef>
                <a:spcPts val="0"/>
              </a:spcBef>
              <a:buNone/>
            </a:pPr>
            <a:endParaRPr lang="en-US" sz="2500" dirty="0">
              <a:latin typeface="Times New Roman" panose="02020603050405020304" pitchFamily="18" charset="0"/>
              <a:cs typeface="Times New Roman" panose="02020603050405020304" pitchFamily="18" charset="0"/>
            </a:endParaRPr>
          </a:p>
          <a:p>
            <a:pPr marL="91440" indent="0" algn="ctr">
              <a:spcBef>
                <a:spcPts val="0"/>
              </a:spcBef>
              <a:buNone/>
            </a:pPr>
            <a:r>
              <a:rPr lang="en-US" sz="2500" dirty="0">
                <a:latin typeface="Times New Roman" panose="02020603050405020304" pitchFamily="18" charset="0"/>
                <a:cs typeface="Times New Roman" panose="02020603050405020304" pitchFamily="18" charset="0"/>
              </a:rPr>
              <a:t>Certified Municipal Finance Officer program</a:t>
            </a:r>
          </a:p>
          <a:p>
            <a:pPr marL="91440" indent="0">
              <a:spcBef>
                <a:spcPts val="0"/>
              </a:spcBef>
              <a:buNone/>
            </a:pPr>
            <a:r>
              <a:rPr lang="en-US" sz="2500" b="1" u="sng" dirty="0">
                <a:solidFill>
                  <a:srgbClr val="00B0F0"/>
                </a:solidFill>
                <a:latin typeface="Times New Roman" panose="02020603050405020304" pitchFamily="18" charset="0"/>
                <a:cs typeface="Times New Roman" panose="02020603050405020304" pitchFamily="18" charset="0"/>
              </a:rPr>
              <a:t> </a:t>
            </a:r>
            <a:r>
              <a:rPr lang="en-US" sz="2500" b="1" u="sng" dirty="0">
                <a:solidFill>
                  <a:srgbClr val="00B0F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https://www.mtas.tennessee.edu/certified-municipal-finance-officer-cmfo</a:t>
            </a:r>
            <a:r>
              <a:rPr lang="en-US" sz="2500" b="1" u="sng" dirty="0">
                <a:solidFill>
                  <a:srgbClr val="00B0F0"/>
                </a:solidFill>
                <a:latin typeface="Times New Roman" panose="02020603050405020304" pitchFamily="18" charset="0"/>
                <a:cs typeface="Times New Roman" panose="02020603050405020304" pitchFamily="18" charset="0"/>
              </a:rPr>
              <a:t>   </a:t>
            </a:r>
            <a:r>
              <a:rPr lang="en-US" sz="2500" u="sng" dirty="0">
                <a:latin typeface="Times New Roman" panose="02020603050405020304" pitchFamily="18" charset="0"/>
                <a:cs typeface="Times New Roman" panose="02020603050405020304" pitchFamily="18" charset="0"/>
              </a:rPr>
              <a:t>(not required, but good training)</a:t>
            </a:r>
          </a:p>
          <a:p>
            <a:pPr marL="91440" indent="0" algn="ctr">
              <a:spcBef>
                <a:spcPts val="0"/>
              </a:spcBef>
              <a:buNone/>
            </a:pPr>
            <a:endParaRPr lang="en-US" sz="2500" b="1" u="sng"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738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660E-6BCD-402B-B12B-9BD1EDB6EF22}"/>
              </a:ext>
            </a:extLst>
          </p:cNvPr>
          <p:cNvSpPr>
            <a:spLocks noGrp="1"/>
          </p:cNvSpPr>
          <p:nvPr>
            <p:ph type="title"/>
          </p:nvPr>
        </p:nvSpPr>
        <p:spPr/>
        <p:txBody>
          <a:bodyPr/>
          <a:lstStyle/>
          <a:p>
            <a:r>
              <a:rPr lang="en-US" dirty="0"/>
              <a:t>Resource - Contact</a:t>
            </a:r>
          </a:p>
        </p:txBody>
      </p:sp>
      <p:sp>
        <p:nvSpPr>
          <p:cNvPr id="4" name="Rectangle 3">
            <a:extLst>
              <a:ext uri="{FF2B5EF4-FFF2-40B4-BE49-F238E27FC236}">
                <a16:creationId xmlns:a16="http://schemas.microsoft.com/office/drawing/2014/main" id="{6438DF8B-0852-484A-8CFB-FD7005FB2C15}"/>
              </a:ext>
            </a:extLst>
          </p:cNvPr>
          <p:cNvSpPr>
            <a:spLocks noGrp="1" noChangeArrowheads="1"/>
          </p:cNvSpPr>
          <p:nvPr>
            <p:ph idx="1"/>
          </p:nvPr>
        </p:nvSpPr>
        <p:spPr>
          <a:xfrm>
            <a:off x="152400" y="1193800"/>
            <a:ext cx="8839200" cy="4957763"/>
          </a:xfrm>
        </p:spPr>
        <p:txBody>
          <a:bodyPr/>
          <a:lstStyle/>
          <a:p>
            <a:pPr marL="609600" indent="-609600" eaLnBrk="1" hangingPunct="1">
              <a:buFont typeface="Wingdings" pitchFamily="2" charset="2"/>
              <a:buNone/>
            </a:pPr>
            <a:endParaRPr lang="en-US" sz="3200" b="1">
              <a:solidFill>
                <a:schemeClr val="tx1"/>
              </a:solidFill>
              <a:latin typeface="Arial" panose="020B0604020202020204" pitchFamily="34" charset="0"/>
              <a:cs typeface="Arial" panose="020B0604020202020204" pitchFamily="34" charset="0"/>
            </a:endParaRPr>
          </a:p>
          <a:p>
            <a:pPr marL="609600" indent="-609600" eaLnBrk="1" hangingPunct="1">
              <a:buFont typeface="Wingdings" pitchFamily="2" charset="2"/>
              <a:buNone/>
            </a:pPr>
            <a:r>
              <a:rPr lang="en-US" sz="3200" b="1">
                <a:solidFill>
                  <a:schemeClr val="tx1"/>
                </a:solidFill>
                <a:latin typeface="Arial" panose="020B0604020202020204" pitchFamily="34" charset="0"/>
                <a:cs typeface="Arial" panose="020B0604020202020204" pitchFamily="34" charset="0"/>
              </a:rPr>
              <a:t>Jim </a:t>
            </a:r>
            <a:r>
              <a:rPr lang="en-US" sz="3200" b="1" dirty="0">
                <a:solidFill>
                  <a:schemeClr val="tx1"/>
                </a:solidFill>
                <a:latin typeface="Arial" panose="020B0604020202020204" pitchFamily="34" charset="0"/>
                <a:cs typeface="Arial" panose="020B0604020202020204" pitchFamily="34" charset="0"/>
              </a:rPr>
              <a:t>Barnes, </a:t>
            </a:r>
            <a:r>
              <a:rPr lang="en-US" sz="2400" b="1" dirty="0">
                <a:solidFill>
                  <a:schemeClr val="tx1"/>
                </a:solidFill>
                <a:latin typeface="Arial" panose="020B0604020202020204" pitchFamily="34" charset="0"/>
                <a:cs typeface="Arial" panose="020B0604020202020204" pitchFamily="34" charset="0"/>
              </a:rPr>
              <a:t>Fiscal Director</a:t>
            </a:r>
          </a:p>
          <a:p>
            <a:pPr marL="990600" lvl="1" indent="-533400" algn="ctr" eaLnBrk="1" hangingPunct="1">
              <a:buFont typeface="Wingdings" pitchFamily="2" charset="2"/>
              <a:buNone/>
            </a:pPr>
            <a:r>
              <a:rPr lang="en-US" sz="2400" b="1" dirty="0">
                <a:solidFill>
                  <a:schemeClr val="tx1"/>
                </a:solidFill>
                <a:latin typeface="Arial" panose="020B0604020202020204" pitchFamily="34" charset="0"/>
                <a:cs typeface="Arial" panose="020B0604020202020204" pitchFamily="34" charset="0"/>
                <a:hlinkClick r:id="rId2"/>
              </a:rPr>
              <a:t>James.Barnes@tn.gov</a:t>
            </a:r>
            <a:endParaRPr lang="en-US" sz="2400" b="1" dirty="0">
              <a:solidFill>
                <a:schemeClr val="tx1"/>
              </a:solidFill>
              <a:latin typeface="Arial" panose="020B0604020202020204" pitchFamily="34" charset="0"/>
              <a:cs typeface="Arial" panose="020B0604020202020204" pitchFamily="34" charset="0"/>
            </a:endParaRPr>
          </a:p>
          <a:p>
            <a:pPr marL="990600" lvl="1" indent="-533400" algn="ctr" eaLnBrk="1" hangingPunct="1">
              <a:buFont typeface="Wingdings" pitchFamily="2" charset="2"/>
              <a:buNone/>
            </a:pPr>
            <a:r>
              <a:rPr lang="en-US" sz="2400" b="1" dirty="0">
                <a:solidFill>
                  <a:schemeClr val="tx1"/>
                </a:solidFill>
                <a:latin typeface="Arial" panose="020B0604020202020204" pitchFamily="34" charset="0"/>
                <a:cs typeface="Arial" panose="020B0604020202020204" pitchFamily="34" charset="0"/>
              </a:rPr>
              <a:t>Phone:  (615) 253-3706</a:t>
            </a:r>
          </a:p>
          <a:p>
            <a:pPr marL="990600" lvl="1" indent="-533400" algn="ctr" eaLnBrk="1" hangingPunct="1">
              <a:buFont typeface="Wingdings" pitchFamily="2" charset="2"/>
              <a:buNone/>
            </a:pPr>
            <a:endParaRPr lang="en-US" sz="2400" b="1" dirty="0">
              <a:solidFill>
                <a:schemeClr val="tx1"/>
              </a:solidFill>
              <a:latin typeface="Arial" panose="020B0604020202020204" pitchFamily="34" charset="0"/>
              <a:cs typeface="Arial" panose="020B0604020202020204" pitchFamily="34" charset="0"/>
            </a:endParaRPr>
          </a:p>
          <a:p>
            <a:pPr marL="990600" lvl="1" indent="-533400" eaLnBrk="1" hangingPunct="1">
              <a:buFont typeface="Wingdings" pitchFamily="2" charset="2"/>
              <a:buNone/>
            </a:pPr>
            <a:r>
              <a:rPr lang="en-US" sz="2400" b="1" dirty="0">
                <a:solidFill>
                  <a:schemeClr val="tx1"/>
                </a:solidFill>
                <a:latin typeface="Arial" panose="020B0604020202020204" pitchFamily="34" charset="0"/>
                <a:cs typeface="Arial" panose="020B0604020202020204" pitchFamily="34" charset="0"/>
              </a:rPr>
              <a:t>     TECB Office Phone Number:  (615) 253-2164</a:t>
            </a:r>
          </a:p>
          <a:p>
            <a:pPr marL="990600" lvl="1" indent="-533400" algn="ctr" eaLnBrk="1" hangingPunct="1">
              <a:buFont typeface="Wingdings" pitchFamily="2" charset="2"/>
              <a:buNone/>
            </a:pPr>
            <a:endParaRPr lang="en-US" sz="1200" b="1" dirty="0">
              <a:latin typeface="Arial" panose="020B0604020202020204" pitchFamily="34" charset="0"/>
              <a:cs typeface="Arial" panose="020B0604020202020204" pitchFamily="34" charset="0"/>
            </a:endParaRPr>
          </a:p>
          <a:p>
            <a:pPr marL="990600" lvl="1" indent="-533400" algn="ctr" eaLnBrk="1" hangingPunct="1">
              <a:buFont typeface="Wingdings" pitchFamily="2" charset="2"/>
              <a:buNone/>
            </a:pPr>
            <a:endParaRPr lang="en-US" sz="2400" b="1" u="sng" dirty="0">
              <a:solidFill>
                <a:schemeClr val="tx1"/>
              </a:solidFill>
              <a:latin typeface="Arial" panose="020B0604020202020204" pitchFamily="34" charset="0"/>
              <a:cs typeface="Arial" panose="020B0604020202020204" pitchFamily="34" charset="0"/>
            </a:endParaRPr>
          </a:p>
          <a:p>
            <a:pPr marL="990600" lvl="1" indent="-533400" algn="ctr" eaLnBrk="1" hangingPunct="1">
              <a:buFont typeface="Wingdings" pitchFamily="2" charset="2"/>
              <a:buNone/>
            </a:pPr>
            <a:r>
              <a:rPr lang="en-US" sz="2400" b="1" u="sng" dirty="0">
                <a:solidFill>
                  <a:schemeClr val="tx1"/>
                </a:solidFill>
                <a:latin typeface="Arial" panose="020B0604020202020204" pitchFamily="34" charset="0"/>
                <a:cs typeface="Arial" panose="020B0604020202020204" pitchFamily="34" charset="0"/>
              </a:rPr>
              <a:t>Website	</a:t>
            </a:r>
            <a:r>
              <a:rPr lang="en-US" sz="2400" b="1" dirty="0">
                <a:solidFill>
                  <a:schemeClr val="tx1"/>
                </a:solidFill>
                <a:latin typeface="Arial" panose="020B0604020202020204" pitchFamily="34" charset="0"/>
                <a:cs typeface="Arial" panose="020B0604020202020204" pitchFamily="34" charset="0"/>
              </a:rPr>
              <a:t>	</a:t>
            </a:r>
          </a:p>
          <a:p>
            <a:pPr marL="990600" lvl="1" indent="-533400" eaLnBrk="1" hangingPunct="1">
              <a:buFont typeface="Wingdings" pitchFamily="2" charset="2"/>
              <a:buNone/>
            </a:pPr>
            <a:r>
              <a:rPr lang="en-US" sz="2400" b="1" dirty="0">
                <a:solidFill>
                  <a:schemeClr val="tx1"/>
                </a:solidFill>
                <a:latin typeface="Arial" panose="020B0604020202020204" pitchFamily="34" charset="0"/>
                <a:cs typeface="Arial" panose="020B0604020202020204" pitchFamily="34" charset="0"/>
              </a:rPr>
              <a:t>TECB Home Page:   </a:t>
            </a:r>
            <a:r>
              <a:rPr lang="en-US" sz="2400" dirty="0">
                <a:solidFill>
                  <a:srgbClr val="00B0F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http://tn.gov/commerce/section/e911</a:t>
            </a:r>
            <a:r>
              <a:rPr lang="en-US" sz="2400" dirty="0">
                <a:solidFill>
                  <a:srgbClr val="00B0F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05605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45C-ED73-4E8B-9975-A8A37773BCEF}"/>
              </a:ext>
            </a:extLst>
          </p:cNvPr>
          <p:cNvSpPr>
            <a:spLocks noGrp="1"/>
          </p:cNvSpPr>
          <p:nvPr>
            <p:ph type="title"/>
          </p:nvPr>
        </p:nvSpPr>
        <p:spPr/>
        <p:txBody>
          <a:bodyPr/>
          <a:lstStyle/>
          <a:p>
            <a:r>
              <a:rPr lang="en-US" dirty="0"/>
              <a:t>2024 TECB and ECD Status</a:t>
            </a:r>
          </a:p>
        </p:txBody>
      </p:sp>
      <p:sp>
        <p:nvSpPr>
          <p:cNvPr id="3" name="Content Placeholder 2">
            <a:extLst>
              <a:ext uri="{FF2B5EF4-FFF2-40B4-BE49-F238E27FC236}">
                <a16:creationId xmlns:a16="http://schemas.microsoft.com/office/drawing/2014/main" id="{5CBDE1E7-5693-485C-AFBF-7DE07F90AEB4}"/>
              </a:ext>
            </a:extLst>
          </p:cNvPr>
          <p:cNvSpPr>
            <a:spLocks noGrp="1"/>
          </p:cNvSpPr>
          <p:nvPr>
            <p:ph idx="1"/>
          </p:nvPr>
        </p:nvSpPr>
        <p:spPr/>
        <p:txBody>
          <a:bodyPr>
            <a:normAutofit lnSpcReduction="10000"/>
          </a:bodyPr>
          <a:lstStyle/>
          <a:p>
            <a:pPr marL="0" indent="0" eaLnBrk="1" hangingPunct="1">
              <a:buNone/>
              <a:defRPr/>
            </a:pPr>
            <a:r>
              <a:rPr lang="en-US" sz="2800" b="1" dirty="0">
                <a:solidFill>
                  <a:schemeClr val="tx1"/>
                </a:solidFill>
                <a:latin typeface="Times New Roman" panose="02020603050405020304" pitchFamily="18" charset="0"/>
                <a:cs typeface="Times New Roman" panose="02020603050405020304" pitchFamily="18" charset="0"/>
              </a:rPr>
              <a:t>FY2024 TECB other expenses:</a:t>
            </a:r>
          </a:p>
          <a:p>
            <a:pPr marL="457200" lvl="1" indent="0">
              <a:buClr>
                <a:schemeClr val="tx1"/>
              </a:buClr>
              <a:buNone/>
              <a:defRPr/>
            </a:pPr>
            <a:r>
              <a:rPr lang="en-US" sz="2600" dirty="0">
                <a:latin typeface="Times New Roman" panose="02020603050405020304" pitchFamily="18" charset="0"/>
                <a:cs typeface="Times New Roman" panose="02020603050405020304" pitchFamily="18" charset="0"/>
              </a:rPr>
              <a:t>GIS, Training, and Other Costs  - - - - - -</a:t>
            </a:r>
            <a:r>
              <a:rPr lang="en-US" sz="2400" b="1" dirty="0">
                <a:latin typeface="Times New Roman" panose="02020603050405020304" pitchFamily="18" charset="0"/>
                <a:cs typeface="Times New Roman" panose="02020603050405020304" pitchFamily="18" charset="0"/>
              </a:rPr>
              <a:t> - -</a:t>
            </a:r>
            <a:r>
              <a:rPr lang="en-US" sz="2800" b="1" u="sng" dirty="0">
                <a:latin typeface="Times New Roman" panose="02020603050405020304" pitchFamily="18" charset="0"/>
                <a:cs typeface="Times New Roman" panose="02020603050405020304" pitchFamily="18" charset="0"/>
              </a:rPr>
              <a:t>$0.5M </a:t>
            </a:r>
          </a:p>
          <a:p>
            <a:pPr marL="457200" lvl="1" indent="0">
              <a:buClr>
                <a:schemeClr val="tx1"/>
              </a:buClr>
              <a:buNone/>
              <a:defRPr/>
            </a:pPr>
            <a:r>
              <a:rPr lang="en-US" sz="2600" dirty="0">
                <a:latin typeface="Times New Roman" panose="02020603050405020304" pitchFamily="18" charset="0"/>
                <a:cs typeface="Times New Roman" panose="02020603050405020304" pitchFamily="18" charset="0"/>
              </a:rPr>
              <a:t>TRA TRS/TDAP - - - - - - - - - - - - - - - - - -</a:t>
            </a:r>
            <a:r>
              <a:rPr lang="en-US" sz="2800" b="1" u="sng" dirty="0">
                <a:latin typeface="Times New Roman" panose="02020603050405020304" pitchFamily="18" charset="0"/>
                <a:cs typeface="Times New Roman" panose="02020603050405020304" pitchFamily="18" charset="0"/>
              </a:rPr>
              <a:t>$1.1M</a:t>
            </a:r>
          </a:p>
          <a:p>
            <a:pPr marL="457200" lvl="1" indent="0" eaLnBrk="1" hangingPunct="1">
              <a:buClr>
                <a:schemeClr val="tx1"/>
              </a:buClr>
              <a:buNone/>
              <a:defRPr/>
            </a:pPr>
            <a:r>
              <a:rPr lang="en-US" sz="2600" dirty="0">
                <a:latin typeface="Times New Roman" panose="02020603050405020304" pitchFamily="18" charset="0"/>
                <a:cs typeface="Times New Roman" panose="02020603050405020304" pitchFamily="18" charset="0"/>
              </a:rPr>
              <a:t>NG911 Support - - - - - - - - - - - - - - - - - -</a:t>
            </a:r>
            <a:r>
              <a:rPr lang="en-US" sz="2800" b="1" u="sng" dirty="0">
                <a:latin typeface="Times New Roman" panose="02020603050405020304" pitchFamily="18" charset="0"/>
                <a:cs typeface="Times New Roman" panose="02020603050405020304" pitchFamily="18" charset="0"/>
              </a:rPr>
              <a:t>$14.5M</a:t>
            </a:r>
            <a:endParaRPr lang="en-US" sz="2600" dirty="0">
              <a:latin typeface="Times New Roman" panose="02020603050405020304" pitchFamily="18" charset="0"/>
              <a:cs typeface="Times New Roman" panose="02020603050405020304" pitchFamily="18" charset="0"/>
            </a:endParaRPr>
          </a:p>
          <a:p>
            <a:pPr marL="457200" lvl="1" indent="0" eaLnBrk="1" hangingPunct="1">
              <a:buClr>
                <a:schemeClr val="tx1"/>
              </a:buClr>
              <a:buNone/>
              <a:defRPr/>
            </a:pPr>
            <a:r>
              <a:rPr lang="en-US" sz="2600" dirty="0">
                <a:latin typeface="Times New Roman" panose="02020603050405020304" pitchFamily="18" charset="0"/>
                <a:cs typeface="Times New Roman" panose="02020603050405020304" pitchFamily="18" charset="0"/>
              </a:rPr>
              <a:t>Administration - - - - - - - - - - - - - - - - - - - </a:t>
            </a:r>
            <a:r>
              <a:rPr lang="en-US" sz="2800" b="1" u="sng" dirty="0">
                <a:latin typeface="Times New Roman" panose="02020603050405020304" pitchFamily="18" charset="0"/>
                <a:cs typeface="Times New Roman" panose="02020603050405020304" pitchFamily="18" charset="0"/>
              </a:rPr>
              <a:t>$2.7M</a:t>
            </a:r>
          </a:p>
          <a:p>
            <a:pPr marL="457200" lvl="1" indent="0" eaLnBrk="1" hangingPunct="1">
              <a:buClr>
                <a:schemeClr val="tx1"/>
              </a:buClr>
              <a:buNone/>
              <a:defRPr/>
            </a:pPr>
            <a:endParaRPr lang="en-US" sz="1000" b="1"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rgbClr val="FF0000"/>
              </a:buClr>
              <a:buNone/>
              <a:defRPr/>
            </a:pPr>
            <a:r>
              <a:rPr lang="en-US" sz="2800" b="1" dirty="0">
                <a:solidFill>
                  <a:schemeClr val="tx1"/>
                </a:solidFill>
                <a:latin typeface="Times New Roman" panose="02020603050405020304" pitchFamily="18" charset="0"/>
                <a:cs typeface="Times New Roman" panose="02020603050405020304" pitchFamily="18" charset="0"/>
              </a:rPr>
              <a:t>TOTAL TECB Expenditures - - - -   </a:t>
            </a:r>
            <a:r>
              <a:rPr lang="en-US" sz="2800" b="1" u="sng" dirty="0">
                <a:solidFill>
                  <a:schemeClr val="tx1"/>
                </a:solidFill>
                <a:latin typeface="Times New Roman" panose="02020603050405020304" pitchFamily="18" charset="0"/>
                <a:cs typeface="Times New Roman" panose="02020603050405020304" pitchFamily="18" charset="0"/>
              </a:rPr>
              <a:t>$152.8M</a:t>
            </a:r>
          </a:p>
          <a:p>
            <a:pPr marL="457200" lvl="1" indent="0" eaLnBrk="1" hangingPunct="1">
              <a:buClr>
                <a:srgbClr val="FF0000"/>
              </a:buClr>
              <a:buNone/>
              <a:defRPr/>
            </a:pPr>
            <a:endParaRPr lang="en-US" sz="1000" b="1"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rgbClr val="FF0000"/>
              </a:buClr>
              <a:buNone/>
              <a:defRPr/>
            </a:pPr>
            <a:r>
              <a:rPr lang="en-US" sz="2600" dirty="0">
                <a:solidFill>
                  <a:schemeClr val="tx1"/>
                </a:solidFill>
                <a:latin typeface="Times New Roman" panose="02020603050405020304" pitchFamily="18" charset="0"/>
                <a:cs typeface="Times New Roman" panose="02020603050405020304" pitchFamily="18" charset="0"/>
              </a:rPr>
              <a:t>Percentage paid to or on behalf of ECDs	</a:t>
            </a:r>
            <a:r>
              <a:rPr lang="en-US" sz="2600" u="sng" dirty="0">
                <a:solidFill>
                  <a:schemeClr val="tx1"/>
                </a:solidFill>
                <a:latin typeface="Times New Roman" panose="02020603050405020304" pitchFamily="18" charset="0"/>
                <a:cs typeface="Times New Roman" panose="02020603050405020304" pitchFamily="18" charset="0"/>
              </a:rPr>
              <a:t>88.0%</a:t>
            </a:r>
          </a:p>
          <a:p>
            <a:pPr marL="457200" lvl="1" indent="0" eaLnBrk="1" hangingPunct="1">
              <a:buClr>
                <a:srgbClr val="FF0000"/>
              </a:buClr>
              <a:buNone/>
              <a:defRPr/>
            </a:pPr>
            <a:r>
              <a:rPr lang="en-US" sz="2600" dirty="0">
                <a:solidFill>
                  <a:schemeClr val="tx1"/>
                </a:solidFill>
                <a:latin typeface="Times New Roman" panose="02020603050405020304" pitchFamily="18" charset="0"/>
                <a:cs typeface="Times New Roman" panose="02020603050405020304" pitchFamily="18" charset="0"/>
              </a:rPr>
              <a:t>Percentage for Administration			  </a:t>
            </a:r>
            <a:r>
              <a:rPr lang="en-US" sz="2600" u="sng" dirty="0">
                <a:solidFill>
                  <a:schemeClr val="tx1"/>
                </a:solidFill>
                <a:latin typeface="Times New Roman" panose="02020603050405020304" pitchFamily="18" charset="0"/>
                <a:cs typeface="Times New Roman" panose="02020603050405020304" pitchFamily="18" charset="0"/>
              </a:rPr>
              <a:t>1.8% </a:t>
            </a:r>
            <a:endParaRPr lang="en-US" sz="2600"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rgbClr val="FF0000"/>
              </a:buClr>
              <a:buNone/>
              <a:defRPr/>
            </a:pPr>
            <a:r>
              <a:rPr lang="en-US" sz="2600" dirty="0">
                <a:solidFill>
                  <a:schemeClr val="tx1"/>
                </a:solidFill>
                <a:latin typeface="Times New Roman" panose="02020603050405020304" pitchFamily="18" charset="0"/>
                <a:cs typeface="Times New Roman" panose="02020603050405020304" pitchFamily="18" charset="0"/>
              </a:rPr>
              <a:t>Percentage for NG911				 </a:t>
            </a:r>
            <a:r>
              <a:rPr lang="en-US" sz="2600" u="sng" dirty="0">
                <a:solidFill>
                  <a:schemeClr val="tx1"/>
                </a:solidFill>
                <a:latin typeface="Times New Roman" panose="02020603050405020304" pitchFamily="18" charset="0"/>
                <a:cs typeface="Times New Roman" panose="02020603050405020304" pitchFamily="18" charset="0"/>
              </a:rPr>
              <a:t> 9.5%</a:t>
            </a:r>
            <a:endParaRPr lang="en-US" sz="2600" dirty="0">
              <a:solidFill>
                <a:schemeClr val="tx1"/>
              </a:solidFill>
              <a:latin typeface="Times New Roman" panose="02020603050405020304" pitchFamily="18" charset="0"/>
              <a:cs typeface="Times New Roman" panose="02020603050405020304" pitchFamily="18" charset="0"/>
            </a:endParaRPr>
          </a:p>
          <a:p>
            <a:pPr marL="457200" lvl="1" indent="0" eaLnBrk="1" hangingPunct="1">
              <a:buClr>
                <a:srgbClr val="FF0000"/>
              </a:buClr>
              <a:buNone/>
              <a:defRPr/>
            </a:pPr>
            <a:r>
              <a:rPr lang="en-US" sz="2600" dirty="0">
                <a:solidFill>
                  <a:schemeClr val="tx1"/>
                </a:solidFill>
                <a:latin typeface="Times New Roman" panose="02020603050405020304" pitchFamily="18" charset="0"/>
                <a:cs typeface="Times New Roman" panose="02020603050405020304" pitchFamily="18" charset="0"/>
              </a:rPr>
              <a:t>Percentage for TRA/TDAP			 </a:t>
            </a:r>
            <a:r>
              <a:rPr lang="en-US" sz="2600" u="sng" dirty="0">
                <a:solidFill>
                  <a:schemeClr val="tx1"/>
                </a:solidFill>
                <a:latin typeface="Times New Roman" panose="02020603050405020304" pitchFamily="18" charset="0"/>
                <a:cs typeface="Times New Roman" panose="02020603050405020304" pitchFamily="18" charset="0"/>
              </a:rPr>
              <a:t> 0.7%</a:t>
            </a:r>
            <a:endParaRPr lang="en-US" sz="26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9185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77713-3973-419A-862E-281BB8A75604}"/>
              </a:ext>
            </a:extLst>
          </p:cNvPr>
          <p:cNvSpPr>
            <a:spLocks noGrp="1"/>
          </p:cNvSpPr>
          <p:nvPr>
            <p:ph type="title"/>
          </p:nvPr>
        </p:nvSpPr>
        <p:spPr/>
        <p:txBody>
          <a:bodyPr/>
          <a:lstStyle/>
          <a:p>
            <a:r>
              <a:rPr lang="en-US" dirty="0"/>
              <a:t>2024 TECB and ECD Status</a:t>
            </a:r>
          </a:p>
        </p:txBody>
      </p:sp>
      <p:sp>
        <p:nvSpPr>
          <p:cNvPr id="3" name="Content Placeholder 2">
            <a:extLst>
              <a:ext uri="{FF2B5EF4-FFF2-40B4-BE49-F238E27FC236}">
                <a16:creationId xmlns:a16="http://schemas.microsoft.com/office/drawing/2014/main" id="{75582D09-1192-4326-9C5F-E564CE2B32F6}"/>
              </a:ext>
            </a:extLst>
          </p:cNvPr>
          <p:cNvSpPr>
            <a:spLocks noGrp="1"/>
          </p:cNvSpPr>
          <p:nvPr>
            <p:ph idx="1"/>
          </p:nvPr>
        </p:nvSpPr>
        <p:spPr/>
        <p:txBody>
          <a:bodyPr>
            <a:normAutofit/>
          </a:bodyPr>
          <a:lstStyle/>
          <a:p>
            <a:pPr marL="0" indent="0" eaLnBrk="1" hangingPunct="1">
              <a:spcBef>
                <a:spcPts val="0"/>
              </a:spcBef>
              <a:spcAft>
                <a:spcPts val="1800"/>
              </a:spcAft>
              <a:buClr>
                <a:schemeClr val="tx1"/>
              </a:buClr>
              <a:buNone/>
            </a:pPr>
            <a:r>
              <a:rPr lang="en-US" sz="2800" dirty="0">
                <a:solidFill>
                  <a:schemeClr val="tx1"/>
                </a:solidFill>
                <a:latin typeface="Times New Roman" panose="02020603050405020304" pitchFamily="18" charset="0"/>
                <a:cs typeface="Times New Roman" panose="02020603050405020304" pitchFamily="18" charset="0"/>
              </a:rPr>
              <a:t>On the August 15, 2024 due date,  74  ECDs had FY2025 budgets filed with TECB.  </a:t>
            </a:r>
            <a:r>
              <a:rPr lang="en-US" sz="2800" dirty="0">
                <a:latin typeface="Times New Roman" panose="02020603050405020304" pitchFamily="18" charset="0"/>
                <a:cs typeface="Times New Roman" panose="02020603050405020304" pitchFamily="18" charset="0"/>
              </a:rPr>
              <a:t>All</a:t>
            </a:r>
            <a:r>
              <a:rPr lang="en-US" sz="2800" dirty="0">
                <a:solidFill>
                  <a:schemeClr val="tx1"/>
                </a:solidFill>
                <a:latin typeface="Times New Roman" panose="02020603050405020304" pitchFamily="18" charset="0"/>
                <a:cs typeface="Times New Roman" panose="02020603050405020304" pitchFamily="18" charset="0"/>
              </a:rPr>
              <a:t> were on file by September 10</a:t>
            </a:r>
          </a:p>
          <a:p>
            <a:pPr marL="0" indent="0" eaLnBrk="1" hangingPunct="1">
              <a:spcBef>
                <a:spcPts val="0"/>
              </a:spcBef>
              <a:spcAft>
                <a:spcPts val="1800"/>
              </a:spcAft>
              <a:buClr>
                <a:schemeClr val="tx1"/>
              </a:buClr>
              <a:buNone/>
            </a:pPr>
            <a:r>
              <a:rPr lang="en-US" sz="2800" dirty="0">
                <a:solidFill>
                  <a:schemeClr val="tx1"/>
                </a:solidFill>
                <a:latin typeface="Times New Roman" panose="02020603050405020304" pitchFamily="18" charset="0"/>
                <a:cs typeface="Times New Roman" panose="02020603050405020304" pitchFamily="18" charset="0"/>
              </a:rPr>
              <a:t>As of July 31, 2024,  33 districts were on-line for CHaaS with a total </a:t>
            </a:r>
            <a:r>
              <a:rPr lang="en-US" sz="2800">
                <a:solidFill>
                  <a:schemeClr val="tx1"/>
                </a:solidFill>
                <a:latin typeface="Times New Roman" panose="02020603050405020304" pitchFamily="18" charset="0"/>
                <a:cs typeface="Times New Roman" panose="02020603050405020304" pitchFamily="18" charset="0"/>
              </a:rPr>
              <a:t>of 171 </a:t>
            </a:r>
            <a:r>
              <a:rPr lang="en-US" sz="2800" dirty="0">
                <a:solidFill>
                  <a:schemeClr val="tx1"/>
                </a:solidFill>
                <a:latin typeface="Times New Roman" panose="02020603050405020304" pitchFamily="18" charset="0"/>
                <a:cs typeface="Times New Roman" panose="02020603050405020304" pitchFamily="18" charset="0"/>
              </a:rPr>
              <a:t>CTPs</a:t>
            </a:r>
          </a:p>
          <a:p>
            <a:pPr marL="0" indent="0" eaLnBrk="1" hangingPunct="1">
              <a:spcBef>
                <a:spcPts val="0"/>
              </a:spcBef>
              <a:spcAft>
                <a:spcPts val="1800"/>
              </a:spcAft>
              <a:buClr>
                <a:schemeClr val="tx1"/>
              </a:buClr>
              <a:buNone/>
            </a:pPr>
            <a:r>
              <a:rPr lang="en-US" sz="2800" dirty="0">
                <a:solidFill>
                  <a:schemeClr val="tx1"/>
                </a:solidFill>
                <a:latin typeface="Times New Roman" panose="02020603050405020304" pitchFamily="18" charset="0"/>
                <a:cs typeface="Times New Roman" panose="02020603050405020304" pitchFamily="18" charset="0"/>
              </a:rPr>
              <a:t>In FY2023 </a:t>
            </a:r>
            <a:r>
              <a:rPr lang="en-US" sz="2800" dirty="0">
                <a:latin typeface="Times New Roman" panose="02020603050405020304" pitchFamily="18" charset="0"/>
                <a:cs typeface="Times New Roman" panose="02020603050405020304" pitchFamily="18" charset="0"/>
              </a:rPr>
              <a:t>total ECD expenditures reported by 99 districts were $</a:t>
            </a:r>
            <a:r>
              <a:rPr lang="en-US" sz="2800" b="1" u="sng" dirty="0">
                <a:latin typeface="Times New Roman" panose="02020603050405020304" pitchFamily="18" charset="0"/>
                <a:cs typeface="Times New Roman" panose="02020603050405020304" pitchFamily="18" charset="0"/>
              </a:rPr>
              <a:t>140M</a:t>
            </a:r>
            <a:r>
              <a:rPr lang="en-US" sz="2800" dirty="0">
                <a:latin typeface="Times New Roman" panose="02020603050405020304" pitchFamily="18" charset="0"/>
                <a:cs typeface="Times New Roman" panose="02020603050405020304" pitchFamily="18" charset="0"/>
              </a:rPr>
              <a:t> and local governments contributed $</a:t>
            </a:r>
            <a:r>
              <a:rPr lang="en-US" sz="2800" b="1" u="sng" dirty="0">
                <a:latin typeface="Times New Roman" panose="02020603050405020304" pitchFamily="18" charset="0"/>
                <a:cs typeface="Times New Roman" panose="02020603050405020304" pitchFamily="18" charset="0"/>
              </a:rPr>
              <a:t>36.7M</a:t>
            </a:r>
            <a:r>
              <a:rPr lang="en-US" sz="2800" dirty="0">
                <a:latin typeface="Times New Roman" panose="02020603050405020304" pitchFamily="18" charset="0"/>
                <a:cs typeface="Times New Roman" panose="02020603050405020304" pitchFamily="18" charset="0"/>
              </a:rPr>
              <a:t> toward this cost</a:t>
            </a:r>
          </a:p>
          <a:p>
            <a:pPr marL="0" indent="0" eaLnBrk="1" hangingPunct="1">
              <a:spcBef>
                <a:spcPts val="0"/>
              </a:spcBef>
              <a:spcAft>
                <a:spcPts val="1800"/>
              </a:spcAft>
              <a:buClr>
                <a:schemeClr val="tx1"/>
              </a:buClr>
              <a:buNone/>
            </a:pPr>
            <a:r>
              <a:rPr lang="en-US" sz="2800" dirty="0">
                <a:solidFill>
                  <a:schemeClr val="tx1"/>
                </a:solidFill>
                <a:latin typeface="Times New Roman" panose="02020603050405020304" pitchFamily="18" charset="0"/>
                <a:cs typeface="Times New Roman" panose="02020603050405020304" pitchFamily="18" charset="0"/>
              </a:rPr>
              <a:t>The average expenditure recorded by ECDs per month for each person on the 2020 census was </a:t>
            </a:r>
            <a:r>
              <a:rPr lang="en-US" sz="2800" b="1" u="sng" dirty="0">
                <a:solidFill>
                  <a:schemeClr val="tx1"/>
                </a:solidFill>
                <a:latin typeface="Times New Roman" panose="02020603050405020304" pitchFamily="18" charset="0"/>
                <a:cs typeface="Times New Roman" panose="02020603050405020304" pitchFamily="18" charset="0"/>
              </a:rPr>
              <a:t> $1.69 </a:t>
            </a:r>
            <a:endParaRPr lang="en-US" sz="28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73363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GASB</a:t>
            </a:r>
            <a:endParaRPr lang="en-US" dirty="0"/>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marR="0" indent="0">
              <a:spcBef>
                <a:spcPts val="0"/>
              </a:spcBef>
              <a:spcAft>
                <a:spcPts val="0"/>
              </a:spcAft>
              <a:buNone/>
            </a:pPr>
            <a:r>
              <a:rPr lang="en-US" sz="3200" dirty="0">
                <a:effectLst/>
                <a:latin typeface="Arial" panose="020B0604020202020204" pitchFamily="34" charset="0"/>
                <a:ea typeface="Calibri" panose="020F0502020204030204" pitchFamily="34" charset="0"/>
                <a:cs typeface="Times New Roman" panose="02020603050405020304" pitchFamily="18" charset="0"/>
              </a:rPr>
              <a:t>GASB Statements - </a:t>
            </a:r>
            <a:r>
              <a:rPr lang="en-US" sz="2800" dirty="0">
                <a:effectLst/>
                <a:latin typeface="Arial" panose="020B0604020202020204" pitchFamily="34" charset="0"/>
                <a:ea typeface="Calibri" panose="020F0502020204030204" pitchFamily="34" charset="0"/>
                <a:cs typeface="Times New Roman" panose="02020603050405020304" pitchFamily="18" charset="0"/>
              </a:rPr>
              <a:t>	91 thru 148 </a:t>
            </a:r>
          </a:p>
          <a:p>
            <a:pPr marL="0" marR="0" indent="0">
              <a:spcBef>
                <a:spcPts val="0"/>
              </a:spcBef>
              <a:spcAft>
                <a:spcPts val="0"/>
              </a:spcAft>
              <a:buNone/>
            </a:pPr>
            <a:r>
              <a:rPr lang="en-US" sz="2800" dirty="0">
                <a:latin typeface="Arial" panose="020B0604020202020204" pitchFamily="34" charset="0"/>
                <a:ea typeface="Calibri" panose="020F0502020204030204" pitchFamily="34" charset="0"/>
                <a:cs typeface="Times New Roman" panose="02020603050405020304" pitchFamily="18" charset="0"/>
              </a:rPr>
              <a:t>			</a:t>
            </a:r>
            <a:r>
              <a:rPr lang="en-US" sz="2800" dirty="0">
                <a:effectLst/>
                <a:latin typeface="Arial" panose="020B0604020202020204" pitchFamily="34" charset="0"/>
                <a:ea typeface="Calibri" panose="020F0502020204030204" pitchFamily="34" charset="0"/>
                <a:cs typeface="Times New Roman" panose="02020603050405020304" pitchFamily="18" charset="0"/>
              </a:rPr>
              <a:t>from </a:t>
            </a:r>
            <a:r>
              <a:rPr lang="en-US" sz="2800" dirty="0">
                <a:latin typeface="Arial" panose="020B0604020202020204" pitchFamily="34" charset="0"/>
                <a:cs typeface="Times New Roman" panose="02020603050405020304" pitchFamily="18" charset="0"/>
              </a:rPr>
              <a:t>FY 2022 to FY 2027</a:t>
            </a:r>
          </a:p>
          <a:p>
            <a:pPr marL="0" marR="0" indent="0">
              <a:spcBef>
                <a:spcPts val="0"/>
              </a:spcBef>
              <a:spcAft>
                <a:spcPts val="0"/>
              </a:spcAft>
              <a:buNone/>
            </a:pPr>
            <a:endParaRPr lang="en-US" sz="3200" dirty="0">
              <a:latin typeface="Arial" panose="020B0604020202020204" pitchFamily="34" charset="0"/>
              <a:cs typeface="Times New Roman" panose="02020603050405020304" pitchFamily="18" charset="0"/>
            </a:endParaRPr>
          </a:p>
          <a:p>
            <a:pPr marL="0" marR="0" indent="0">
              <a:spcBef>
                <a:spcPts val="0"/>
              </a:spcBef>
              <a:spcAft>
                <a:spcPts val="0"/>
              </a:spcAft>
              <a:buNone/>
            </a:pPr>
            <a:r>
              <a:rPr lang="en-US" sz="3200" dirty="0">
                <a:latin typeface="Arial" panose="020B0604020202020204" pitchFamily="34" charset="0"/>
                <a:cs typeface="Times New Roman" panose="02020603050405020304" pitchFamily="18" charset="0"/>
              </a:rPr>
              <a:t>Many recent changes and clarifications, mainly in auditor work.  Could increase Auditor fees.</a:t>
            </a:r>
          </a:p>
          <a:p>
            <a:pPr marL="0" marR="0" indent="0">
              <a:spcBef>
                <a:spcPts val="0"/>
              </a:spcBef>
              <a:spcAft>
                <a:spcPts val="0"/>
              </a:spcAft>
              <a:buNone/>
            </a:pPr>
            <a:endParaRPr lang="en-US" sz="3200" dirty="0">
              <a:latin typeface="Arial" panose="020B0604020202020204" pitchFamily="34" charset="0"/>
              <a:cs typeface="Times New Roman" panose="02020603050405020304" pitchFamily="18" charset="0"/>
            </a:endParaRPr>
          </a:p>
          <a:p>
            <a:pPr marL="0" marR="0" indent="0">
              <a:spcBef>
                <a:spcPts val="0"/>
              </a:spcBef>
              <a:spcAft>
                <a:spcPts val="0"/>
              </a:spcAft>
              <a:buNone/>
            </a:pPr>
            <a:r>
              <a:rPr lang="en-US" sz="3200" dirty="0">
                <a:latin typeface="Arial" panose="020B0604020202020204" pitchFamily="34" charset="0"/>
                <a:cs typeface="Times New Roman" panose="02020603050405020304" pitchFamily="18" charset="0"/>
              </a:rPr>
              <a:t>More distinctive differences and assurances between audit work and administrative -management work have to be documented by auditors.</a:t>
            </a:r>
          </a:p>
          <a:p>
            <a:pPr marL="0" marR="0" indent="0">
              <a:spcBef>
                <a:spcPts val="0"/>
              </a:spcBef>
              <a:spcAft>
                <a:spcPts val="0"/>
              </a:spcAft>
              <a:buNone/>
            </a:pPr>
            <a:endParaRPr lang="en-US" sz="3200" dirty="0">
              <a:latin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000" dirty="0">
              <a:latin typeface="Arial" panose="020B0604020202020204" pitchFamily="34" charset="0"/>
              <a:cs typeface="Times New Roman" panose="02020603050405020304" pitchFamily="18" charset="0"/>
            </a:endParaRPr>
          </a:p>
          <a:p>
            <a:pPr marL="91440" indent="0" algn="ctr">
              <a:spcBef>
                <a:spcPts val="0"/>
              </a:spcBef>
              <a:buNone/>
            </a:pPr>
            <a:endParaRPr lang="en-US" sz="2500" b="1" u="sng"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404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GASB</a:t>
            </a:r>
            <a:endParaRPr lang="en-US" dirty="0"/>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114300" indent="0">
              <a:spcBef>
                <a:spcPts val="0"/>
              </a:spcBef>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Changes in audit report:  </a:t>
            </a:r>
          </a:p>
          <a:p>
            <a:pPr marL="571500" indent="-457200">
              <a:spcBef>
                <a:spcPts val="0"/>
              </a:spcBef>
            </a:pPr>
            <a:r>
              <a:rPr lang="en-US" sz="2800" dirty="0">
                <a:effectLst/>
                <a:latin typeface="Arial" panose="020B0604020202020204" pitchFamily="34" charset="0"/>
                <a:ea typeface="Calibri" panose="020F0502020204030204" pitchFamily="34" charset="0"/>
                <a:cs typeface="Times New Roman" panose="02020603050405020304" pitchFamily="18" charset="0"/>
              </a:rPr>
              <a:t>MD&amp;A includes known facts, decisions, conditions, and unusual items, not found elsewhere (reduced duplication); </a:t>
            </a:r>
          </a:p>
          <a:p>
            <a:pPr marL="571500" indent="-457200">
              <a:spcBef>
                <a:spcPts val="0"/>
              </a:spcBef>
            </a:pPr>
            <a:r>
              <a:rPr lang="en-US" sz="2800" dirty="0">
                <a:effectLst/>
                <a:latin typeface="Arial" panose="020B0604020202020204" pitchFamily="34" charset="0"/>
                <a:ea typeface="Calibri" panose="020F0502020204030204" pitchFamily="34" charset="0"/>
                <a:cs typeface="Times New Roman" panose="02020603050405020304" pitchFamily="18" charset="0"/>
              </a:rPr>
              <a:t>include reference to § 7-86-106 that ECDs are not taxing entities;  taxes are not a revenue source</a:t>
            </a:r>
          </a:p>
          <a:p>
            <a:pPr marL="571500" indent="-457200">
              <a:spcBef>
                <a:spcPts val="0"/>
              </a:spcBef>
            </a:pPr>
            <a:r>
              <a:rPr lang="en-US" sz="2800" dirty="0">
                <a:effectLst/>
                <a:latin typeface="Arial" panose="020B0604020202020204" pitchFamily="34" charset="0"/>
                <a:ea typeface="Calibri" panose="020F0502020204030204" pitchFamily="34" charset="0"/>
                <a:cs typeface="Times New Roman" panose="02020603050405020304" pitchFamily="18" charset="0"/>
              </a:rPr>
              <a:t>include a section on change in funding resulting from SB1975 implementation; and </a:t>
            </a:r>
          </a:p>
          <a:p>
            <a:pPr marL="571500" indent="-457200">
              <a:spcBef>
                <a:spcPts val="0"/>
              </a:spcBef>
            </a:pPr>
            <a:r>
              <a:rPr lang="en-US" sz="2800" dirty="0">
                <a:effectLst/>
                <a:latin typeface="Arial" panose="020B0604020202020204" pitchFamily="34" charset="0"/>
                <a:ea typeface="Calibri" panose="020F0502020204030204" pitchFamily="34" charset="0"/>
                <a:cs typeface="Times New Roman" panose="02020603050405020304" pitchFamily="18" charset="0"/>
              </a:rPr>
              <a:t>place all budget analysis comments and schedules in RSI not in MD&amp;A. </a:t>
            </a:r>
          </a:p>
          <a:p>
            <a:pPr marL="114300" indent="0">
              <a:spcBef>
                <a:spcPts val="0"/>
              </a:spcBef>
              <a:buNone/>
            </a:pP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91440" indent="0" algn="ctr">
              <a:spcBef>
                <a:spcPts val="0"/>
              </a:spcBef>
              <a:buNone/>
            </a:pPr>
            <a:endParaRPr lang="en-US" sz="2500" b="1" u="sng"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806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GASB</a:t>
            </a:r>
            <a:endParaRPr lang="en-US" dirty="0"/>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spcBef>
                <a:spcPts val="0"/>
              </a:spcBef>
              <a:buNone/>
            </a:pPr>
            <a:r>
              <a:rPr lang="en-US" sz="2800" dirty="0">
                <a:latin typeface="Arial" panose="020B0604020202020204" pitchFamily="34" charset="0"/>
                <a:cs typeface="Times New Roman" panose="02020603050405020304" pitchFamily="18" charset="0"/>
              </a:rPr>
              <a:t>Reporting impact in Statement 101 – compensated absences  effective FY 2025.  Report liability value of accumulated leave (vacation &amp; sick) and other paid time off (include payroll taxes).  Do not include sick leave for TCRS retirement (already built into benefit).</a:t>
            </a:r>
          </a:p>
          <a:p>
            <a:pPr marL="0" indent="0">
              <a:spcBef>
                <a:spcPts val="0"/>
              </a:spcBef>
              <a:buNone/>
            </a:pPr>
            <a:endParaRPr lang="en-US" sz="2800" dirty="0">
              <a:latin typeface="Arial" panose="020B0604020202020204" pitchFamily="34" charset="0"/>
              <a:cs typeface="Times New Roman" panose="02020603050405020304" pitchFamily="18" charset="0"/>
            </a:endParaRPr>
          </a:p>
          <a:p>
            <a:pPr marL="0" indent="0">
              <a:spcBef>
                <a:spcPts val="0"/>
              </a:spcBef>
              <a:buNone/>
            </a:pPr>
            <a:r>
              <a:rPr lang="en-US" sz="2800" dirty="0">
                <a:latin typeface="Arial" panose="020B0604020202020204" pitchFamily="34" charset="0"/>
                <a:cs typeface="Times New Roman" panose="02020603050405020304" pitchFamily="18" charset="0"/>
              </a:rPr>
              <a:t>Anticipated change in definition of Operating Revenues may change report location for Subsidies</a:t>
            </a:r>
            <a:r>
              <a:rPr lang="en-US" sz="2000" dirty="0">
                <a:latin typeface="Arial" panose="020B0604020202020204" pitchFamily="34" charset="0"/>
                <a:cs typeface="Times New Roman" panose="02020603050405020304" pitchFamily="18" charset="0"/>
              </a:rPr>
              <a:t>.  </a:t>
            </a:r>
            <a:r>
              <a:rPr lang="en-US" sz="2800" dirty="0">
                <a:latin typeface="Arial" panose="020B0604020202020204" pitchFamily="34" charset="0"/>
                <a:cs typeface="Times New Roman" panose="02020603050405020304" pitchFamily="18" charset="0"/>
              </a:rPr>
              <a:t>With SB1975 implementation, no subsidies exist now.</a:t>
            </a:r>
          </a:p>
        </p:txBody>
      </p:sp>
    </p:spTree>
    <p:extLst>
      <p:ext uri="{BB962C8B-B14F-4D97-AF65-F5344CB8AC3E}">
        <p14:creationId xmlns:p14="http://schemas.microsoft.com/office/powerpoint/2010/main" val="3807709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79E03-817F-4CE5-B907-5D854AEA06A8}"/>
              </a:ext>
            </a:extLst>
          </p:cNvPr>
          <p:cNvSpPr>
            <a:spLocks noGrp="1"/>
          </p:cNvSpPr>
          <p:nvPr>
            <p:ph type="title"/>
          </p:nvPr>
        </p:nvSpPr>
        <p:spPr/>
        <p:txBody>
          <a:bodyPr/>
          <a:lstStyle/>
          <a:p>
            <a:r>
              <a:rPr lang="en-US" sz="3200" dirty="0">
                <a:latin typeface="Times New Roman" panose="02020603050405020304" pitchFamily="18" charset="0"/>
                <a:cs typeface="Times New Roman" panose="02020603050405020304" pitchFamily="18" charset="0"/>
              </a:rPr>
              <a:t>Legal and Accounting Changes - GASB</a:t>
            </a:r>
            <a:endParaRPr lang="en-US" dirty="0"/>
          </a:p>
        </p:txBody>
      </p:sp>
      <p:sp>
        <p:nvSpPr>
          <p:cNvPr id="3" name="Content Placeholder 2">
            <a:extLst>
              <a:ext uri="{FF2B5EF4-FFF2-40B4-BE49-F238E27FC236}">
                <a16:creationId xmlns:a16="http://schemas.microsoft.com/office/drawing/2014/main" id="{87325065-436C-4304-B49C-4E8103845B70}"/>
              </a:ext>
            </a:extLst>
          </p:cNvPr>
          <p:cNvSpPr>
            <a:spLocks noGrp="1"/>
          </p:cNvSpPr>
          <p:nvPr>
            <p:ph idx="1"/>
          </p:nvPr>
        </p:nvSpPr>
        <p:spPr/>
        <p:txBody>
          <a:bodyPr>
            <a:noAutofit/>
          </a:bodyPr>
          <a:lstStyle/>
          <a:p>
            <a:pPr marL="0" indent="0">
              <a:spcBef>
                <a:spcPts val="0"/>
              </a:spcBef>
              <a:buNone/>
            </a:pPr>
            <a:r>
              <a:rPr lang="en-US" sz="2800" dirty="0">
                <a:latin typeface="Arial" panose="020B0604020202020204" pitchFamily="34" charset="0"/>
                <a:cs typeface="Times New Roman" panose="02020603050405020304" pitchFamily="18" charset="0"/>
              </a:rPr>
              <a:t>RSI includes budget comparisons and explanation of variances</a:t>
            </a:r>
          </a:p>
          <a:p>
            <a:pPr>
              <a:spcBef>
                <a:spcPts val="0"/>
              </a:spcBef>
            </a:pPr>
            <a:r>
              <a:rPr lang="en-US" sz="2800" dirty="0">
                <a:latin typeface="Arial" panose="020B0604020202020204" pitchFamily="34" charset="0"/>
                <a:cs typeface="Times New Roman" panose="02020603050405020304" pitchFamily="18" charset="0"/>
              </a:rPr>
              <a:t>Original Budget compared to Final Budget</a:t>
            </a:r>
          </a:p>
          <a:p>
            <a:pPr>
              <a:spcBef>
                <a:spcPts val="0"/>
              </a:spcBef>
            </a:pPr>
            <a:r>
              <a:rPr lang="en-US" sz="2800" dirty="0">
                <a:latin typeface="Arial" panose="020B0604020202020204" pitchFamily="34" charset="0"/>
                <a:cs typeface="Times New Roman" panose="02020603050405020304" pitchFamily="18" charset="0"/>
              </a:rPr>
              <a:t>Final Budget compared to Actual Expenditures</a:t>
            </a:r>
          </a:p>
          <a:p>
            <a:pPr marL="0" indent="0">
              <a:spcBef>
                <a:spcPts val="0"/>
              </a:spcBef>
              <a:buNone/>
            </a:pPr>
            <a:endParaRPr lang="en-US" sz="2800" dirty="0">
              <a:latin typeface="Arial" panose="020B0604020202020204" pitchFamily="34" charset="0"/>
              <a:cs typeface="Times New Roman" panose="02020603050405020304" pitchFamily="18" charset="0"/>
            </a:endParaRPr>
          </a:p>
          <a:p>
            <a:pPr marL="0" indent="0">
              <a:spcBef>
                <a:spcPts val="0"/>
              </a:spcBef>
              <a:buNone/>
            </a:pPr>
            <a:r>
              <a:rPr lang="en-US" sz="2800" dirty="0">
                <a:latin typeface="Arial" panose="020B0604020202020204" pitchFamily="34" charset="0"/>
                <a:cs typeface="Times New Roman" panose="02020603050405020304" pitchFamily="18" charset="0"/>
              </a:rPr>
              <a:t>ECD’s Capitalization Policy </a:t>
            </a:r>
            <a:r>
              <a:rPr lang="en-US" sz="2800" b="1" dirty="0">
                <a:latin typeface="Arial" panose="020B0604020202020204" pitchFamily="34" charset="0"/>
                <a:cs typeface="Times New Roman" panose="02020603050405020304" pitchFamily="18" charset="0"/>
              </a:rPr>
              <a:t>should include that aggregate total values </a:t>
            </a:r>
            <a:r>
              <a:rPr lang="en-US" sz="2800" dirty="0">
                <a:latin typeface="Arial" panose="020B0604020202020204" pitchFamily="34" charset="0"/>
                <a:cs typeface="Times New Roman" panose="02020603050405020304" pitchFamily="18" charset="0"/>
              </a:rPr>
              <a:t>greater than the threshold value should be capitalized.  Before this change, if your threshold was $10,000 and you made a single purchase of 10 dispatch chairs at $1,200 each, you would not capitalize and depreciate the chairs.</a:t>
            </a:r>
          </a:p>
          <a:p>
            <a:pPr marL="0" indent="0">
              <a:spcBef>
                <a:spcPts val="0"/>
              </a:spcBef>
              <a:buNone/>
            </a:pPr>
            <a:endParaRPr lang="en-US" sz="10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962516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6430</TotalTime>
  <Words>2989</Words>
  <Application>Microsoft Office PowerPoint</Application>
  <PresentationFormat>On-screen Show (4:3)</PresentationFormat>
  <Paragraphs>284</Paragraphs>
  <Slides>32</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Open Sans</vt:lpstr>
      <vt:lpstr>PermianSlabSerifTypeface</vt:lpstr>
      <vt:lpstr>Times New Roman</vt:lpstr>
      <vt:lpstr>Wingdings</vt:lpstr>
      <vt:lpstr>Office Theme</vt:lpstr>
      <vt:lpstr>PowerPoint B</vt:lpstr>
      <vt:lpstr>Financial Resources Management</vt:lpstr>
      <vt:lpstr>TOPICS</vt:lpstr>
      <vt:lpstr>2024 TECB and ECD Status</vt:lpstr>
      <vt:lpstr>2024 TECB and ECD Status</vt:lpstr>
      <vt:lpstr>2024 TECB and ECD Status</vt:lpstr>
      <vt:lpstr>Legal and Accounting Changes - GASB</vt:lpstr>
      <vt:lpstr>Legal and Accounting Changes - GASB</vt:lpstr>
      <vt:lpstr>Legal and Accounting Changes - GASB</vt:lpstr>
      <vt:lpstr>Legal and Accounting Changes - GASB</vt:lpstr>
      <vt:lpstr>Legal and Accounting Changes - Comptroller</vt:lpstr>
      <vt:lpstr>Legal and Accounting Changes - Comptroller</vt:lpstr>
      <vt:lpstr>Base Funding Law - TCA § 7-86-303.</vt:lpstr>
      <vt:lpstr>Base Funding Law - TCA § 7-86-303.</vt:lpstr>
      <vt:lpstr>Base Funding Law - TCA § 7-86-303.</vt:lpstr>
      <vt:lpstr>Base Funding Law - TCA § 7-86-303.</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Financial Management</vt:lpstr>
      <vt:lpstr>Resources</vt:lpstr>
      <vt:lpstr>Resource -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 McLeod</dc:creator>
  <cp:lastModifiedBy>James Barnes</cp:lastModifiedBy>
  <cp:revision>178</cp:revision>
  <cp:lastPrinted>2017-04-03T18:28:43Z</cp:lastPrinted>
  <dcterms:created xsi:type="dcterms:W3CDTF">2016-03-17T19:36:43Z</dcterms:created>
  <dcterms:modified xsi:type="dcterms:W3CDTF">2024-09-13T20:17:01Z</dcterms:modified>
</cp:coreProperties>
</file>