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15" r:id="rId5"/>
    <p:sldId id="435" r:id="rId6"/>
    <p:sldId id="43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1B365D"/>
    <a:srgbClr val="66FF66"/>
    <a:srgbClr val="99FF99"/>
    <a:srgbClr val="0080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A6DCFF2-3598-4A48-85FD-0E44DDE0AE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0CB3D6-7563-4CC9-9D3F-A70FA573F0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7CA88-B990-4DE5-A287-D67A78BCE756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D3945-C344-4607-9A61-7A3F311D04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8D13C-FE26-458E-A812-EDF6E4B1D8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9EC75-0AC3-45DA-90D0-E37699402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9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4648C-3F77-4A15-9EEF-5C27C4AE793D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1AEE2-06BA-419D-B264-9233E4E58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3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2CD20-6271-4C70-A742-5C33E2C7B9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9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12192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12192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Name, Position | Date</a:t>
            </a:r>
          </a:p>
        </p:txBody>
      </p:sp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31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0" y="6192202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299200" y="1193804"/>
            <a:ext cx="5588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6152266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08000" y="2209801"/>
            <a:ext cx="52832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8000" y="5562600"/>
            <a:ext cx="53848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Name, Position</a:t>
            </a:r>
          </a:p>
          <a:p>
            <a:pPr lvl="0"/>
            <a:r>
              <a:rPr lang="en-US"/>
              <a:t>Date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08000" y="4445001"/>
            <a:ext cx="52832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267200" y="3874770"/>
            <a:ext cx="79248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368800" y="3962400"/>
            <a:ext cx="7620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0520" y="3322320"/>
            <a:ext cx="446024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6019800"/>
            <a:ext cx="1155699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4"/>
            <a:ext cx="11684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12192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7803"/>
            <a:ext cx="117856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1"/>
            <a:ext cx="11684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12192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7"/>
            <a:ext cx="12192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75401"/>
            <a:ext cx="38608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75401"/>
            <a:ext cx="28448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72200"/>
            <a:ext cx="24384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410327"/>
            <a:ext cx="28448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yra.Copas@tn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apprenticeshiptn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Kristie.Bennett@tn.gov" TargetMode="External"/><Relationship Id="rId13" Type="http://schemas.openxmlformats.org/officeDocument/2006/relationships/hyperlink" Target="mailto:Selina.Moore@tn.gov" TargetMode="External"/><Relationship Id="rId18" Type="http://schemas.openxmlformats.org/officeDocument/2006/relationships/hyperlink" Target="mailto:Michele@sedev.org" TargetMode="External"/><Relationship Id="rId3" Type="http://schemas.openxmlformats.org/officeDocument/2006/relationships/hyperlink" Target="mailto:Roderick.Woody@workforceinvestmentnetwork.com" TargetMode="External"/><Relationship Id="rId7" Type="http://schemas.openxmlformats.org/officeDocument/2006/relationships/hyperlink" Target="mailto:jbane@nwtnworks.org" TargetMode="External"/><Relationship Id="rId12" Type="http://schemas.openxmlformats.org/officeDocument/2006/relationships/hyperlink" Target="mailto:mrye@workforceessentials.com" TargetMode="External"/><Relationship Id="rId17" Type="http://schemas.openxmlformats.org/officeDocument/2006/relationships/hyperlink" Target="mailto:Brian.vaughn@tn.gov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mailto:Ginger.armstrong@tn.gov" TargetMode="External"/><Relationship Id="rId20" Type="http://schemas.openxmlformats.org/officeDocument/2006/relationships/hyperlink" Target="mailto:Virginia.Housey@tn.gov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mailto:kguyette@workforcemidsouth.com" TargetMode="External"/><Relationship Id="rId11" Type="http://schemas.openxmlformats.org/officeDocument/2006/relationships/hyperlink" Target="mailto:ctimpson@ucworkforce.org" TargetMode="External"/><Relationship Id="rId5" Type="http://schemas.openxmlformats.org/officeDocument/2006/relationships/hyperlink" Target="mailto:chandler.mark@att.net" TargetMode="External"/><Relationship Id="rId15" Type="http://schemas.openxmlformats.org/officeDocument/2006/relationships/hyperlink" Target="mailto:bkeylon@sedev.org" TargetMode="External"/><Relationship Id="rId10" Type="http://schemas.openxmlformats.org/officeDocument/2006/relationships/hyperlink" Target="mailto:twilson@sctdd.org" TargetMode="External"/><Relationship Id="rId19" Type="http://schemas.openxmlformats.org/officeDocument/2006/relationships/hyperlink" Target="mailto:kpierce@ab-t.org" TargetMode="External"/><Relationship Id="rId4" Type="http://schemas.openxmlformats.org/officeDocument/2006/relationships/hyperlink" Target="mailto:powell@nwtnworks.org" TargetMode="External"/><Relationship Id="rId9" Type="http://schemas.openxmlformats.org/officeDocument/2006/relationships/hyperlink" Target="mailto:fherndon@workforceessentials.com" TargetMode="External"/><Relationship Id="rId14" Type="http://schemas.openxmlformats.org/officeDocument/2006/relationships/hyperlink" Target="mailto:BHull@ucworkforc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CAAF-E5EB-4B7D-8C27-7390E68E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Apprenticeship TN Contacts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4B2715-E0D4-451A-9EF2-08D186C9C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9" y="6096730"/>
            <a:ext cx="2352065" cy="8616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5082DDE-FCAF-4D7A-B22A-568B6BFD833C}"/>
              </a:ext>
            </a:extLst>
          </p:cNvPr>
          <p:cNvSpPr txBox="1"/>
          <p:nvPr/>
        </p:nvSpPr>
        <p:spPr>
          <a:xfrm>
            <a:off x="8977739" y="4420808"/>
            <a:ext cx="2977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PermianSlabSerifTypeface" panose="02000000000000000000" pitchFamily="50" charset="0"/>
              </a:rPr>
              <a:t>Tyra Copas</a:t>
            </a:r>
          </a:p>
          <a:p>
            <a:r>
              <a:rPr lang="en-US" sz="2400">
                <a:latin typeface="PermianSlabSerifTypeface" panose="02000000000000000000" pitchFamily="50" charset="0"/>
                <a:hlinkClick r:id="rId3"/>
              </a:rPr>
              <a:t>Tyra.Copas@tn.gov</a:t>
            </a:r>
            <a:endParaRPr lang="en-US" sz="2400">
              <a:latin typeface="PermianSlabSerifTypeface" panose="02000000000000000000" pitchFamily="50" charset="0"/>
            </a:endParaRPr>
          </a:p>
          <a:p>
            <a:r>
              <a:rPr lang="en-US" sz="2400">
                <a:latin typeface="PermianSlabSerifTypeface" panose="02000000000000000000" pitchFamily="50" charset="0"/>
              </a:rPr>
              <a:t>(423) 715-8027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300FF-67BE-4818-83A3-C8AB4E9A973F}"/>
              </a:ext>
            </a:extLst>
          </p:cNvPr>
          <p:cNvSpPr txBox="1"/>
          <p:nvPr/>
        </p:nvSpPr>
        <p:spPr>
          <a:xfrm>
            <a:off x="490657" y="4494286"/>
            <a:ext cx="28240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PermianSlabSerifTypeface" panose="02000000000000000000" pitchFamily="50" charset="0"/>
              </a:rPr>
              <a:t>Jack Laser</a:t>
            </a:r>
          </a:p>
          <a:p>
            <a:r>
              <a:rPr lang="en-US" sz="2400">
                <a:latin typeface="PermianSlabSerifTypeface" panose="02000000000000000000" pitchFamily="50" charset="0"/>
                <a:hlinkClick r:id="rId3"/>
              </a:rPr>
              <a:t>Jack.Laser@tn.gov</a:t>
            </a:r>
            <a:endParaRPr lang="en-US" sz="2400">
              <a:latin typeface="PermianSlabSerifTypeface" panose="02000000000000000000" pitchFamily="50" charset="0"/>
            </a:endParaRPr>
          </a:p>
          <a:p>
            <a:r>
              <a:rPr lang="en-US" sz="2400">
                <a:latin typeface="PermianSlabSerifTypeface" panose="02000000000000000000" pitchFamily="50" charset="0"/>
              </a:rPr>
              <a:t>(731) 697-0290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862DB4-A2D7-4D07-9292-F687E797FF98}"/>
              </a:ext>
            </a:extLst>
          </p:cNvPr>
          <p:cNvSpPr txBox="1"/>
          <p:nvPr/>
        </p:nvSpPr>
        <p:spPr>
          <a:xfrm>
            <a:off x="4263127" y="4935827"/>
            <a:ext cx="3787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PermianSlabSerifTypeface" panose="02000000000000000000" pitchFamily="50" charset="0"/>
              </a:rPr>
              <a:t>Charlene Sands Russell</a:t>
            </a:r>
          </a:p>
          <a:p>
            <a:r>
              <a:rPr lang="en-US" sz="2400">
                <a:latin typeface="PermianSlabSerifTypeface" panose="02000000000000000000" pitchFamily="50" charset="0"/>
                <a:hlinkClick r:id="rId3"/>
              </a:rPr>
              <a:t>Charlene.Russell@tn.gov</a:t>
            </a:r>
            <a:endParaRPr lang="en-US" sz="2400">
              <a:latin typeface="PermianSlabSerifTypeface" panose="02000000000000000000" pitchFamily="50" charset="0"/>
            </a:endParaRPr>
          </a:p>
          <a:p>
            <a:r>
              <a:rPr lang="en-US" sz="2400">
                <a:latin typeface="PermianSlabSerifTypeface" panose="02000000000000000000" pitchFamily="50" charset="0"/>
              </a:rPr>
              <a:t>(931) 303-7638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AC85FE7A-8E6A-4033-A30B-4D59E9AA6432}"/>
              </a:ext>
            </a:extLst>
          </p:cNvPr>
          <p:cNvCxnSpPr/>
          <p:nvPr/>
        </p:nvCxnSpPr>
        <p:spPr>
          <a:xfrm rot="10800000" flipV="1">
            <a:off x="1447800" y="3352800"/>
            <a:ext cx="1371600" cy="1141485"/>
          </a:xfrm>
          <a:prstGeom prst="bentConnector3">
            <a:avLst>
              <a:gd name="adj1" fmla="val 97343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65EC04E-D701-46F5-B5FF-26266CBDBDF3}"/>
              </a:ext>
            </a:extLst>
          </p:cNvPr>
          <p:cNvCxnSpPr>
            <a:cxnSpLocks/>
          </p:cNvCxnSpPr>
          <p:nvPr/>
        </p:nvCxnSpPr>
        <p:spPr>
          <a:xfrm>
            <a:off x="9144000" y="3492585"/>
            <a:ext cx="990600" cy="928223"/>
          </a:xfrm>
          <a:prstGeom prst="bentConnector3">
            <a:avLst>
              <a:gd name="adj1" fmla="val 102174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D2BBF3-BF09-4AF3-80DF-A8CEF41C9EF3}"/>
              </a:ext>
            </a:extLst>
          </p:cNvPr>
          <p:cNvCxnSpPr>
            <a:cxnSpLocks/>
          </p:cNvCxnSpPr>
          <p:nvPr/>
        </p:nvCxnSpPr>
        <p:spPr>
          <a:xfrm>
            <a:off x="5715000" y="4420808"/>
            <a:ext cx="0" cy="5150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5E6E779-C829-4E74-A9C9-CF4178CBA8BE}"/>
              </a:ext>
            </a:extLst>
          </p:cNvPr>
          <p:cNvSpPr txBox="1"/>
          <p:nvPr/>
        </p:nvSpPr>
        <p:spPr>
          <a:xfrm>
            <a:off x="386811" y="1397952"/>
            <a:ext cx="486517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>
                <a:latin typeface="PermianSlabSerifTypeface" panose="02000000000000000000" pitchFamily="50" charset="0"/>
                <a:hlinkClick r:id="rId4"/>
              </a:rPr>
              <a:t>www.ApprenticeshipTN.com</a:t>
            </a:r>
            <a:endParaRPr lang="en-US" sz="2700">
              <a:latin typeface="PermianSlabSerifTypeface" panose="02000000000000000000" pitchFamily="50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F20029F-7344-4932-940F-0E415AA0C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1338292"/>
            <a:ext cx="722318" cy="71910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01196EE-CEAE-4EA2-AF71-D12DA4635E3A}"/>
              </a:ext>
            </a:extLst>
          </p:cNvPr>
          <p:cNvSpPr txBox="1"/>
          <p:nvPr/>
        </p:nvSpPr>
        <p:spPr>
          <a:xfrm>
            <a:off x="7068158" y="1453309"/>
            <a:ext cx="49206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>
                <a:latin typeface="PermianSlabSerifTypeface" panose="02000000000000000000" pitchFamily="50" charset="0"/>
              </a:rPr>
              <a:t>    Apprenticeship.TN@tn.gov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83433-BDA6-43EF-8BE2-A59EDD8D3D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1498484"/>
            <a:ext cx="9364108" cy="38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6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1ACFCBE-9FD4-4D19-AF58-048647CB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Local Workforce Development Areas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9AD10CE-78FB-44CC-B82C-7592F1860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12" y="1717964"/>
            <a:ext cx="11278598" cy="38446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3073CA0-5591-4D66-B9D4-367FCD6DB6DF}"/>
              </a:ext>
            </a:extLst>
          </p:cNvPr>
          <p:cNvSpPr txBox="1"/>
          <p:nvPr/>
        </p:nvSpPr>
        <p:spPr>
          <a:xfrm>
            <a:off x="2680854" y="1068246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Counties by Region</a:t>
            </a:r>
          </a:p>
        </p:txBody>
      </p:sp>
    </p:spTree>
    <p:extLst>
      <p:ext uri="{BB962C8B-B14F-4D97-AF65-F5344CB8AC3E}">
        <p14:creationId xmlns:p14="http://schemas.microsoft.com/office/powerpoint/2010/main" val="223423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YOUR LOCAL BUSINESS SERVICE TEAM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40603" y="1005333"/>
            <a:ext cx="4052454" cy="5674864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000" b="1" dirty="0">
                <a:latin typeface="Open Sans"/>
              </a:rPr>
              <a:t>West TN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Greater Memphis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Roderick Woody 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901-573-1455 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 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Northwest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Ginger Powell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731.286.3585, ext. 409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br>
              <a:rPr lang="en-US" sz="1000" dirty="0"/>
            </a:br>
            <a:endParaRPr lang="en-US" sz="1000" dirty="0"/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Southwest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Mark Chandler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731.694.5030 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u="sng" dirty="0">
                <a:solidFill>
                  <a:schemeClr val="tx1"/>
                </a:solidFill>
                <a:latin typeface="Open Sans"/>
              </a:rPr>
              <a:t>West TN Executive Director’s</a:t>
            </a:r>
          </a:p>
          <a:p>
            <a:pPr marL="0" indent="0">
              <a:buNone/>
            </a:pPr>
            <a:endParaRPr lang="en-US" sz="1000" b="1" u="sng" dirty="0">
              <a:solidFill>
                <a:schemeClr val="tx1"/>
              </a:solidFill>
              <a:latin typeface="Open San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Kyla Guyette, GM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000" u="sng" dirty="0">
                <a:solidFill>
                  <a:srgbClr val="0000CC"/>
                </a:solidFill>
                <a:latin typeface="Open San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kguyette@workforcemidsouth.com</a:t>
            </a:r>
            <a:r>
              <a:rPr lang="it-IT" sz="1000" u="sng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u="sng" dirty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Jennifer Bane, NW </a:t>
            </a:r>
            <a:endParaRPr lang="en-US" sz="10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rgbClr val="0000CC"/>
                </a:solidFill>
                <a:latin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jbane@nwtnworks.org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Vicki Bunch, SW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u="sng" dirty="0">
                <a:solidFill>
                  <a:srgbClr val="0000CC"/>
                </a:solidFill>
                <a:latin typeface="Open Sans"/>
              </a:rPr>
              <a:t>Vicki.Bunch@swhra.org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dirty="0">
                <a:latin typeface="Open Sans"/>
              </a:rPr>
              <a:t>Regional Director West TN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Kristie Bennett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0000CC"/>
                </a:solidFill>
                <a:latin typeface="Open San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Kristie.Bennett@tn.gov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0C50A2-A046-4D97-8596-9A32B58E45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30100" y="1003303"/>
            <a:ext cx="2732809" cy="514608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000" b="1" dirty="0">
                <a:latin typeface="Open Sans"/>
              </a:rPr>
              <a:t>Middle TN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Northern Middle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Freda Herndon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615-533-0635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Southern Middle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Travis Wilson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931-309-0962 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buNone/>
            </a:pPr>
            <a:r>
              <a:rPr lang="en-US" sz="1000" b="1" u="sng" dirty="0">
                <a:latin typeface="Open Sans"/>
              </a:rPr>
              <a:t>Upper Cumberland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Caroline Timpson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931-520-9593 / </a:t>
            </a:r>
            <a:r>
              <a:rPr lang="en-US" sz="1000" dirty="0">
                <a:solidFill>
                  <a:srgbClr val="0000CC"/>
                </a:solidFill>
                <a:latin typeface="Open Sans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u="sng" dirty="0">
                <a:latin typeface="Open Sans"/>
              </a:rPr>
              <a:t>Middle TN Executive Director’s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b="1" u="sng" dirty="0">
              <a:latin typeface="Open San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Marla Rye, NM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u="sng" dirty="0">
                <a:solidFill>
                  <a:srgbClr val="0000CC"/>
                </a:solidFill>
                <a:latin typeface="Open San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mrye@workforceessentials.com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TBD, SM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>
                <a:solidFill>
                  <a:srgbClr val="0000CC"/>
                </a:solidFill>
                <a:latin typeface="Open San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Selina.Moore@tn.gov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00" b="1" dirty="0">
                <a:latin typeface="Open Sans"/>
              </a:rPr>
              <a:t>Beck Hull, UC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u="sng" dirty="0">
                <a:solidFill>
                  <a:srgbClr val="0000CC"/>
                </a:solidFill>
                <a:latin typeface="Open San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BHull@ucworkforce.org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000" b="1" dirty="0">
                <a:latin typeface="Open Sans"/>
              </a:rPr>
              <a:t>Regional Director Middle TN</a:t>
            </a:r>
          </a:p>
          <a:p>
            <a:pPr marL="0" indent="0">
              <a:buNone/>
            </a:pPr>
            <a:r>
              <a:rPr lang="en-US" sz="1000" dirty="0">
                <a:latin typeface="Open Sans"/>
              </a:rPr>
              <a:t>Selina Moore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0000CC"/>
                </a:solidFill>
                <a:latin typeface="Open San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Selina.Moore@tn.gov</a:t>
            </a:r>
            <a:r>
              <a:rPr lang="en-US" sz="1000" dirty="0">
                <a:solidFill>
                  <a:srgbClr val="0000CC"/>
                </a:solidFill>
                <a:latin typeface="Open Sans"/>
              </a:rPr>
              <a:t> </a:t>
            </a:r>
            <a:endParaRPr lang="en-US" sz="1000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C5A68-11F4-4B43-8B50-303F9BDE231F}"/>
              </a:ext>
            </a:extLst>
          </p:cNvPr>
          <p:cNvSpPr txBox="1"/>
          <p:nvPr/>
        </p:nvSpPr>
        <p:spPr>
          <a:xfrm>
            <a:off x="9330460" y="997752"/>
            <a:ext cx="2411266" cy="48885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240"/>
              </a:spcBef>
            </a:pPr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 TN</a:t>
            </a:r>
          </a:p>
          <a:p>
            <a:pPr>
              <a:spcBef>
                <a:spcPts val="240"/>
              </a:spcBef>
            </a:pP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Southeast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Beth Keylon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423-643-2328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u="sng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Ginger Armstrong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865-594-5500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u="sng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Northeast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Brian Vaughn</a:t>
            </a:r>
          </a:p>
          <a:p>
            <a:pPr>
              <a:spcBef>
                <a:spcPts val="240"/>
              </a:spcBef>
            </a:pPr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423-610-0222 x 208 / </a:t>
            </a:r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endParaRPr lang="en-US" sz="1000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240"/>
              </a:spcBef>
            </a:pPr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b="1" u="sng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b="1" u="sng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u="sng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East TN Executive Director’s</a:t>
            </a:r>
          </a:p>
          <a:p>
            <a:endParaRPr lang="en-US" sz="1000" b="1" u="sng" dirty="0"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Michelle Holt, SE</a:t>
            </a:r>
          </a:p>
          <a:p>
            <a:r>
              <a:rPr lang="de-DE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Michele@sedev.org</a:t>
            </a:r>
            <a:endParaRPr lang="de-DE" sz="1000" u="sng" dirty="0">
              <a:solidFill>
                <a:srgbClr val="0000CC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Bill Walker, E</a:t>
            </a:r>
          </a:p>
          <a:p>
            <a:r>
              <a:rPr lang="en-US" sz="1000" u="sng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Bwalker@ethra.org</a:t>
            </a:r>
            <a:r>
              <a:rPr lang="en-US" sz="1000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Kathy Pierce, NE</a:t>
            </a:r>
          </a:p>
          <a:p>
            <a:r>
              <a:rPr lang="pl-PL" sz="1000" dirty="0">
                <a:solidFill>
                  <a:srgbClr val="0000C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kpierce@ab-t.org</a:t>
            </a:r>
            <a:r>
              <a:rPr lang="en-US" sz="1000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000" dirty="0">
              <a:solidFill>
                <a:srgbClr val="0000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00" b="1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Regional Director East TN</a:t>
            </a:r>
          </a:p>
          <a:p>
            <a:r>
              <a:rPr lang="en-US" sz="1000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Virginia Housey</a:t>
            </a:r>
          </a:p>
          <a:p>
            <a:r>
              <a:rPr lang="en-US" sz="1000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Virginia.Housey@tn.gov</a:t>
            </a:r>
            <a:r>
              <a:rPr lang="en-US" sz="1000" dirty="0">
                <a:solidFill>
                  <a:srgbClr val="0000CC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0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DE1A16-67F6-445A-A6C1-1C3BD1117B8A}"/>
              </a:ext>
            </a:extLst>
          </p:cNvPr>
          <p:cNvSpPr txBox="1"/>
          <p:nvPr/>
        </p:nvSpPr>
        <p:spPr>
          <a:xfrm>
            <a:off x="642224" y="1824193"/>
            <a:ext cx="13933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Business Services Contacts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4F1E2-2975-47A8-8595-73E414C07269}"/>
              </a:ext>
            </a:extLst>
          </p:cNvPr>
          <p:cNvSpPr txBox="1"/>
          <p:nvPr/>
        </p:nvSpPr>
        <p:spPr>
          <a:xfrm>
            <a:off x="642224" y="4338793"/>
            <a:ext cx="1393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Workforce Board</a:t>
            </a:r>
          </a:p>
          <a:p>
            <a:pPr algn="ctr"/>
            <a:r>
              <a:rPr lang="en-US" dirty="0"/>
              <a:t>Contacts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5485A-396D-42DB-A719-38A81E4B288A}"/>
              </a:ext>
            </a:extLst>
          </p:cNvPr>
          <p:cNvCxnSpPr/>
          <p:nvPr/>
        </p:nvCxnSpPr>
        <p:spPr>
          <a:xfrm>
            <a:off x="391886" y="3679371"/>
            <a:ext cx="11234057" cy="0"/>
          </a:xfrm>
          <a:prstGeom prst="line">
            <a:avLst/>
          </a:prstGeom>
          <a:ln>
            <a:solidFill>
              <a:srgbClr val="FF0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71409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65A77A211BEC43B2B841CEA32C5737" ma:contentTypeVersion="4" ma:contentTypeDescription="Create a new document." ma:contentTypeScope="" ma:versionID="83d5db1aaf1f98704258cdeecedc774d">
  <xsd:schema xmlns:xsd="http://www.w3.org/2001/XMLSchema" xmlns:xs="http://www.w3.org/2001/XMLSchema" xmlns:p="http://schemas.microsoft.com/office/2006/metadata/properties" xmlns:ns2="0e7d7946-cb30-49e4-82e4-5b8d7e879425" xmlns:ns3="7332552a-1b40-467b-a72c-86e5beb3fb84" targetNamespace="http://schemas.microsoft.com/office/2006/metadata/properties" ma:root="true" ma:fieldsID="f2674a85b699367f7e49f04c3963ba2a" ns2:_="" ns3:_="">
    <xsd:import namespace="0e7d7946-cb30-49e4-82e4-5b8d7e879425"/>
    <xsd:import namespace="7332552a-1b40-467b-a72c-86e5beb3f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d7946-cb30-49e4-82e4-5b8d7e879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2552a-1b40-467b-a72c-86e5beb3f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32552a-1b40-467b-a72c-86e5beb3fb84">
      <UserInfo>
        <DisplayName>Patrice Kendrick</DisplayName>
        <AccountId>131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7B37750-0468-454F-B54A-459DAB8308EB}">
  <ds:schemaRefs>
    <ds:schemaRef ds:uri="0e7d7946-cb30-49e4-82e4-5b8d7e879425"/>
    <ds:schemaRef ds:uri="7332552a-1b40-467b-a72c-86e5beb3fb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B99AB91-9D87-4543-A736-D52A8EB7B6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0BD7CF-A056-4FC3-83CE-D11CD183197C}">
  <ds:schemaRefs>
    <ds:schemaRef ds:uri="0e7d7946-cb30-49e4-82e4-5b8d7e879425"/>
    <ds:schemaRef ds:uri="7332552a-1b40-467b-a72c-86e5beb3fb8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282</Words>
  <Application>Microsoft Office PowerPoint</Application>
  <PresentationFormat>Widescreen</PresentationFormat>
  <Paragraphs>103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Open Sans</vt:lpstr>
      <vt:lpstr>Open Sans Extrabold</vt:lpstr>
      <vt:lpstr>PermianSlabSerifTypeface</vt:lpstr>
      <vt:lpstr>PowerPoint B</vt:lpstr>
      <vt:lpstr>Apprenticeship TN Contacts</vt:lpstr>
      <vt:lpstr>Local Workforce Development Areas</vt:lpstr>
      <vt:lpstr>YOUR LOCAL BUSINESS SERVICE TEAM 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Lynn Kirby</cp:lastModifiedBy>
  <cp:revision>16</cp:revision>
  <dcterms:created xsi:type="dcterms:W3CDTF">2015-04-20T19:55:53Z</dcterms:created>
  <dcterms:modified xsi:type="dcterms:W3CDTF">2020-11-24T16:22:25Z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0x0101007B65A77A211BEC43B2B841CEA32C5737</vt:lpwstr>
  </property>
</Properties>
</file>