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83" r:id="rId3"/>
    <p:sldId id="287" r:id="rId4"/>
    <p:sldId id="265" r:id="rId5"/>
    <p:sldId id="292" r:id="rId6"/>
    <p:sldId id="293" r:id="rId7"/>
    <p:sldId id="294" r:id="rId8"/>
    <p:sldId id="288" r:id="rId9"/>
    <p:sldId id="289" r:id="rId10"/>
    <p:sldId id="301" r:id="rId11"/>
    <p:sldId id="290" r:id="rId12"/>
    <p:sldId id="302" r:id="rId13"/>
    <p:sldId id="291" r:id="rId14"/>
    <p:sldId id="295" r:id="rId15"/>
    <p:sldId id="296" r:id="rId16"/>
    <p:sldId id="297" r:id="rId17"/>
    <p:sldId id="298" r:id="rId18"/>
    <p:sldId id="299" r:id="rId19"/>
    <p:sldId id="300" r:id="rId20"/>
    <p:sldId id="259" r:id="rId2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7" autoAdjust="0"/>
    <p:restoredTop sz="82947" autoAdjust="0"/>
  </p:normalViewPr>
  <p:slideViewPr>
    <p:cSldViewPr>
      <p:cViewPr varScale="1">
        <p:scale>
          <a:sx n="94" d="100"/>
          <a:sy n="94" d="100"/>
        </p:scale>
        <p:origin x="18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ADD5CE-F319-4861-8883-BB78DAC472A5}" type="doc">
      <dgm:prSet loTypeId="urn:microsoft.com/office/officeart/2005/8/layout/process4" loCatId="process" qsTypeId="urn:microsoft.com/office/officeart/2005/8/quickstyle/simple1" qsCatId="simple" csTypeId="urn:microsoft.com/office/officeart/2005/8/colors/accent5_2" csCatId="accent5" phldr="1"/>
      <dgm:spPr/>
      <dgm:t>
        <a:bodyPr/>
        <a:lstStyle/>
        <a:p>
          <a:endParaRPr lang="en-US"/>
        </a:p>
      </dgm:t>
    </dgm:pt>
    <dgm:pt modelId="{8EB21B45-F5D6-472C-AD2C-00E9014BD8A2}" type="pres">
      <dgm:prSet presAssocID="{40ADD5CE-F319-4861-8883-BB78DAC472A5}" presName="Name0" presStyleCnt="0">
        <dgm:presLayoutVars>
          <dgm:dir/>
          <dgm:animLvl val="lvl"/>
          <dgm:resizeHandles val="exact"/>
        </dgm:presLayoutVars>
      </dgm:prSet>
      <dgm:spPr/>
    </dgm:pt>
  </dgm:ptLst>
  <dgm:cxnLst>
    <dgm:cxn modelId="{8AD4281B-7907-4723-9BBF-4E7355CFFFEB}" type="presOf" srcId="{40ADD5CE-F319-4861-8883-BB78DAC472A5}" destId="{8EB21B45-F5D6-472C-AD2C-00E9014BD8A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523" cy="469586"/>
          </a:xfrm>
          <a:prstGeom prst="rect">
            <a:avLst/>
          </a:prstGeom>
        </p:spPr>
        <p:txBody>
          <a:bodyPr vert="horz" lIns="93154" tIns="46576" rIns="93154" bIns="46576" rtlCol="0"/>
          <a:lstStyle>
            <a:lvl1pPr algn="l">
              <a:defRPr sz="1200"/>
            </a:lvl1pPr>
          </a:lstStyle>
          <a:p>
            <a:endParaRPr lang="en-US" dirty="0"/>
          </a:p>
        </p:txBody>
      </p:sp>
      <p:sp>
        <p:nvSpPr>
          <p:cNvPr id="3" name="Date Placeholder 2"/>
          <p:cNvSpPr>
            <a:spLocks noGrp="1"/>
          </p:cNvSpPr>
          <p:nvPr>
            <p:ph type="dt" sz="quarter" idx="1"/>
          </p:nvPr>
        </p:nvSpPr>
        <p:spPr>
          <a:xfrm>
            <a:off x="4023330" y="1"/>
            <a:ext cx="3077523" cy="469586"/>
          </a:xfrm>
          <a:prstGeom prst="rect">
            <a:avLst/>
          </a:prstGeom>
        </p:spPr>
        <p:txBody>
          <a:bodyPr vert="horz" lIns="93154" tIns="46576" rIns="93154" bIns="46576" rtlCol="0"/>
          <a:lstStyle>
            <a:lvl1pPr algn="r">
              <a:defRPr sz="1200"/>
            </a:lvl1pPr>
          </a:lstStyle>
          <a:p>
            <a:fld id="{19ADEE4F-E173-42A0-B168-33528A2CE41F}" type="datetime1">
              <a:rPr lang="en-US" smtClean="0"/>
              <a:t>1/4/2023</a:t>
            </a:fld>
            <a:endParaRPr lang="en-US" dirty="0"/>
          </a:p>
        </p:txBody>
      </p:sp>
      <p:sp>
        <p:nvSpPr>
          <p:cNvPr id="4" name="Footer Placeholder 3"/>
          <p:cNvSpPr>
            <a:spLocks noGrp="1"/>
          </p:cNvSpPr>
          <p:nvPr>
            <p:ph type="ftr" sz="quarter" idx="2"/>
          </p:nvPr>
        </p:nvSpPr>
        <p:spPr>
          <a:xfrm>
            <a:off x="0" y="8917278"/>
            <a:ext cx="3077523" cy="469586"/>
          </a:xfrm>
          <a:prstGeom prst="rect">
            <a:avLst/>
          </a:prstGeom>
        </p:spPr>
        <p:txBody>
          <a:bodyPr vert="horz" lIns="93154" tIns="46576" rIns="93154" bIns="465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330" y="8917278"/>
            <a:ext cx="3077523" cy="469586"/>
          </a:xfrm>
          <a:prstGeom prst="rect">
            <a:avLst/>
          </a:prstGeom>
        </p:spPr>
        <p:txBody>
          <a:bodyPr vert="horz" lIns="93154" tIns="46576" rIns="93154" bIns="46576" rtlCol="0" anchor="b"/>
          <a:lstStyle>
            <a:lvl1pPr algn="r">
              <a:defRPr sz="1200"/>
            </a:lvl1pPr>
          </a:lstStyle>
          <a:p>
            <a:fld id="{BAC58C61-700E-4CFD-9E67-8A993FCD5B41}" type="slidenum">
              <a:rPr lang="en-US" smtClean="0"/>
              <a:t>‹#›</a:t>
            </a:fld>
            <a:endParaRPr lang="en-US" dirty="0"/>
          </a:p>
        </p:txBody>
      </p:sp>
    </p:spTree>
    <p:extLst>
      <p:ext uri="{BB962C8B-B14F-4D97-AF65-F5344CB8AC3E}">
        <p14:creationId xmlns:p14="http://schemas.microsoft.com/office/powerpoint/2010/main" val="20107842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25" tIns="47112" rIns="94225" bIns="47112" rtlCol="0"/>
          <a:lstStyle>
            <a:lvl1pPr algn="l">
              <a:defRPr sz="1200"/>
            </a:lvl1pPr>
          </a:lstStyle>
          <a:p>
            <a:endParaRPr lang="en-US" dirty="0"/>
          </a:p>
        </p:txBody>
      </p:sp>
      <p:sp>
        <p:nvSpPr>
          <p:cNvPr id="3" name="Date Placeholder 2"/>
          <p:cNvSpPr>
            <a:spLocks noGrp="1"/>
          </p:cNvSpPr>
          <p:nvPr>
            <p:ph type="dt" idx="1"/>
          </p:nvPr>
        </p:nvSpPr>
        <p:spPr>
          <a:xfrm>
            <a:off x="4023094" y="0"/>
            <a:ext cx="3077739" cy="469424"/>
          </a:xfrm>
          <a:prstGeom prst="rect">
            <a:avLst/>
          </a:prstGeom>
        </p:spPr>
        <p:txBody>
          <a:bodyPr vert="horz" lIns="94225" tIns="47112" rIns="94225" bIns="47112" rtlCol="0"/>
          <a:lstStyle>
            <a:lvl1pPr algn="r">
              <a:defRPr sz="1200"/>
            </a:lvl1pPr>
          </a:lstStyle>
          <a:p>
            <a:fld id="{1AD603E8-083E-4AE4-A980-D3F51AB063C3}" type="datetime1">
              <a:rPr lang="en-US" smtClean="0"/>
              <a:t>1/4/2023</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5" tIns="47112" rIns="94225" bIns="47112"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2" rIns="94225" bIns="471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69424"/>
          </a:xfrm>
          <a:prstGeom prst="rect">
            <a:avLst/>
          </a:prstGeom>
        </p:spPr>
        <p:txBody>
          <a:bodyPr vert="horz" lIns="94225" tIns="47112" rIns="94225" bIns="471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25" tIns="47112" rIns="94225" bIns="47112" rtlCol="0" anchor="b"/>
          <a:lstStyle>
            <a:lvl1pPr algn="r">
              <a:defRPr sz="1200"/>
            </a:lvl1pPr>
          </a:lstStyle>
          <a:p>
            <a:fld id="{1C257CBE-F8CC-476C-B4C3-CE557B6F8EC3}" type="slidenum">
              <a:rPr lang="en-US" smtClean="0"/>
              <a:t>‹#›</a:t>
            </a:fld>
            <a:endParaRPr lang="en-US" dirty="0"/>
          </a:p>
        </p:txBody>
      </p:sp>
    </p:spTree>
    <p:extLst>
      <p:ext uri="{BB962C8B-B14F-4D97-AF65-F5344CB8AC3E}">
        <p14:creationId xmlns:p14="http://schemas.microsoft.com/office/powerpoint/2010/main" val="2437951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a:t>
            </a:fld>
            <a:endParaRPr lang="en-US" dirty="0"/>
          </a:p>
        </p:txBody>
      </p:sp>
    </p:spTree>
    <p:extLst>
      <p:ext uri="{BB962C8B-B14F-4D97-AF65-F5344CB8AC3E}">
        <p14:creationId xmlns:p14="http://schemas.microsoft.com/office/powerpoint/2010/main" val="4101787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10</a:t>
            </a:fld>
            <a:endParaRPr lang="en-US" dirty="0"/>
          </a:p>
        </p:txBody>
      </p:sp>
    </p:spTree>
    <p:extLst>
      <p:ext uri="{BB962C8B-B14F-4D97-AF65-F5344CB8AC3E}">
        <p14:creationId xmlns:p14="http://schemas.microsoft.com/office/powerpoint/2010/main" val="3696968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11</a:t>
            </a:fld>
            <a:endParaRPr lang="en-US" dirty="0"/>
          </a:p>
        </p:txBody>
      </p:sp>
    </p:spTree>
    <p:extLst>
      <p:ext uri="{BB962C8B-B14F-4D97-AF65-F5344CB8AC3E}">
        <p14:creationId xmlns:p14="http://schemas.microsoft.com/office/powerpoint/2010/main" val="26140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12</a:t>
            </a:fld>
            <a:endParaRPr lang="en-US" dirty="0"/>
          </a:p>
        </p:txBody>
      </p:sp>
    </p:spTree>
    <p:extLst>
      <p:ext uri="{BB962C8B-B14F-4D97-AF65-F5344CB8AC3E}">
        <p14:creationId xmlns:p14="http://schemas.microsoft.com/office/powerpoint/2010/main" val="4055541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13</a:t>
            </a:fld>
            <a:endParaRPr lang="en-US" dirty="0"/>
          </a:p>
        </p:txBody>
      </p:sp>
    </p:spTree>
    <p:extLst>
      <p:ext uri="{BB962C8B-B14F-4D97-AF65-F5344CB8AC3E}">
        <p14:creationId xmlns:p14="http://schemas.microsoft.com/office/powerpoint/2010/main" val="202559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14</a:t>
            </a:fld>
            <a:endParaRPr lang="en-US" dirty="0"/>
          </a:p>
        </p:txBody>
      </p:sp>
    </p:spTree>
    <p:extLst>
      <p:ext uri="{BB962C8B-B14F-4D97-AF65-F5344CB8AC3E}">
        <p14:creationId xmlns:p14="http://schemas.microsoft.com/office/powerpoint/2010/main" val="3461297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15</a:t>
            </a:fld>
            <a:endParaRPr lang="en-US" dirty="0"/>
          </a:p>
        </p:txBody>
      </p:sp>
    </p:spTree>
    <p:extLst>
      <p:ext uri="{BB962C8B-B14F-4D97-AF65-F5344CB8AC3E}">
        <p14:creationId xmlns:p14="http://schemas.microsoft.com/office/powerpoint/2010/main" val="1407836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16</a:t>
            </a:fld>
            <a:endParaRPr lang="en-US" dirty="0"/>
          </a:p>
        </p:txBody>
      </p:sp>
    </p:spTree>
    <p:extLst>
      <p:ext uri="{BB962C8B-B14F-4D97-AF65-F5344CB8AC3E}">
        <p14:creationId xmlns:p14="http://schemas.microsoft.com/office/powerpoint/2010/main" val="3021344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17</a:t>
            </a:fld>
            <a:endParaRPr lang="en-US" dirty="0"/>
          </a:p>
        </p:txBody>
      </p:sp>
    </p:spTree>
    <p:extLst>
      <p:ext uri="{BB962C8B-B14F-4D97-AF65-F5344CB8AC3E}">
        <p14:creationId xmlns:p14="http://schemas.microsoft.com/office/powerpoint/2010/main" val="4201208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18</a:t>
            </a:fld>
            <a:endParaRPr lang="en-US" dirty="0"/>
          </a:p>
        </p:txBody>
      </p:sp>
    </p:spTree>
    <p:extLst>
      <p:ext uri="{BB962C8B-B14F-4D97-AF65-F5344CB8AC3E}">
        <p14:creationId xmlns:p14="http://schemas.microsoft.com/office/powerpoint/2010/main" val="3303838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19</a:t>
            </a:fld>
            <a:endParaRPr lang="en-US" dirty="0"/>
          </a:p>
        </p:txBody>
      </p:sp>
    </p:spTree>
    <p:extLst>
      <p:ext uri="{BB962C8B-B14F-4D97-AF65-F5344CB8AC3E}">
        <p14:creationId xmlns:p14="http://schemas.microsoft.com/office/powerpoint/2010/main" val="1276821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2</a:t>
            </a:fld>
            <a:endParaRPr lang="en-US" dirty="0"/>
          </a:p>
        </p:txBody>
      </p:sp>
    </p:spTree>
    <p:extLst>
      <p:ext uri="{BB962C8B-B14F-4D97-AF65-F5344CB8AC3E}">
        <p14:creationId xmlns:p14="http://schemas.microsoft.com/office/powerpoint/2010/main" val="3538362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Slide Number Placeholder 3"/>
          <p:cNvSpPr>
            <a:spLocks noGrp="1"/>
          </p:cNvSpPr>
          <p:nvPr>
            <p:ph type="sldNum" sz="quarter" idx="10"/>
          </p:nvPr>
        </p:nvSpPr>
        <p:spPr/>
        <p:txBody>
          <a:bodyPr/>
          <a:lstStyle/>
          <a:p>
            <a:fld id="{1C257CBE-F8CC-476C-B4C3-CE557B6F8EC3}" type="slidenum">
              <a:rPr lang="en-US" smtClean="0"/>
              <a:t>20</a:t>
            </a:fld>
            <a:endParaRPr lang="en-US" dirty="0"/>
          </a:p>
        </p:txBody>
      </p:sp>
    </p:spTree>
    <p:extLst>
      <p:ext uri="{BB962C8B-B14F-4D97-AF65-F5344CB8AC3E}">
        <p14:creationId xmlns:p14="http://schemas.microsoft.com/office/powerpoint/2010/main" val="4009912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sz="1800" dirty="0"/>
          </a:p>
        </p:txBody>
      </p:sp>
      <p:sp>
        <p:nvSpPr>
          <p:cNvPr id="4" name="Slide Number Placeholder 3"/>
          <p:cNvSpPr>
            <a:spLocks noGrp="1"/>
          </p:cNvSpPr>
          <p:nvPr>
            <p:ph type="sldNum" sz="quarter" idx="10"/>
          </p:nvPr>
        </p:nvSpPr>
        <p:spPr/>
        <p:txBody>
          <a:bodyPr/>
          <a:lstStyle/>
          <a:p>
            <a:fld id="{1C257CBE-F8CC-476C-B4C3-CE557B6F8EC3}" type="slidenum">
              <a:rPr lang="en-US" smtClean="0"/>
              <a:t>3</a:t>
            </a:fld>
            <a:endParaRPr lang="en-US" dirty="0"/>
          </a:p>
        </p:txBody>
      </p:sp>
    </p:spTree>
    <p:extLst>
      <p:ext uri="{BB962C8B-B14F-4D97-AF65-F5344CB8AC3E}">
        <p14:creationId xmlns:p14="http://schemas.microsoft.com/office/powerpoint/2010/main" val="2744103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sz="1800" dirty="0"/>
          </a:p>
        </p:txBody>
      </p:sp>
      <p:sp>
        <p:nvSpPr>
          <p:cNvPr id="4" name="Slide Number Placeholder 3"/>
          <p:cNvSpPr>
            <a:spLocks noGrp="1"/>
          </p:cNvSpPr>
          <p:nvPr>
            <p:ph type="sldNum" sz="quarter" idx="10"/>
          </p:nvPr>
        </p:nvSpPr>
        <p:spPr/>
        <p:txBody>
          <a:bodyPr/>
          <a:lstStyle/>
          <a:p>
            <a:fld id="{1C257CBE-F8CC-476C-B4C3-CE557B6F8EC3}" type="slidenum">
              <a:rPr lang="en-US" smtClean="0"/>
              <a:t>4</a:t>
            </a:fld>
            <a:endParaRPr lang="en-US" dirty="0"/>
          </a:p>
        </p:txBody>
      </p:sp>
    </p:spTree>
    <p:extLst>
      <p:ext uri="{BB962C8B-B14F-4D97-AF65-F5344CB8AC3E}">
        <p14:creationId xmlns:p14="http://schemas.microsoft.com/office/powerpoint/2010/main" val="1981797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sz="1800" dirty="0"/>
          </a:p>
        </p:txBody>
      </p:sp>
      <p:sp>
        <p:nvSpPr>
          <p:cNvPr id="4" name="Slide Number Placeholder 3"/>
          <p:cNvSpPr>
            <a:spLocks noGrp="1"/>
          </p:cNvSpPr>
          <p:nvPr>
            <p:ph type="sldNum" sz="quarter" idx="10"/>
          </p:nvPr>
        </p:nvSpPr>
        <p:spPr/>
        <p:txBody>
          <a:bodyPr/>
          <a:lstStyle/>
          <a:p>
            <a:fld id="{1C257CBE-F8CC-476C-B4C3-CE557B6F8EC3}" type="slidenum">
              <a:rPr lang="en-US" smtClean="0"/>
              <a:t>5</a:t>
            </a:fld>
            <a:endParaRPr lang="en-US" dirty="0"/>
          </a:p>
        </p:txBody>
      </p:sp>
    </p:spTree>
    <p:extLst>
      <p:ext uri="{BB962C8B-B14F-4D97-AF65-F5344CB8AC3E}">
        <p14:creationId xmlns:p14="http://schemas.microsoft.com/office/powerpoint/2010/main" val="2420365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sz="1800" dirty="0"/>
          </a:p>
        </p:txBody>
      </p:sp>
      <p:sp>
        <p:nvSpPr>
          <p:cNvPr id="4" name="Slide Number Placeholder 3"/>
          <p:cNvSpPr>
            <a:spLocks noGrp="1"/>
          </p:cNvSpPr>
          <p:nvPr>
            <p:ph type="sldNum" sz="quarter" idx="10"/>
          </p:nvPr>
        </p:nvSpPr>
        <p:spPr/>
        <p:txBody>
          <a:bodyPr/>
          <a:lstStyle/>
          <a:p>
            <a:fld id="{1C257CBE-F8CC-476C-B4C3-CE557B6F8EC3}" type="slidenum">
              <a:rPr lang="en-US" smtClean="0"/>
              <a:t>6</a:t>
            </a:fld>
            <a:endParaRPr lang="en-US" dirty="0"/>
          </a:p>
        </p:txBody>
      </p:sp>
    </p:spTree>
    <p:extLst>
      <p:ext uri="{BB962C8B-B14F-4D97-AF65-F5344CB8AC3E}">
        <p14:creationId xmlns:p14="http://schemas.microsoft.com/office/powerpoint/2010/main" val="551121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sz="1800" dirty="0"/>
          </a:p>
        </p:txBody>
      </p:sp>
      <p:sp>
        <p:nvSpPr>
          <p:cNvPr id="4" name="Slide Number Placeholder 3"/>
          <p:cNvSpPr>
            <a:spLocks noGrp="1"/>
          </p:cNvSpPr>
          <p:nvPr>
            <p:ph type="sldNum" sz="quarter" idx="10"/>
          </p:nvPr>
        </p:nvSpPr>
        <p:spPr/>
        <p:txBody>
          <a:bodyPr/>
          <a:lstStyle/>
          <a:p>
            <a:fld id="{1C257CBE-F8CC-476C-B4C3-CE557B6F8EC3}" type="slidenum">
              <a:rPr lang="en-US" smtClean="0"/>
              <a:t>7</a:t>
            </a:fld>
            <a:endParaRPr lang="en-US" dirty="0"/>
          </a:p>
        </p:txBody>
      </p:sp>
    </p:spTree>
    <p:extLst>
      <p:ext uri="{BB962C8B-B14F-4D97-AF65-F5344CB8AC3E}">
        <p14:creationId xmlns:p14="http://schemas.microsoft.com/office/powerpoint/2010/main" val="2333129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8</a:t>
            </a:fld>
            <a:endParaRPr lang="en-US" dirty="0"/>
          </a:p>
        </p:txBody>
      </p:sp>
    </p:spTree>
    <p:extLst>
      <p:ext uri="{BB962C8B-B14F-4D97-AF65-F5344CB8AC3E}">
        <p14:creationId xmlns:p14="http://schemas.microsoft.com/office/powerpoint/2010/main" val="1449066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57CBE-F8CC-476C-B4C3-CE557B6F8EC3}" type="slidenum">
              <a:rPr lang="en-US" smtClean="0"/>
              <a:t>9</a:t>
            </a:fld>
            <a:endParaRPr lang="en-US" dirty="0"/>
          </a:p>
        </p:txBody>
      </p:sp>
    </p:spTree>
    <p:extLst>
      <p:ext uri="{BB962C8B-B14F-4D97-AF65-F5344CB8AC3E}">
        <p14:creationId xmlns:p14="http://schemas.microsoft.com/office/powerpoint/2010/main" val="3459989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7" name="Text Placeholder 13"/>
          <p:cNvSpPr>
            <a:spLocks noGrp="1"/>
          </p:cNvSpPr>
          <p:nvPr>
            <p:ph type="body" sz="quarter" idx="12"/>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9800" y="1674126"/>
            <a:ext cx="4724398" cy="1833348"/>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5">
                  <a:lumMod val="75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75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75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75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75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Tree>
    <p:extLst>
      <p:ext uri="{BB962C8B-B14F-4D97-AF65-F5344CB8AC3E}">
        <p14:creationId xmlns:p14="http://schemas.microsoft.com/office/powerpoint/2010/main" val="1487014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65229"/>
            <a:ext cx="43434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p:cNvSpPr>
            <a:spLocks noGrp="1"/>
          </p:cNvSpPr>
          <p:nvPr>
            <p:ph idx="13"/>
          </p:nvPr>
        </p:nvSpPr>
        <p:spPr>
          <a:xfrm>
            <a:off x="4572000" y="1174754"/>
            <a:ext cx="43434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8"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500" y="549251"/>
            <a:ext cx="2384251" cy="925232"/>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67000" y="3874770"/>
            <a:ext cx="6324600" cy="224028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937" y="3868420"/>
            <a:ext cx="2129526" cy="22529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35974" y="6064018"/>
            <a:ext cx="606426" cy="641582"/>
          </a:xfrm>
          <a:prstGeom prst="rect">
            <a:avLst/>
          </a:prstGeom>
        </p:spPr>
      </p:pic>
    </p:spTree>
    <p:extLst>
      <p:ext uri="{BB962C8B-B14F-4D97-AF65-F5344CB8AC3E}">
        <p14:creationId xmlns:p14="http://schemas.microsoft.com/office/powerpoint/2010/main" val="180285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009266"/>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
        <p:nvSpPr>
          <p:cNvPr id="15"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62935"/>
            <a:ext cx="8839200" cy="50092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152400" y="1193800"/>
            <a:ext cx="88392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5"/>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58" y="6294120"/>
            <a:ext cx="1256714" cy="48768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5"/>
          <p:cNvSpPr>
            <a:spLocks noGrp="1"/>
          </p:cNvSpPr>
          <p:nvPr>
            <p:ph type="sldNum" sz="quarter" idx="4"/>
          </p:nvPr>
        </p:nvSpPr>
        <p:spPr>
          <a:xfrm>
            <a:off x="6858000" y="6350003"/>
            <a:ext cx="2133600" cy="365125"/>
          </a:xfrm>
          <a:prstGeom prst="rect">
            <a:avLst/>
          </a:prstGeom>
        </p:spPr>
        <p:txBody>
          <a:bodyPr anchor="ctr"/>
          <a:lstStyle>
            <a:lvl1pPr algn="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stateoftennessee.formstack.com/forms/tda_title_vi_training"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3"/>
            <a:ext cx="8839200" cy="990597"/>
          </a:xfrm>
        </p:spPr>
        <p:txBody>
          <a:bodyPr>
            <a:normAutofit fontScale="90000"/>
          </a:bodyPr>
          <a:lstStyle/>
          <a:p>
            <a:br>
              <a:rPr lang="en-US" dirty="0">
                <a:latin typeface="Times New Roman" pitchFamily="18" charset="0"/>
                <a:cs typeface="Times New Roman" pitchFamily="18" charset="0"/>
              </a:rPr>
            </a:br>
            <a:r>
              <a:rPr lang="en-US" dirty="0">
                <a:latin typeface="Open Sans" panose="020B0606030504020204" pitchFamily="34" charset="0"/>
                <a:ea typeface="Open Sans" panose="020B0606030504020204" pitchFamily="34" charset="0"/>
                <a:cs typeface="Open Sans" panose="020B0606030504020204" pitchFamily="34" charset="0"/>
              </a:rPr>
              <a:t>Title VI of the 1964 Civil Rights Act </a:t>
            </a:r>
            <a:br>
              <a:rPr lang="en-US" dirty="0">
                <a:latin typeface="Open Sans" panose="020B0606030504020204" pitchFamily="34" charset="0"/>
                <a:ea typeface="Open Sans" panose="020B0606030504020204" pitchFamily="34" charset="0"/>
                <a:cs typeface="Open Sans" panose="020B0606030504020204" pitchFamily="34" charset="0"/>
              </a:rPr>
            </a:br>
            <a:br>
              <a:rPr lang="en-US" dirty="0">
                <a:latin typeface="Open Sans" panose="020B0606030504020204" pitchFamily="34" charset="0"/>
                <a:ea typeface="Open Sans" panose="020B0606030504020204" pitchFamily="34" charset="0"/>
                <a:cs typeface="Open Sans" panose="020B0606030504020204" pitchFamily="34" charset="0"/>
              </a:rPr>
            </a:b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Text Placeholder 2"/>
          <p:cNvSpPr>
            <a:spLocks noGrp="1"/>
          </p:cNvSpPr>
          <p:nvPr>
            <p:ph type="body" sz="quarter" idx="12"/>
          </p:nvPr>
        </p:nvSpPr>
        <p:spPr>
          <a:xfrm>
            <a:off x="152400" y="5003801"/>
            <a:ext cx="8839200" cy="812800"/>
          </a:xfrm>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Title VI Coordinator: Emily King</a:t>
            </a:r>
          </a:p>
        </p:txBody>
      </p:sp>
      <p:sp>
        <p:nvSpPr>
          <p:cNvPr id="4" name="Text Placeholder 3"/>
          <p:cNvSpPr>
            <a:spLocks noGrp="1"/>
          </p:cNvSpPr>
          <p:nvPr>
            <p:ph type="body" sz="quarter" idx="11"/>
          </p:nvPr>
        </p:nvSpPr>
        <p:spPr/>
        <p:txBody>
          <a:bodyPr/>
          <a:lstStyle/>
          <a:p>
            <a:r>
              <a:rPr lang="en-US" dirty="0"/>
              <a:t>Subrecipient Training FY22-23</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Ensuring Compliance</a:t>
            </a:r>
          </a:p>
        </p:txBody>
      </p:sp>
      <p:sp>
        <p:nvSpPr>
          <p:cNvPr id="5" name="Content Placeholder 4">
            <a:extLst>
              <a:ext uri="{FF2B5EF4-FFF2-40B4-BE49-F238E27FC236}">
                <a16:creationId xmlns:a16="http://schemas.microsoft.com/office/drawing/2014/main" id="{2668A732-1960-405D-89B2-96A732C9C337}"/>
              </a:ext>
            </a:extLst>
          </p:cNvPr>
          <p:cNvSpPr>
            <a:spLocks noGrp="1"/>
          </p:cNvSpPr>
          <p:nvPr>
            <p:ph idx="1"/>
          </p:nvPr>
        </p:nvSpPr>
        <p:spPr/>
        <p:txBody>
          <a:bodyPr/>
          <a:lstStyle/>
          <a:p>
            <a:pPr marL="0" indent="0">
              <a:buNone/>
            </a:pPr>
            <a:endParaRPr lang="en-US" dirty="0"/>
          </a:p>
          <a:p>
            <a:r>
              <a:rPr lang="en-US" dirty="0"/>
              <a:t>To verify that all federally funded state agencies comply with Title VI, T.C.A. § 4-21-203 requires the Tennessee Human Rights Commission (THRC) to review Title VI monitoring and enforcement procedures. </a:t>
            </a:r>
          </a:p>
          <a:p>
            <a:pPr marL="0" indent="0">
              <a:buNone/>
            </a:pPr>
            <a:endParaRPr lang="en-US" dirty="0"/>
          </a:p>
          <a:p>
            <a:r>
              <a:rPr lang="en-US" dirty="0"/>
              <a:t>The THRC requires agencies, including TDA, to annually review, evaluate, and report on its Title VI programs. </a:t>
            </a:r>
          </a:p>
          <a:p>
            <a:pPr marL="0" indent="0">
              <a:buNone/>
            </a:pPr>
            <a:endParaRPr lang="en-US" dirty="0"/>
          </a:p>
          <a:p>
            <a:r>
              <a:rPr lang="en-US" dirty="0"/>
              <a:t>The THRC also requires agencies like TDA to periodically review, evaluate, and report on subrecipients Title VI training and compliance. </a:t>
            </a:r>
          </a:p>
        </p:txBody>
      </p:sp>
    </p:spTree>
    <p:extLst>
      <p:ext uri="{BB962C8B-B14F-4D97-AF65-F5344CB8AC3E}">
        <p14:creationId xmlns:p14="http://schemas.microsoft.com/office/powerpoint/2010/main" val="375692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Examples of Title VI Violations</a:t>
            </a:r>
          </a:p>
        </p:txBody>
      </p:sp>
      <p:sp>
        <p:nvSpPr>
          <p:cNvPr id="3" name="Content Placeholder 2"/>
          <p:cNvSpPr>
            <a:spLocks noGrp="1"/>
          </p:cNvSpPr>
          <p:nvPr>
            <p:ph idx="1"/>
          </p:nvPr>
        </p:nvSpPr>
        <p:spPr/>
        <p:txBody>
          <a:bodyPr>
            <a:normAutofit/>
          </a:bodyPr>
          <a:lstStyle/>
          <a:p>
            <a:endParaRPr lang="en-US" sz="2000" dirty="0"/>
          </a:p>
          <a:p>
            <a:r>
              <a:rPr lang="en-US" sz="2000" dirty="0"/>
              <a:t>Restricting an individual in the enjoyment of services, facilities or any other advantage, privilege or benefit provided to others based on race, color, or national origin. </a:t>
            </a:r>
          </a:p>
          <a:p>
            <a:pPr lvl="1"/>
            <a:r>
              <a:rPr lang="en-US" sz="1800" dirty="0"/>
              <a:t>Example: Denying Asian Americans and Hispanic Americans the ability to apply to funding through the Agricultural Enterprise Fund (AEF) program but permitting white Americans and black Americans to apply for AEF funding. </a:t>
            </a:r>
          </a:p>
          <a:p>
            <a:pPr marL="457200" lvl="1" indent="0">
              <a:buNone/>
            </a:pPr>
            <a:endParaRPr lang="en-US" dirty="0"/>
          </a:p>
          <a:p>
            <a:r>
              <a:rPr lang="en-US" sz="2000" dirty="0"/>
              <a:t>Failure to provide customers with limited English proficiency necessary information in a language other than English where important services or rights are at stake. </a:t>
            </a:r>
          </a:p>
          <a:p>
            <a:pPr lvl="1"/>
            <a:r>
              <a:rPr lang="en-US" sz="1800" dirty="0"/>
              <a:t>Example: Failing to provide language assistance services to a respondent who is of limited English proficiency in an administrative hearing. </a:t>
            </a:r>
          </a:p>
          <a:p>
            <a:pPr marL="0" indent="0">
              <a:buNone/>
            </a:pPr>
            <a:endParaRPr lang="en-US" dirty="0"/>
          </a:p>
          <a:p>
            <a:endParaRPr lang="en-US" dirty="0"/>
          </a:p>
        </p:txBody>
      </p:sp>
    </p:spTree>
    <p:extLst>
      <p:ext uri="{BB962C8B-B14F-4D97-AF65-F5344CB8AC3E}">
        <p14:creationId xmlns:p14="http://schemas.microsoft.com/office/powerpoint/2010/main" val="121359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Title VI Complaint Process</a:t>
            </a:r>
          </a:p>
        </p:txBody>
      </p:sp>
      <p:sp>
        <p:nvSpPr>
          <p:cNvPr id="3" name="Content Placeholder 2"/>
          <p:cNvSpPr>
            <a:spLocks noGrp="1"/>
          </p:cNvSpPr>
          <p:nvPr>
            <p:ph idx="1"/>
          </p:nvPr>
        </p:nvSpPr>
        <p:spPr/>
        <p:txBody>
          <a:bodyPr>
            <a:normAutofit/>
          </a:bodyPr>
          <a:lstStyle/>
          <a:p>
            <a:endParaRPr lang="en-US" sz="2000" dirty="0"/>
          </a:p>
          <a:p>
            <a:endParaRPr lang="en-US" sz="2000" dirty="0"/>
          </a:p>
          <a:p>
            <a:r>
              <a:rPr lang="en-US" sz="2000" dirty="0"/>
              <a:t>Individuals who feel that they have been discriminated against based on their race, color, or national origin may file a complaint with the subrecipient, TDA, or THRC within 180 days of the alleged occurrence or when the alleged discrimination became known to the complainant.</a:t>
            </a:r>
          </a:p>
          <a:p>
            <a:pPr marL="0" indent="0">
              <a:buNone/>
            </a:pPr>
            <a:endParaRPr lang="en-US" sz="2000" dirty="0"/>
          </a:p>
          <a:p>
            <a:r>
              <a:rPr lang="en-US" sz="2000" dirty="0"/>
              <a:t>Complaints filed against the contractor (doing business with TDA) or subrecipient (who is recipient of funding from TDA) should be forwarded to TDA for investigation.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129383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Title VI Complaint Process</a:t>
            </a:r>
          </a:p>
        </p:txBody>
      </p:sp>
      <p:sp>
        <p:nvSpPr>
          <p:cNvPr id="3" name="Content Placeholder 2"/>
          <p:cNvSpPr>
            <a:spLocks noGrp="1"/>
          </p:cNvSpPr>
          <p:nvPr>
            <p:ph idx="1"/>
          </p:nvPr>
        </p:nvSpPr>
        <p:spPr/>
        <p:txBody>
          <a:bodyPr>
            <a:normAutofit/>
          </a:bodyPr>
          <a:lstStyle/>
          <a:p>
            <a:endParaRPr lang="en-US" sz="2000" dirty="0"/>
          </a:p>
          <a:p>
            <a:r>
              <a:rPr lang="en-US" sz="2000" dirty="0"/>
              <a:t>Upon receipt of complaint, TDA will determine the jurisdiction, acceptability, and the need for additional information to investigate the merit of the complaint. </a:t>
            </a:r>
          </a:p>
          <a:p>
            <a:pPr marL="0" indent="0">
              <a:buNone/>
            </a:pPr>
            <a:endParaRPr lang="en-US" sz="2000" dirty="0"/>
          </a:p>
          <a:p>
            <a:r>
              <a:rPr lang="en-US" sz="2000" dirty="0"/>
              <a:t>Following investigation, TDA will take final action within 60 days and provide a decision and appeal instructions to the complainant. </a:t>
            </a:r>
          </a:p>
          <a:p>
            <a:pPr marL="0" indent="0">
              <a:buNone/>
            </a:pPr>
            <a:endParaRPr lang="en-US" sz="2000" dirty="0"/>
          </a:p>
          <a:p>
            <a:r>
              <a:rPr lang="en-US" sz="2000" dirty="0"/>
              <a:t>Complaints should be forwarded to: </a:t>
            </a:r>
          </a:p>
          <a:p>
            <a:pPr marL="0" indent="0" algn="ctr">
              <a:buNone/>
            </a:pPr>
            <a:r>
              <a:rPr lang="en-US" sz="2000" b="1" dirty="0"/>
              <a:t>Emily King, TDA Title VI Coordinator</a:t>
            </a:r>
          </a:p>
          <a:p>
            <a:pPr marL="0" indent="0" algn="ctr">
              <a:buNone/>
            </a:pPr>
            <a:r>
              <a:rPr lang="en-US" sz="2000" dirty="0"/>
              <a:t>424 Hogan Road, Nashville, TN 37220</a:t>
            </a:r>
          </a:p>
          <a:p>
            <a:pPr marL="0" indent="0" algn="ctr">
              <a:buNone/>
            </a:pPr>
            <a:r>
              <a:rPr lang="en-US" sz="2000" dirty="0"/>
              <a:t>Emily.King@tn.gov</a:t>
            </a:r>
          </a:p>
          <a:p>
            <a:endParaRPr lang="en-US" dirty="0"/>
          </a:p>
          <a:p>
            <a:endParaRPr lang="en-US" dirty="0"/>
          </a:p>
          <a:p>
            <a:endParaRPr lang="en-US" dirty="0"/>
          </a:p>
        </p:txBody>
      </p:sp>
    </p:spTree>
    <p:extLst>
      <p:ext uri="{BB962C8B-B14F-4D97-AF65-F5344CB8AC3E}">
        <p14:creationId xmlns:p14="http://schemas.microsoft.com/office/powerpoint/2010/main" val="638482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Limited English Proficiency (LEP)</a:t>
            </a:r>
          </a:p>
        </p:txBody>
      </p:sp>
      <p:sp>
        <p:nvSpPr>
          <p:cNvPr id="3" name="Content Placeholder 2"/>
          <p:cNvSpPr>
            <a:spLocks noGrp="1"/>
          </p:cNvSpPr>
          <p:nvPr>
            <p:ph idx="1"/>
          </p:nvPr>
        </p:nvSpPr>
        <p:spPr/>
        <p:txBody>
          <a:bodyPr>
            <a:normAutofit/>
          </a:bodyPr>
          <a:lstStyle/>
          <a:p>
            <a:pPr marL="0" indent="0">
              <a:buNone/>
            </a:pPr>
            <a:endParaRPr lang="en-US" sz="2000" dirty="0"/>
          </a:p>
          <a:p>
            <a:r>
              <a:rPr lang="en-US" sz="2000" dirty="0"/>
              <a:t>Executive Order 13166 clarifies the existing requirements to serve LEP persons under Title VI – treating people differently based on English language ability can be a type of national origin discrimination. </a:t>
            </a:r>
          </a:p>
          <a:p>
            <a:pPr marL="0" indent="0">
              <a:buNone/>
            </a:pPr>
            <a:endParaRPr lang="en-US" sz="2000" dirty="0"/>
          </a:p>
          <a:p>
            <a:r>
              <a:rPr lang="en-US" sz="2000" dirty="0"/>
              <a:t>Individuals who do not speak English as their primary language and who have a limited ability to read, speak, write, or understand English can be limited English proficient, or “LEP.” These individuals may be entitled to language assistance with respect to a particular type of service, benefit, or encounter. </a:t>
            </a:r>
          </a:p>
          <a:p>
            <a:pPr marL="0" indent="0">
              <a:buNone/>
            </a:pPr>
            <a:endParaRPr lang="en-US" sz="2000" dirty="0"/>
          </a:p>
          <a:p>
            <a:r>
              <a:rPr lang="en-US" sz="2000" dirty="0"/>
              <a:t>As a recipient of federal financial assistance, TDA adopts and implements a LEP plan. </a:t>
            </a:r>
          </a:p>
          <a:p>
            <a:endParaRPr lang="en-US" sz="2000" dirty="0"/>
          </a:p>
          <a:p>
            <a:endParaRPr lang="en-US" dirty="0"/>
          </a:p>
          <a:p>
            <a:endParaRPr lang="en-US" dirty="0"/>
          </a:p>
        </p:txBody>
      </p:sp>
    </p:spTree>
    <p:extLst>
      <p:ext uri="{BB962C8B-B14F-4D97-AF65-F5344CB8AC3E}">
        <p14:creationId xmlns:p14="http://schemas.microsoft.com/office/powerpoint/2010/main" val="4012417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TDA LEP Plan</a:t>
            </a:r>
          </a:p>
        </p:txBody>
      </p:sp>
      <p:sp>
        <p:nvSpPr>
          <p:cNvPr id="3" name="Content Placeholder 2"/>
          <p:cNvSpPr>
            <a:spLocks noGrp="1"/>
          </p:cNvSpPr>
          <p:nvPr>
            <p:ph idx="1"/>
          </p:nvPr>
        </p:nvSpPr>
        <p:spPr/>
        <p:txBody>
          <a:bodyPr>
            <a:normAutofit/>
          </a:bodyPr>
          <a:lstStyle/>
          <a:p>
            <a:pPr marL="0" indent="0" algn="ctr">
              <a:buNone/>
            </a:pPr>
            <a:r>
              <a:rPr lang="en-US" b="1" i="1" dirty="0"/>
              <a:t>Provide language assistance at no cost to the customer.</a:t>
            </a:r>
          </a:p>
          <a:p>
            <a:pPr marL="0" indent="0" algn="ctr">
              <a:buNone/>
            </a:pPr>
            <a:r>
              <a:rPr lang="en-US" b="1" i="1" dirty="0"/>
              <a:t> </a:t>
            </a:r>
          </a:p>
          <a:p>
            <a:r>
              <a:rPr lang="en-US" sz="2000" b="1" dirty="0"/>
              <a:t>Preferred option</a:t>
            </a:r>
            <a:r>
              <a:rPr lang="en-US" sz="2000" dirty="0"/>
              <a:t>: contracting with a telephone interpreter service (State of Tennessee wide contract)</a:t>
            </a:r>
          </a:p>
          <a:p>
            <a:pPr marL="0" indent="0">
              <a:buNone/>
            </a:pPr>
            <a:endParaRPr lang="en-US" sz="2000" dirty="0"/>
          </a:p>
          <a:p>
            <a:r>
              <a:rPr lang="en-US" sz="2000" dirty="0"/>
              <a:t>Other options (limited circumstances) :</a:t>
            </a:r>
          </a:p>
          <a:p>
            <a:pPr lvl="1"/>
            <a:r>
              <a:rPr lang="en-US" sz="1600" dirty="0"/>
              <a:t>Hiring bilingual staff for client contact positions</a:t>
            </a:r>
          </a:p>
          <a:p>
            <a:pPr lvl="1"/>
            <a:r>
              <a:rPr lang="en-US" sz="1600" dirty="0"/>
              <a:t>Hiring staff interpreters</a:t>
            </a:r>
          </a:p>
          <a:p>
            <a:pPr lvl="1"/>
            <a:r>
              <a:rPr lang="en-US" sz="1600" dirty="0"/>
              <a:t>Contracting for interpreter services</a:t>
            </a:r>
          </a:p>
          <a:p>
            <a:pPr lvl="1"/>
            <a:r>
              <a:rPr lang="en-US" sz="1600" dirty="0"/>
              <a:t>Engaging community volunteers</a:t>
            </a:r>
          </a:p>
          <a:p>
            <a:pPr marL="457200" lvl="1" indent="0">
              <a:buNone/>
            </a:pPr>
            <a:endParaRPr lang="en-US" sz="1600" dirty="0"/>
          </a:p>
          <a:p>
            <a:r>
              <a:rPr lang="en-US" sz="2000" dirty="0"/>
              <a:t>Ensures meaningful access to programs and activities of LEP persons. </a:t>
            </a:r>
          </a:p>
          <a:p>
            <a:pPr marL="0" indent="0">
              <a:buNone/>
            </a:pPr>
            <a:endParaRPr lang="en-US" sz="2000" dirty="0"/>
          </a:p>
          <a:p>
            <a:r>
              <a:rPr lang="en-US" sz="2000" dirty="0"/>
              <a:t>Aligns with providing excellent customer service. </a:t>
            </a:r>
          </a:p>
          <a:p>
            <a:endParaRPr lang="en-US" dirty="0"/>
          </a:p>
          <a:p>
            <a:endParaRPr lang="en-US" dirty="0"/>
          </a:p>
        </p:txBody>
      </p:sp>
    </p:spTree>
    <p:extLst>
      <p:ext uri="{BB962C8B-B14F-4D97-AF65-F5344CB8AC3E}">
        <p14:creationId xmlns:p14="http://schemas.microsoft.com/office/powerpoint/2010/main" val="3062451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Elements of an LEP Plan</a:t>
            </a:r>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t> </a:t>
            </a:r>
          </a:p>
          <a:p>
            <a:r>
              <a:rPr lang="en-US" sz="2000" dirty="0"/>
              <a:t>Subrecipients of financial assistance are encouraged to adopt and implement a LEP plan. The following are elements of a strong LEP plan.</a:t>
            </a:r>
          </a:p>
          <a:p>
            <a:pPr marL="0" indent="0">
              <a:buNone/>
            </a:pPr>
            <a:endParaRPr lang="en-US" sz="2000" dirty="0"/>
          </a:p>
          <a:p>
            <a:r>
              <a:rPr lang="en-US" sz="2000" dirty="0"/>
              <a:t>Identify actions already being taken and existing tools that can be used to provide meaningful access (LEP contact, program staff, and Title VI Coordinator).</a:t>
            </a:r>
          </a:p>
          <a:p>
            <a:pPr marL="0" indent="0">
              <a:buNone/>
            </a:pPr>
            <a:endParaRPr lang="en-US" sz="2000" dirty="0"/>
          </a:p>
          <a:p>
            <a:r>
              <a:rPr lang="en-US" sz="2000" dirty="0"/>
              <a:t>Inventory existing materials that have been translated into other languages (LEP contact, program staff, and Title VI Coordinator)</a:t>
            </a:r>
          </a:p>
          <a:p>
            <a:pPr marL="0" indent="0">
              <a:buNone/>
            </a:pPr>
            <a:endParaRPr lang="en-US" sz="2000" dirty="0"/>
          </a:p>
          <a:p>
            <a:r>
              <a:rPr lang="en-US" sz="2000" dirty="0"/>
              <a:t>Staff awareness of :</a:t>
            </a:r>
          </a:p>
          <a:p>
            <a:pPr lvl="1"/>
            <a:r>
              <a:rPr lang="en-US" sz="1600" dirty="0"/>
              <a:t>Obligation to provide language assistance to LEP persons</a:t>
            </a:r>
          </a:p>
          <a:p>
            <a:pPr lvl="1"/>
            <a:r>
              <a:rPr lang="en-US" sz="1600" dirty="0"/>
              <a:t>LEP points of contact to be contacted in order to access language assistance services. </a:t>
            </a:r>
          </a:p>
          <a:p>
            <a:pPr marL="457200" lvl="1" indent="0">
              <a:buNone/>
            </a:pPr>
            <a:endParaRPr lang="en-US" sz="1600" dirty="0"/>
          </a:p>
          <a:p>
            <a:r>
              <a:rPr lang="en-US" sz="2000" dirty="0"/>
              <a:t>Identification of responsibility for maintain language assistance service usage totals for ongoing evaluation and compliance reporting. </a:t>
            </a:r>
          </a:p>
          <a:p>
            <a:pPr marL="0" indent="0">
              <a:buNone/>
            </a:pPr>
            <a:endParaRPr lang="en-US" sz="2000" dirty="0"/>
          </a:p>
          <a:p>
            <a:pPr marL="0" indent="0">
              <a:buNone/>
            </a:pPr>
            <a:endParaRPr lang="en-US" dirty="0"/>
          </a:p>
          <a:p>
            <a:endParaRPr lang="en-US" dirty="0"/>
          </a:p>
        </p:txBody>
      </p:sp>
    </p:spTree>
    <p:extLst>
      <p:ext uri="{BB962C8B-B14F-4D97-AF65-F5344CB8AC3E}">
        <p14:creationId xmlns:p14="http://schemas.microsoft.com/office/powerpoint/2010/main" val="401655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Title VI Noncompliance Consequences</a:t>
            </a:r>
          </a:p>
        </p:txBody>
      </p:sp>
      <p:sp>
        <p:nvSpPr>
          <p:cNvPr id="3" name="Content Placeholder 2"/>
          <p:cNvSpPr>
            <a:spLocks noGrp="1"/>
          </p:cNvSpPr>
          <p:nvPr>
            <p:ph idx="1"/>
          </p:nvPr>
        </p:nvSpPr>
        <p:spPr/>
        <p:txBody>
          <a:bodyPr>
            <a:normAutofit/>
          </a:bodyPr>
          <a:lstStyle/>
          <a:p>
            <a:pPr marL="0" indent="0">
              <a:buNone/>
            </a:pPr>
            <a:r>
              <a:rPr lang="en-US" b="1" i="1" dirty="0"/>
              <a:t> </a:t>
            </a:r>
          </a:p>
          <a:p>
            <a:r>
              <a:rPr lang="en-US" sz="2000" b="1" dirty="0"/>
              <a:t>Withholding </a:t>
            </a:r>
            <a:r>
              <a:rPr lang="en-US" sz="2000" dirty="0"/>
              <a:t>of payments to TDA under the grant or contract until compliance achieved; and/or </a:t>
            </a:r>
          </a:p>
          <a:p>
            <a:pPr marL="0" indent="0">
              <a:buNone/>
            </a:pPr>
            <a:endParaRPr lang="en-US" sz="2000" dirty="0"/>
          </a:p>
          <a:p>
            <a:r>
              <a:rPr lang="en-US" sz="2000" b="1" dirty="0"/>
              <a:t>Cancellation, termination or suspension </a:t>
            </a:r>
            <a:r>
              <a:rPr lang="en-US" sz="2000" dirty="0"/>
              <a:t>of TDA’s grant or contract, in whole or in part. </a:t>
            </a:r>
            <a:endParaRPr lang="en-US" sz="2000" b="1" dirty="0"/>
          </a:p>
          <a:p>
            <a:pPr marL="0" indent="0">
              <a:buNone/>
            </a:pPr>
            <a:endParaRPr lang="en-US" sz="2000" dirty="0"/>
          </a:p>
          <a:p>
            <a:pPr marL="0" indent="0">
              <a:buNone/>
            </a:pPr>
            <a:r>
              <a:rPr lang="en-US" sz="2000" b="1" dirty="0"/>
              <a:t>TDA’s receipt of federal funding is contingent upon Title VI compliance. Thus, it is </a:t>
            </a:r>
            <a:r>
              <a:rPr lang="en-US" sz="2000" b="1" i="1" dirty="0"/>
              <a:t>extremely </a:t>
            </a:r>
            <a:r>
              <a:rPr lang="en-US" sz="2000" b="1" dirty="0"/>
              <a:t>important for all TDA staff to assist with compliance. </a:t>
            </a:r>
          </a:p>
          <a:p>
            <a:pPr marL="0" indent="0">
              <a:buNone/>
            </a:pPr>
            <a:endParaRPr lang="en-US" sz="2000" b="1" dirty="0"/>
          </a:p>
          <a:p>
            <a:r>
              <a:rPr lang="en-US" sz="2000" dirty="0"/>
              <a:t>Failing to comply with the requirements of Title VI may also result in subrecipients’ funding being withheld, cancelled, terminated, or suspended. </a:t>
            </a:r>
          </a:p>
          <a:p>
            <a:pPr marL="0" indent="0">
              <a:buNone/>
            </a:pPr>
            <a:endParaRPr lang="en-US" sz="2000" dirty="0"/>
          </a:p>
          <a:p>
            <a:pPr marL="0" indent="0">
              <a:buNone/>
            </a:pPr>
            <a:endParaRPr lang="en-US" sz="2000" b="1" dirty="0"/>
          </a:p>
          <a:p>
            <a:pPr marL="0" indent="0">
              <a:buNone/>
            </a:pPr>
            <a:endParaRPr lang="en-US" dirty="0"/>
          </a:p>
          <a:p>
            <a:endParaRPr lang="en-US" dirty="0"/>
          </a:p>
        </p:txBody>
      </p:sp>
    </p:spTree>
    <p:extLst>
      <p:ext uri="{BB962C8B-B14F-4D97-AF65-F5344CB8AC3E}">
        <p14:creationId xmlns:p14="http://schemas.microsoft.com/office/powerpoint/2010/main" val="219138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TDA Public Participation Strategy</a:t>
            </a:r>
          </a:p>
        </p:txBody>
      </p:sp>
      <p:sp>
        <p:nvSpPr>
          <p:cNvPr id="3" name="Content Placeholder 2"/>
          <p:cNvSpPr>
            <a:spLocks noGrp="1"/>
          </p:cNvSpPr>
          <p:nvPr>
            <p:ph idx="1"/>
          </p:nvPr>
        </p:nvSpPr>
        <p:spPr/>
        <p:txBody>
          <a:bodyPr>
            <a:normAutofit/>
          </a:bodyPr>
          <a:lstStyle/>
          <a:p>
            <a:pPr marL="0" indent="0">
              <a:buNone/>
            </a:pPr>
            <a:r>
              <a:rPr lang="en-US" dirty="0"/>
              <a:t>Engage the public to raise awareness of TDA projects or services and to provide stakeholders with the meaningful opportunity to provide input during the decision-making process. </a:t>
            </a:r>
          </a:p>
          <a:p>
            <a:pPr marL="0" indent="0">
              <a:buNone/>
            </a:pPr>
            <a:endParaRPr lang="en-US" sz="2000" dirty="0"/>
          </a:p>
          <a:p>
            <a:r>
              <a:rPr lang="en-US" sz="2000" dirty="0"/>
              <a:t>Public Meetings/Hearings in centralized locations</a:t>
            </a:r>
          </a:p>
          <a:p>
            <a:r>
              <a:rPr lang="en-US" sz="2000" dirty="0"/>
              <a:t>Advertisement with Local Media Resources and Minority Newspapers</a:t>
            </a:r>
          </a:p>
          <a:p>
            <a:r>
              <a:rPr lang="en-US" sz="2000" dirty="0"/>
              <a:t>Website Information</a:t>
            </a:r>
          </a:p>
          <a:p>
            <a:r>
              <a:rPr lang="en-US" sz="2000" dirty="0"/>
              <a:t>Posters</a:t>
            </a:r>
          </a:p>
          <a:p>
            <a:pPr marL="0" indent="0">
              <a:buNone/>
            </a:pPr>
            <a:endParaRPr lang="en-US" sz="2000" dirty="0"/>
          </a:p>
          <a:p>
            <a:pPr marL="0" indent="0">
              <a:buNone/>
            </a:pPr>
            <a:r>
              <a:rPr lang="en-US" sz="2000" dirty="0"/>
              <a:t>Public participation is applicable throughout the department and impacts the work of all divisions – Animal Health, Business Development, Consumer and Industry Services, and Forestry. </a:t>
            </a:r>
          </a:p>
          <a:p>
            <a:pPr marL="0" indent="0">
              <a:buNone/>
            </a:pPr>
            <a:endParaRPr lang="en-US" dirty="0"/>
          </a:p>
          <a:p>
            <a:endParaRPr lang="en-US" dirty="0"/>
          </a:p>
        </p:txBody>
      </p:sp>
    </p:spTree>
    <p:extLst>
      <p:ext uri="{BB962C8B-B14F-4D97-AF65-F5344CB8AC3E}">
        <p14:creationId xmlns:p14="http://schemas.microsoft.com/office/powerpoint/2010/main" val="137180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Questions?</a:t>
            </a:r>
          </a:p>
        </p:txBody>
      </p:sp>
      <p:sp>
        <p:nvSpPr>
          <p:cNvPr id="3" name="Content Placeholder 2"/>
          <p:cNvSpPr>
            <a:spLocks noGrp="1"/>
          </p:cNvSpPr>
          <p:nvPr>
            <p:ph idx="1"/>
          </p:nvPr>
        </p:nvSpPr>
        <p:spPr/>
        <p:txBody>
          <a:bodyPr>
            <a:normAutofit/>
          </a:bodyPr>
          <a:lstStyle/>
          <a:p>
            <a:pPr marL="0" indent="0" algn="ctr">
              <a:buNone/>
            </a:pPr>
            <a:r>
              <a:rPr lang="en-US" b="1" i="1" dirty="0"/>
              <a:t> </a:t>
            </a:r>
          </a:p>
          <a:p>
            <a:pPr marL="0" indent="0" algn="ctr">
              <a:buNone/>
            </a:pPr>
            <a:r>
              <a:rPr lang="en-US" sz="2400" b="1" dirty="0"/>
              <a:t>Emily King, TDA Title VI Coordinator</a:t>
            </a:r>
          </a:p>
          <a:p>
            <a:pPr marL="0" indent="0" algn="ctr">
              <a:buNone/>
            </a:pPr>
            <a:r>
              <a:rPr lang="en-US" sz="2400" dirty="0"/>
              <a:t>424 Hogan Road, Nashville, TN 37220</a:t>
            </a:r>
          </a:p>
          <a:p>
            <a:pPr marL="0" indent="0" algn="ctr">
              <a:buNone/>
            </a:pPr>
            <a:r>
              <a:rPr lang="en-US" sz="2400" dirty="0"/>
              <a:t>Emily.King@tn.gov</a:t>
            </a:r>
          </a:p>
          <a:p>
            <a:pPr marL="0" indent="0">
              <a:buNone/>
            </a:pPr>
            <a:endParaRPr lang="en-US" dirty="0"/>
          </a:p>
          <a:p>
            <a:endParaRPr lang="en-US" dirty="0"/>
          </a:p>
        </p:txBody>
      </p:sp>
    </p:spTree>
    <p:extLst>
      <p:ext uri="{BB962C8B-B14F-4D97-AF65-F5344CB8AC3E}">
        <p14:creationId xmlns:p14="http://schemas.microsoft.com/office/powerpoint/2010/main" val="3873312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Purpose of This Training</a:t>
            </a:r>
          </a:p>
        </p:txBody>
      </p:sp>
      <p:sp>
        <p:nvSpPr>
          <p:cNvPr id="3" name="Content Placeholder 2"/>
          <p:cNvSpPr>
            <a:spLocks noGrp="1"/>
          </p:cNvSpPr>
          <p:nvPr>
            <p:ph idx="1"/>
          </p:nvPr>
        </p:nvSpPr>
        <p:spPr/>
        <p:txBody>
          <a:bodyPr/>
          <a:lstStyle/>
          <a:p>
            <a:pPr marL="0" indent="0">
              <a:buNone/>
            </a:pPr>
            <a:endParaRPr lang="en-US" dirty="0">
              <a:latin typeface="Times New Roman" pitchFamily="18" charset="0"/>
              <a:cs typeface="Times New Roman" pitchFamily="18" charset="0"/>
            </a:endParaRPr>
          </a:p>
          <a:p>
            <a:pPr marL="0" indent="0">
              <a:buNone/>
            </a:pPr>
            <a:r>
              <a:rPr lang="en-US" dirty="0"/>
              <a:t>This training is conducted to ensure all sub-recipients of financial assistance are aware of the provisions of Title VI of the Civil Rights Act of 1964 and the minimum requirements to be in compliance with its rules, laws, and regulations.</a:t>
            </a:r>
          </a:p>
          <a:p>
            <a:pPr marL="0" indent="0">
              <a:buNone/>
            </a:pPr>
            <a:endParaRPr lang="en-US" dirty="0"/>
          </a:p>
          <a:p>
            <a:pPr marL="0" indent="0">
              <a:buNone/>
            </a:pPr>
            <a:r>
              <a:rPr lang="en-US" b="1" dirty="0"/>
              <a:t>Objectives:</a:t>
            </a:r>
          </a:p>
          <a:p>
            <a:r>
              <a:rPr lang="en-US" dirty="0"/>
              <a:t>Introduction to Title VI;</a:t>
            </a:r>
          </a:p>
          <a:p>
            <a:r>
              <a:rPr lang="en-US" dirty="0"/>
              <a:t>Provide information and examples of what Title VI requires of TDA; and </a:t>
            </a:r>
          </a:p>
          <a:p>
            <a:r>
              <a:rPr lang="en-US" dirty="0"/>
              <a:t>Describe your role in ensuring TDA complies with Title VI.</a:t>
            </a:r>
          </a:p>
        </p:txBody>
      </p:sp>
    </p:spTree>
    <p:extLst>
      <p:ext uri="{BB962C8B-B14F-4D97-AF65-F5344CB8AC3E}">
        <p14:creationId xmlns:p14="http://schemas.microsoft.com/office/powerpoint/2010/main" val="91574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TITLE VI COORDINATOR</a:t>
            </a:r>
          </a:p>
        </p:txBody>
      </p:sp>
      <p:sp>
        <p:nvSpPr>
          <p:cNvPr id="4" name="Content Placeholder 3"/>
          <p:cNvSpPr>
            <a:spLocks noGrp="1"/>
          </p:cNvSpPr>
          <p:nvPr>
            <p:ph idx="1"/>
          </p:nvPr>
        </p:nvSpPr>
        <p:spPr/>
        <p:txBody>
          <a:bodyPr/>
          <a:lstStyle/>
          <a:p>
            <a:pPr algn="ctr">
              <a:buNone/>
            </a:pPr>
            <a:endParaRPr lang="en-US" altLang="en-US" dirty="0">
              <a:latin typeface="Times New Roman" pitchFamily="18" charset="0"/>
              <a:cs typeface="Times New Roman" pitchFamily="18" charset="0"/>
            </a:endParaRPr>
          </a:p>
          <a:p>
            <a:pPr algn="ctr">
              <a:buNone/>
            </a:pPr>
            <a:endParaRPr lang="en-US" altLang="en-US" dirty="0">
              <a:latin typeface="Times New Roman" pitchFamily="18" charset="0"/>
              <a:cs typeface="Times New Roman" pitchFamily="18" charset="0"/>
            </a:endParaRPr>
          </a:p>
          <a:p>
            <a:pPr algn="ctr">
              <a:buNone/>
            </a:pPr>
            <a:r>
              <a:rPr lang="en-US" altLang="en-US" sz="1800" dirty="0">
                <a:highlight>
                  <a:srgbClr val="FFFF00"/>
                </a:highlight>
              </a:rPr>
              <a:t> </a:t>
            </a:r>
            <a:endParaRPr lang="en-US" i="1" dirty="0">
              <a:highlight>
                <a:srgbClr val="FFFF00"/>
              </a:highlight>
            </a:endParaRPr>
          </a:p>
          <a:p>
            <a:pPr algn="ctr">
              <a:buNone/>
            </a:pPr>
            <a:endParaRPr lang="en-US" altLang="en-US" sz="1400" i="1" dirty="0">
              <a:highlight>
                <a:srgbClr val="FFFF00"/>
              </a:highlight>
            </a:endParaRPr>
          </a:p>
          <a:p>
            <a:pPr algn="ctr">
              <a:buNone/>
            </a:pPr>
            <a:endParaRPr lang="en-US" altLang="en-US" sz="1400" i="1" dirty="0">
              <a:highlight>
                <a:srgbClr val="FFFF00"/>
              </a:highlight>
            </a:endParaRPr>
          </a:p>
          <a:p>
            <a:pPr algn="ctr">
              <a:buNone/>
            </a:pPr>
            <a:endParaRPr lang="en-US" altLang="en-US" sz="1400" dirty="0"/>
          </a:p>
          <a:p>
            <a:pPr algn="ctr">
              <a:buNone/>
            </a:pPr>
            <a:endParaRPr lang="en-US" altLang="en-US" sz="1400" dirty="0"/>
          </a:p>
          <a:p>
            <a:pPr algn="ctr">
              <a:buNone/>
            </a:pPr>
            <a:endParaRPr lang="en-US" altLang="en-US" sz="1400" dirty="0"/>
          </a:p>
          <a:p>
            <a:pPr algn="ctr">
              <a:buNone/>
            </a:pPr>
            <a:endParaRPr lang="en-US" altLang="en-US" sz="1400" dirty="0"/>
          </a:p>
          <a:p>
            <a:pPr algn="ctr">
              <a:buNone/>
            </a:pPr>
            <a:endParaRPr lang="en-US" altLang="en-US" sz="1800" dirty="0"/>
          </a:p>
          <a:p>
            <a:pPr algn="ctr">
              <a:buNone/>
            </a:pPr>
            <a:endParaRPr lang="en-US" altLang="en-US" sz="1800" dirty="0"/>
          </a:p>
          <a:p>
            <a:pPr algn="ctr">
              <a:buNone/>
            </a:pPr>
            <a:r>
              <a:rPr lang="en-US" altLang="en-US" sz="1800" dirty="0"/>
              <a:t>Emily King</a:t>
            </a:r>
          </a:p>
          <a:p>
            <a:pPr algn="ctr">
              <a:buNone/>
            </a:pPr>
            <a:r>
              <a:rPr lang="en-US" altLang="en-US" sz="1800" dirty="0"/>
              <a:t>424 Hogan Road, Nashville, TN 37220</a:t>
            </a:r>
          </a:p>
          <a:p>
            <a:pPr algn="ctr">
              <a:buNone/>
            </a:pPr>
            <a:r>
              <a:rPr lang="en-US" altLang="en-US" sz="1800" dirty="0"/>
              <a:t>Email: Emily.King@tn.gov</a:t>
            </a:r>
          </a:p>
          <a:p>
            <a:endParaRPr lang="en-US" dirty="0"/>
          </a:p>
        </p:txBody>
      </p:sp>
      <p:pic>
        <p:nvPicPr>
          <p:cNvPr id="5" name="Picture 4">
            <a:hlinkClick r:id="rId3"/>
            <a:extLst>
              <a:ext uri="{FF2B5EF4-FFF2-40B4-BE49-F238E27FC236}">
                <a16:creationId xmlns:a16="http://schemas.microsoft.com/office/drawing/2014/main" id="{315BD7AC-FBBA-EC47-9F4D-0A779BA15D0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060371" y="2514600"/>
            <a:ext cx="5023258" cy="1252683"/>
          </a:xfrm>
          <a:prstGeom prst="rect">
            <a:avLst/>
          </a:prstGeom>
        </p:spPr>
      </p:pic>
    </p:spTree>
    <p:extLst>
      <p:ext uri="{BB962C8B-B14F-4D97-AF65-F5344CB8AC3E}">
        <p14:creationId xmlns:p14="http://schemas.microsoft.com/office/powerpoint/2010/main" val="2082183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What is Title VI?</a:t>
            </a:r>
          </a:p>
        </p:txBody>
      </p:sp>
      <p:sp>
        <p:nvSpPr>
          <p:cNvPr id="3" name="Content Placeholder 2"/>
          <p:cNvSpPr>
            <a:spLocks noGrp="1"/>
          </p:cNvSpPr>
          <p:nvPr>
            <p:ph idx="1"/>
          </p:nvPr>
        </p:nvSpPr>
        <p:spPr/>
        <p:txBody>
          <a:bodyPr>
            <a:normAutofit/>
          </a:bodyPr>
          <a:lstStyle/>
          <a:p>
            <a:pPr marL="0" indent="0">
              <a:buNone/>
            </a:pPr>
            <a:endParaRPr lang="en-US" altLang="en-US" b="1" dirty="0"/>
          </a:p>
          <a:p>
            <a:pPr marL="0" indent="0">
              <a:buNone/>
            </a:pPr>
            <a:r>
              <a:rPr lang="en-US" altLang="en-US" b="1" dirty="0"/>
              <a:t>Federal Law (42 U.S.C. 2000d):</a:t>
            </a:r>
          </a:p>
          <a:p>
            <a:pPr marL="0" indent="0">
              <a:buNone/>
            </a:pPr>
            <a:endParaRPr lang="en-US" altLang="en-US" b="1" dirty="0"/>
          </a:p>
          <a:p>
            <a:pPr marL="400050" lvl="1" indent="0">
              <a:buNone/>
            </a:pPr>
            <a:r>
              <a:rPr lang="en-US" altLang="en-US" b="1" dirty="0"/>
              <a:t>Title VI of the Civil Rights Act of 1964 </a:t>
            </a:r>
            <a:r>
              <a:rPr lang="en-US" altLang="en-US" dirty="0"/>
              <a:t>ensures that no person in the United States shall, on the grounds of race, color or national origin, be excluded from participation in, be denied the benefit of, or be subjected to discrimination under any program or activity receiving federal financial assistance.</a:t>
            </a:r>
            <a:endParaRPr lang="en-US" altLang="en-US" b="1" dirty="0"/>
          </a:p>
          <a:p>
            <a:pPr marL="0" indent="0">
              <a:buNone/>
            </a:pPr>
            <a:endParaRPr lang="en-US" altLang="en-US" i="1" dirty="0"/>
          </a:p>
          <a:p>
            <a:pPr marL="0" indent="0">
              <a:buNone/>
            </a:pPr>
            <a:r>
              <a:rPr lang="en-US" altLang="en-US" b="1" dirty="0"/>
              <a:t>Tennessee Law </a:t>
            </a:r>
            <a:r>
              <a:rPr lang="en-US" altLang="en-US" dirty="0"/>
              <a:t>– Tennessee Code Annotated § 4-21-904</a:t>
            </a:r>
            <a:endParaRPr lang="en-US" altLang="en-US" b="1" dirty="0"/>
          </a:p>
        </p:txBody>
      </p:sp>
    </p:spTree>
    <p:extLst>
      <p:ext uri="{BB962C8B-B14F-4D97-AF65-F5344CB8AC3E}">
        <p14:creationId xmlns:p14="http://schemas.microsoft.com/office/powerpoint/2010/main" val="4083176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Details of Title VI of the Civil Rights Act of 1964</a:t>
            </a:r>
          </a:p>
        </p:txBody>
      </p:sp>
      <p:sp>
        <p:nvSpPr>
          <p:cNvPr id="3" name="Content Placeholder 2"/>
          <p:cNvSpPr>
            <a:spLocks noGrp="1"/>
          </p:cNvSpPr>
          <p:nvPr>
            <p:ph idx="1"/>
          </p:nvPr>
        </p:nvSpPr>
        <p:spPr/>
        <p:txBody>
          <a:bodyPr/>
          <a:lstStyle/>
          <a:p>
            <a:pPr marL="0" indent="0">
              <a:buNone/>
            </a:pPr>
            <a:endParaRPr lang="en-US" altLang="en-US" dirty="0"/>
          </a:p>
          <a:p>
            <a:pPr marL="0" indent="0">
              <a:buNone/>
            </a:pPr>
            <a:endParaRPr lang="en-US" altLang="en-US" dirty="0"/>
          </a:p>
          <a:p>
            <a:pPr marL="0" indent="0">
              <a:buNone/>
            </a:pPr>
            <a:endParaRPr lang="en-US" altLang="en-US" dirty="0"/>
          </a:p>
          <a:p>
            <a:pPr marL="0" indent="0">
              <a:buNone/>
            </a:pPr>
            <a:r>
              <a:rPr lang="en-US" altLang="en-US" dirty="0"/>
              <a:t>A number of federal non-discrimination laws have been created in our country to uphold the civil and constitutional rights of all Americans. One of these laws, the Civil Rights Act of 1964, lays the foundation for prohibiting discrimination based on race, color, religion, sex, or national origin. </a:t>
            </a:r>
            <a:endParaRPr lang="en-US" sz="2000" dirty="0"/>
          </a:p>
        </p:txBody>
      </p:sp>
    </p:spTree>
    <p:extLst>
      <p:ext uri="{BB962C8B-B14F-4D97-AF65-F5344CB8AC3E}">
        <p14:creationId xmlns:p14="http://schemas.microsoft.com/office/powerpoint/2010/main" val="353089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Details of Title VI of the Civil Rights Act of 1964</a:t>
            </a:r>
          </a:p>
        </p:txBody>
      </p:sp>
      <p:sp>
        <p:nvSpPr>
          <p:cNvPr id="3" name="Content Placeholder 2"/>
          <p:cNvSpPr>
            <a:spLocks noGrp="1"/>
          </p:cNvSpPr>
          <p:nvPr>
            <p:ph idx="1"/>
          </p:nvPr>
        </p:nvSpPr>
        <p:spPr/>
        <p:txBody>
          <a:bodyPr/>
          <a:lstStyle/>
          <a:p>
            <a:pPr marL="0" indent="0">
              <a:buNone/>
            </a:pPr>
            <a:endParaRPr lang="en-US" altLang="en-US" dirty="0"/>
          </a:p>
          <a:p>
            <a:r>
              <a:rPr lang="en-US" sz="2000" dirty="0"/>
              <a:t>The Civil Rights Act of 1964 consists of several components, but one that is particularly relevant to TDA’s work is Title VI. </a:t>
            </a:r>
          </a:p>
          <a:p>
            <a:pPr marL="0" indent="0">
              <a:buNone/>
            </a:pPr>
            <a:endParaRPr lang="en-US" sz="2000" dirty="0"/>
          </a:p>
          <a:p>
            <a:r>
              <a:rPr lang="en-US" sz="2000" dirty="0"/>
              <a:t>Title VI ensures that no person in the United States shall, on the grounds of race, color, or national origin, be excluded from participation in, be denied the benefit of, or be subjected to discrimination under any program or activity receiving direct or indirect federal financial assistance.</a:t>
            </a:r>
          </a:p>
          <a:p>
            <a:pPr marL="0" indent="0">
              <a:buNone/>
            </a:pPr>
            <a:r>
              <a:rPr lang="en-US" sz="2000" dirty="0"/>
              <a:t> </a:t>
            </a:r>
          </a:p>
          <a:p>
            <a:r>
              <a:rPr lang="en-US" sz="2000" dirty="0"/>
              <a:t>As a recipient of federal funding throughout many parts of the department, TDA employees and subrecipients are required to comply with the rules, laws, and regulations of Title VI. </a:t>
            </a:r>
          </a:p>
        </p:txBody>
      </p:sp>
    </p:spTree>
    <p:extLst>
      <p:ext uri="{BB962C8B-B14F-4D97-AF65-F5344CB8AC3E}">
        <p14:creationId xmlns:p14="http://schemas.microsoft.com/office/powerpoint/2010/main" val="418816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How Title VI Applies to TDA</a:t>
            </a:r>
          </a:p>
        </p:txBody>
      </p:sp>
      <p:graphicFrame>
        <p:nvGraphicFramePr>
          <p:cNvPr id="5" name="Content Placeholder 3">
            <a:extLst>
              <a:ext uri="{FF2B5EF4-FFF2-40B4-BE49-F238E27FC236}">
                <a16:creationId xmlns:a16="http://schemas.microsoft.com/office/drawing/2014/main" id="{7104D386-9BE2-47E4-AAA7-2BE562F41F5C}"/>
              </a:ext>
            </a:extLst>
          </p:cNvPr>
          <p:cNvGraphicFramePr>
            <a:graphicFrameLocks/>
          </p:cNvGraphicFramePr>
          <p:nvPr>
            <p:extLst>
              <p:ext uri="{D42A27DB-BD31-4B8C-83A1-F6EECF244321}">
                <p14:modId xmlns:p14="http://schemas.microsoft.com/office/powerpoint/2010/main" val="3390609660"/>
              </p:ext>
            </p:extLst>
          </p:nvPr>
        </p:nvGraphicFramePr>
        <p:xfrm>
          <a:off x="4592320" y="1143000"/>
          <a:ext cx="4419600" cy="5008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Content Placeholder 7">
            <a:extLst>
              <a:ext uri="{FF2B5EF4-FFF2-40B4-BE49-F238E27FC236}">
                <a16:creationId xmlns:a16="http://schemas.microsoft.com/office/drawing/2014/main" id="{AE1692E8-9669-4952-93AD-F1028718F572}"/>
              </a:ext>
            </a:extLst>
          </p:cNvPr>
          <p:cNvPicPr>
            <a:picLocks noGrp="1" noChangeAspect="1"/>
          </p:cNvPicPr>
          <p:nvPr>
            <p:ph idx="1"/>
          </p:nvPr>
        </p:nvPicPr>
        <p:blipFill>
          <a:blip r:embed="rId8"/>
          <a:stretch>
            <a:fillRect/>
          </a:stretch>
        </p:blipFill>
        <p:spPr>
          <a:xfrm>
            <a:off x="152400" y="1146526"/>
            <a:ext cx="8839200" cy="5005037"/>
          </a:xfrm>
          <a:prstGeom prst="rect">
            <a:avLst/>
          </a:prstGeom>
        </p:spPr>
      </p:pic>
    </p:spTree>
    <p:extLst>
      <p:ext uri="{BB962C8B-B14F-4D97-AF65-F5344CB8AC3E}">
        <p14:creationId xmlns:p14="http://schemas.microsoft.com/office/powerpoint/2010/main" val="1475935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How Title VI Applies to TDA</a:t>
            </a:r>
          </a:p>
        </p:txBody>
      </p:sp>
      <p:sp>
        <p:nvSpPr>
          <p:cNvPr id="3" name="Content Placeholder 2"/>
          <p:cNvSpPr>
            <a:spLocks noGrp="1"/>
          </p:cNvSpPr>
          <p:nvPr>
            <p:ph idx="1"/>
          </p:nvPr>
        </p:nvSpPr>
        <p:spPr/>
        <p:txBody>
          <a:bodyPr>
            <a:normAutofit/>
          </a:bodyPr>
          <a:lstStyle/>
          <a:p>
            <a:pPr marL="0" indent="0">
              <a:buNone/>
            </a:pPr>
            <a:endParaRPr lang="en-US" altLang="en-US" dirty="0"/>
          </a:p>
          <a:p>
            <a:r>
              <a:rPr lang="en-US" sz="2000" dirty="0"/>
              <a:t>While Title VI is a federal law, it applies to any recipient (federal, state, local, or private sector) of federal financial assistance. </a:t>
            </a:r>
          </a:p>
          <a:p>
            <a:pPr marL="0" indent="0">
              <a:buNone/>
            </a:pPr>
            <a:endParaRPr lang="en-US" sz="2000" dirty="0"/>
          </a:p>
          <a:p>
            <a:r>
              <a:rPr lang="en-US" sz="2000" dirty="0"/>
              <a:t>TDA is a recipient of federal financial assistance, i.e., funding from the USDA, FDA, and EPA, all federal agencies. </a:t>
            </a:r>
          </a:p>
          <a:p>
            <a:pPr marL="0" indent="0">
              <a:buNone/>
            </a:pPr>
            <a:r>
              <a:rPr lang="en-US" sz="2000" dirty="0"/>
              <a:t> </a:t>
            </a:r>
          </a:p>
          <a:p>
            <a:r>
              <a:rPr lang="en-US" sz="2000" dirty="0"/>
              <a:t>Federal financial assistance is aid that enhances the ability to improve or expand allocation of a recipient’s resources. This includes student aid, training of employees, grants, loans, tax-exempt bonds, property, loan of personnel, tax incentives, and technical assistance. </a:t>
            </a:r>
          </a:p>
        </p:txBody>
      </p:sp>
    </p:spTree>
    <p:extLst>
      <p:ext uri="{BB962C8B-B14F-4D97-AF65-F5344CB8AC3E}">
        <p14:creationId xmlns:p14="http://schemas.microsoft.com/office/powerpoint/2010/main" val="349308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Title VI Responsibilities of Recipients</a:t>
            </a:r>
          </a:p>
        </p:txBody>
      </p:sp>
      <p:sp>
        <p:nvSpPr>
          <p:cNvPr id="3" name="Content Placeholder 2"/>
          <p:cNvSpPr>
            <a:spLocks noGrp="1"/>
          </p:cNvSpPr>
          <p:nvPr>
            <p:ph idx="1"/>
          </p:nvPr>
        </p:nvSpPr>
        <p:spPr/>
        <p:txBody>
          <a:bodyPr/>
          <a:lstStyle/>
          <a:p>
            <a:pPr marL="0" indent="0">
              <a:buNone/>
            </a:pPr>
            <a:endParaRPr lang="en-US" dirty="0">
              <a:latin typeface="Times New Roman" pitchFamily="18" charset="0"/>
              <a:cs typeface="Times New Roman" pitchFamily="18" charset="0"/>
            </a:endParaRPr>
          </a:p>
          <a:p>
            <a:pPr marL="0" indent="0">
              <a:buNone/>
            </a:pPr>
            <a:r>
              <a:rPr lang="en-US" dirty="0"/>
              <a:t>Title VI applies to activities throughout an agency, not just to actions involving the federally assisted program. Therefore, if an agency receives any federal financial assistance for any program or activity the entire agency is required to comply with Title VI, not just that particular program. </a:t>
            </a:r>
          </a:p>
        </p:txBody>
      </p:sp>
    </p:spTree>
    <p:extLst>
      <p:ext uri="{BB962C8B-B14F-4D97-AF65-F5344CB8AC3E}">
        <p14:creationId xmlns:p14="http://schemas.microsoft.com/office/powerpoint/2010/main" val="308073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Ensuring Compliance</a:t>
            </a:r>
          </a:p>
        </p:txBody>
      </p:sp>
      <p:sp>
        <p:nvSpPr>
          <p:cNvPr id="5" name="Content Placeholder 4">
            <a:extLst>
              <a:ext uri="{FF2B5EF4-FFF2-40B4-BE49-F238E27FC236}">
                <a16:creationId xmlns:a16="http://schemas.microsoft.com/office/drawing/2014/main" id="{2668A732-1960-405D-89B2-96A732C9C337}"/>
              </a:ext>
            </a:extLst>
          </p:cNvPr>
          <p:cNvSpPr>
            <a:spLocks noGrp="1"/>
          </p:cNvSpPr>
          <p:nvPr>
            <p:ph idx="1"/>
          </p:nvPr>
        </p:nvSpPr>
        <p:spPr/>
        <p:txBody>
          <a:bodyPr/>
          <a:lstStyle/>
          <a:p>
            <a:pPr marL="0" indent="0">
              <a:buNone/>
            </a:pPr>
            <a:endParaRPr lang="en-US" dirty="0"/>
          </a:p>
          <a:p>
            <a:r>
              <a:rPr lang="en-US" dirty="0"/>
              <a:t>TDA must ensure that all contractors, subcontractors, and subrecipients awarded TDA funded contracts and grants adhere to Title VI and all other applicable civil rights laws and regulations. </a:t>
            </a:r>
          </a:p>
          <a:p>
            <a:pPr marL="0" indent="0">
              <a:buNone/>
            </a:pPr>
            <a:endParaRPr lang="en-US" dirty="0"/>
          </a:p>
          <a:p>
            <a:r>
              <a:rPr lang="en-US" dirty="0"/>
              <a:t>This responsibility is owned by all programs and divisions who administer procurement contracts and manage grant programs. </a:t>
            </a:r>
          </a:p>
        </p:txBody>
      </p:sp>
    </p:spTree>
    <p:extLst>
      <p:ext uri="{BB962C8B-B14F-4D97-AF65-F5344CB8AC3E}">
        <p14:creationId xmlns:p14="http://schemas.microsoft.com/office/powerpoint/2010/main" val="94977024"/>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16078</TotalTime>
  <Words>1508</Words>
  <Application>Microsoft Office PowerPoint</Application>
  <PresentationFormat>On-screen Show (4:3)</PresentationFormat>
  <Paragraphs>174</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Open Sans</vt:lpstr>
      <vt:lpstr>PermianSlabSerifTypeface</vt:lpstr>
      <vt:lpstr>Times New Roman</vt:lpstr>
      <vt:lpstr>PowerPoint B</vt:lpstr>
      <vt:lpstr> Title VI of the 1964 Civil Rights Act   </vt:lpstr>
      <vt:lpstr>Purpose of This Training</vt:lpstr>
      <vt:lpstr>What is Title VI?</vt:lpstr>
      <vt:lpstr>Details of Title VI of the Civil Rights Act of 1964</vt:lpstr>
      <vt:lpstr>Details of Title VI of the Civil Rights Act of 1964</vt:lpstr>
      <vt:lpstr>How Title VI Applies to TDA</vt:lpstr>
      <vt:lpstr>How Title VI Applies to TDA</vt:lpstr>
      <vt:lpstr>Title VI Responsibilities of Recipients</vt:lpstr>
      <vt:lpstr>Ensuring Compliance</vt:lpstr>
      <vt:lpstr>Ensuring Compliance</vt:lpstr>
      <vt:lpstr>Examples of Title VI Violations</vt:lpstr>
      <vt:lpstr>Title VI Complaint Process</vt:lpstr>
      <vt:lpstr>Title VI Complaint Process</vt:lpstr>
      <vt:lpstr>Limited English Proficiency (LEP)</vt:lpstr>
      <vt:lpstr>TDA LEP Plan</vt:lpstr>
      <vt:lpstr>Elements of an LEP Plan</vt:lpstr>
      <vt:lpstr>Title VI Noncompliance Consequences</vt:lpstr>
      <vt:lpstr>TDA Public Participation Strategy</vt:lpstr>
      <vt:lpstr>Questions?</vt:lpstr>
      <vt:lpstr>TITLE VI COORDINATOR</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Emily King</cp:lastModifiedBy>
  <cp:revision>71</cp:revision>
  <cp:lastPrinted>2019-10-31T17:22:54Z</cp:lastPrinted>
  <dcterms:created xsi:type="dcterms:W3CDTF">2015-04-23T13:31:02Z</dcterms:created>
  <dcterms:modified xsi:type="dcterms:W3CDTF">2023-01-04T15:24:13Z</dcterms:modified>
</cp:coreProperties>
</file>