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9"/>
  </p:notesMasterIdLst>
  <p:sldIdLst>
    <p:sldId id="256" r:id="rId2"/>
    <p:sldId id="261" r:id="rId3"/>
    <p:sldId id="258" r:id="rId4"/>
    <p:sldId id="260" r:id="rId5"/>
    <p:sldId id="262" r:id="rId6"/>
    <p:sldId id="269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00"/>
    <a:srgbClr val="00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33"/>
    <p:restoredTop sz="86507" autoAdjust="0"/>
  </p:normalViewPr>
  <p:slideViewPr>
    <p:cSldViewPr snapToGrid="0">
      <p:cViewPr varScale="1">
        <p:scale>
          <a:sx n="115" d="100"/>
          <a:sy n="115" d="100"/>
        </p:scale>
        <p:origin x="240" y="624"/>
      </p:cViewPr>
      <p:guideLst/>
    </p:cSldViewPr>
  </p:slideViewPr>
  <p:outlineViewPr>
    <p:cViewPr>
      <p:scale>
        <a:sx n="33" d="100"/>
        <a:sy n="33" d="100"/>
      </p:scale>
      <p:origin x="0" y="-10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7C786-EC5B-4802-91EC-85DCCE73DB2F}" type="datetimeFigureOut">
              <a:rPr lang="en-US" smtClean="0"/>
              <a:t>6/9/26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2FDF-145B-4668-90BB-0C09250F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4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2FDF-145B-4668-90BB-0C09250FE5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7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2FDF-145B-4668-90BB-0C09250FE5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7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2FDF-145B-4668-90BB-0C09250FE5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1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2FDF-145B-4668-90BB-0C09250FE5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5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2FDF-145B-4668-90BB-0C09250FE5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0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2FDF-145B-4668-90BB-0C09250FE5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2FDF-145B-4668-90BB-0C09250FE5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3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5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24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4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7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6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4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2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2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9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B4450-58AA-4E6D-A554-45A4989330A2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10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microsoft.com/office/2017/04/relationships/track" Target="../media/track1.vtt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17/04/relationships/track" Target="../media/track4.vtt"/><Relationship Id="rId3" Type="http://schemas.openxmlformats.org/officeDocument/2006/relationships/slideLayout" Target="../slideLayouts/slideLayout2.xml"/><Relationship Id="rId7" Type="http://schemas.microsoft.com/office/2017/04/relationships/track" Target="../media/track3.vtt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17/04/relationships/track" Target="../media/track2.vtt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17/04/relationships/track" Target="../media/track5.vtt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microsoft.com/office/2017/04/relationships/track" Target="../media/track6.vtt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microsoft.com/office/2017/04/relationships/track" Target="../media/track7.vtt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17/04/relationships/track" Target="../media/track9.vtt"/><Relationship Id="rId5" Type="http://schemas.microsoft.com/office/2017/04/relationships/track" Target="../media/track8.vtt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microsoft.com/office/2017/04/relationships/track" Target="../media/track10.vtt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8880-88FB-4315-8977-EAA0BE580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TN Soil and Water Conservation District Board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008D7-F109-413B-854A-365545CF08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3 – History of the Soil and Water Conservation Districts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18E64D-73F8-2097-E2CB-8BC627286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792BA05-F1C4-E64A-8486-C70A5277FB80}" label="Slide 1 TN Soil and Water Conservation District Board TrainingChapter 3" lang="en-us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8988" y="5381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66"/>
    </mc:Choice>
    <mc:Fallback xmlns="">
      <p:transition spd="slow" advTm="22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7C835-82DE-4976-A792-AD20484C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Law: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CF98-98EE-473A-AF2C-620C32924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6039"/>
            <a:ext cx="8596668" cy="4665323"/>
          </a:xfrm>
        </p:spPr>
        <p:txBody>
          <a:bodyPr>
            <a:normAutofit/>
          </a:bodyPr>
          <a:lstStyle/>
          <a:p>
            <a:r>
              <a:rPr lang="en-US" dirty="0"/>
              <a:t>The Dust Bowl of the 1930s led to unprecedented topsoil loss and desolation of farmland, leading to the U.S.’s first resource conversation movement. </a:t>
            </a:r>
          </a:p>
          <a:p>
            <a:r>
              <a:rPr lang="en-US" dirty="0"/>
              <a:t>Federal soil and water conservation laws and policies were put in place with the creation of the Soil Erosion Service by the U.S. Dept of interior in August of 1933.</a:t>
            </a:r>
          </a:p>
          <a:p>
            <a:r>
              <a:rPr lang="en-US" dirty="0"/>
              <a:t>Dr. Hugh Hammond Bennett influenced congress to aid private landowners, primarily farmers and ranchers to voluntarily place soil conservation practices.</a:t>
            </a:r>
          </a:p>
          <a:p>
            <a:r>
              <a:rPr lang="en-US" dirty="0"/>
              <a:t>Soil Conservation Act of 1935 recognizes that “soil erosion is a menace to the national welfare and this it is hereby declared to be a policy of Congress…”</a:t>
            </a:r>
          </a:p>
          <a:p>
            <a:pPr lvl="1"/>
            <a:r>
              <a:rPr lang="en-US" dirty="0"/>
              <a:t>Named the Natural Resources Conservation Services in 1994</a:t>
            </a:r>
          </a:p>
          <a:p>
            <a:r>
              <a:rPr lang="en-US" dirty="0"/>
              <a:t>Model Soil Conservation District Law was developed for each state – February 1937.</a:t>
            </a:r>
          </a:p>
        </p:txBody>
      </p:sp>
      <p:pic>
        <p:nvPicPr>
          <p:cNvPr id="1026" name="Picture 2" descr="Newsroom | NRCS">
            <a:extLst>
              <a:ext uri="{FF2B5EF4-FFF2-40B4-BE49-F238E27FC236}">
                <a16:creationId xmlns:a16="http://schemas.microsoft.com/office/drawing/2014/main" id="{AAE60477-738A-EA34-E665-D4E3D7E37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05" y="2273911"/>
            <a:ext cx="18097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FAFD0-D773-A14C-88B1-317A11E9AFDB}"/>
              </a:ext>
            </a:extLst>
          </p:cNvPr>
          <p:cNvSpPr txBox="1"/>
          <p:nvPr/>
        </p:nvSpPr>
        <p:spPr>
          <a:xfrm>
            <a:off x="9946005" y="4302736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Photo: USDA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CA22F0-37D4-8B29-1F3D-BDE125764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39CCD71-95E3-8C44-832F-D5D3458CD378}" label="" lang="en-us" r:embed="rId6"/>
                          <p173:track id="{19947B78-F662-EF46-BDEE-8F0ACF30632D}" label="" lang="en-us" r:embed="rId7"/>
                          <p173:track id="{C88F09C5-72FE-D741-8952-5D4F5384669A}" label="Slide 2 Federal Law" lang="en-us" r:embed="rId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86028" y="57219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34"/>
    </mc:Choice>
    <mc:Fallback xmlns="">
      <p:transition spd="slow" advTm="42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315D0B-00B0-B146-C2D4-EC411486A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63" r="11719"/>
          <a:stretch/>
        </p:blipFill>
        <p:spPr>
          <a:xfrm>
            <a:off x="4269854" y="0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E9FBF3-5B4D-460B-B1F4-AA2F4A28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Timeline of History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0BEB8E-1B44-0A94-5C3C-AD4C0E6B7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FBB0096-7114-4E49-8C01-02F6E6496311}" label="Slide 3 Timeline of History" lang="en-us" r:embed="rId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9150" y="5755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1"/>
    </mc:Choice>
    <mc:Fallback xmlns="">
      <p:transition spd="slow" advTm="11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7B8F897-3343-4E70-9313-8DA6FE45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82" y="1579879"/>
            <a:ext cx="782637" cy="842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1928: “Soil Erosion: A National Menace” by H.H. Bennett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75">
            <a:extLst>
              <a:ext uri="{FF2B5EF4-FFF2-40B4-BE49-F238E27FC236}">
                <a16:creationId xmlns:a16="http://schemas.microsoft.com/office/drawing/2014/main" id="{39BC99DD-B469-4D50-B1E7-A23369C21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671" y="4645481"/>
            <a:ext cx="808856" cy="1087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1935:  Creation of US Soil Conservation Act, Soil Conservation Service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9">
            <a:extLst>
              <a:ext uri="{FF2B5EF4-FFF2-40B4-BE49-F238E27FC236}">
                <a16:creationId xmlns:a16="http://schemas.microsoft.com/office/drawing/2014/main" id="{9F82D1EE-9A42-434C-BE70-98E36E6D5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038" y="793041"/>
            <a:ext cx="854075" cy="7617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1933: Creation of TVA, CCC and Soil Erosion Service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8">
            <a:extLst>
              <a:ext uri="{FF2B5EF4-FFF2-40B4-BE49-F238E27FC236}">
                <a16:creationId xmlns:a16="http://schemas.microsoft.com/office/drawing/2014/main" id="{CBE8D6E6-B9C9-45E0-ADCC-441D89268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255" y="3797935"/>
            <a:ext cx="690562" cy="5237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1930: Dust Bowl Begins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70974D48-4317-4340-B8DD-C91524CE6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09" y="4321657"/>
            <a:ext cx="704146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1929: Great Depression Begins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46">
            <a:extLst>
              <a:ext uri="{FF2B5EF4-FFF2-40B4-BE49-F238E27FC236}">
                <a16:creationId xmlns:a16="http://schemas.microsoft.com/office/drawing/2014/main" id="{09FAC32D-2DE0-4CAE-84FC-2CED363C2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259" y="1652902"/>
            <a:ext cx="813316" cy="833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1945:  TACD created, Ag Conservation Program developed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634CFF48-62D4-4644-B000-320C6AC1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486" y="4351500"/>
            <a:ext cx="780917" cy="812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1943: 1</a:t>
            </a:r>
            <a:r>
              <a:rPr kumimoji="0" lang="en-US" altLang="en-US" sz="9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documented State Soil Committee meeting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8CF0366B-B90D-4796-AD72-C236F1AD9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915" y="2256456"/>
            <a:ext cx="711200" cy="11381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1939: TN Enacts SWCD Law TCA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43-14-201; Great Depression Ends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43">
            <a:extLst>
              <a:ext uri="{FF2B5EF4-FFF2-40B4-BE49-F238E27FC236}">
                <a16:creationId xmlns:a16="http://schemas.microsoft.com/office/drawing/2014/main" id="{A91F86DA-7845-42C7-8F46-50CE951DD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139" y="914400"/>
            <a:ext cx="669925" cy="9254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1937: Model SWCD Law sent to 49 governors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BE9BE7C6-D35D-4B11-8221-20371C038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920" y="1791805"/>
            <a:ext cx="600075" cy="782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1934:  National Erosion Recon Survey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41">
            <a:extLst>
              <a:ext uri="{FF2B5EF4-FFF2-40B4-BE49-F238E27FC236}">
                <a16:creationId xmlns:a16="http://schemas.microsoft.com/office/drawing/2014/main" id="{47CCE82D-308E-4CC6-8827-E4E307008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152" y="3779705"/>
            <a:ext cx="690563" cy="4866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1940: 1</a:t>
            </a:r>
            <a:r>
              <a:rPr kumimoji="0" lang="en-US" altLang="en-US" sz="9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SWCD in TN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76">
            <a:extLst>
              <a:ext uri="{FF2B5EF4-FFF2-40B4-BE49-F238E27FC236}">
                <a16:creationId xmlns:a16="http://schemas.microsoft.com/office/drawing/2014/main" id="{E24ABFFA-DDC6-4CF0-8F12-9F38AD384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9444" y="5021718"/>
            <a:ext cx="842961" cy="1422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1994:  Soil Conservation Service changes name to Natural Resources Conservation Service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7032714-0425-4659-958F-9393092AC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167" y="827881"/>
            <a:ext cx="782637" cy="1087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1991: State Agricultural Nonpoint Water Pollution Control Fund begins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1725A192-6C9A-4D18-ACAC-52A3354D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277" y="1637820"/>
            <a:ext cx="669925" cy="787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1990: Wetlands Reserve Program created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74">
            <a:extLst>
              <a:ext uri="{FF2B5EF4-FFF2-40B4-BE49-F238E27FC236}">
                <a16:creationId xmlns:a16="http://schemas.microsoft.com/office/drawing/2014/main" id="{053A8D7F-6CCA-4462-940E-AF62E2FD3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240" y="4589072"/>
            <a:ext cx="842962" cy="11438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1985: US Food and Security Act, Local Working Groups, CRP, Sodbuster,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Swampbuster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55">
            <a:extLst>
              <a:ext uri="{FF2B5EF4-FFF2-40B4-BE49-F238E27FC236}">
                <a16:creationId xmlns:a16="http://schemas.microsoft.com/office/drawing/2014/main" id="{6294CD2F-C177-4D55-A402-BEE1E4E55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739" y="2376077"/>
            <a:ext cx="782637" cy="822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1954: PL-566 Watershed Protection and Flood Control Act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77">
            <a:extLst>
              <a:ext uri="{FF2B5EF4-FFF2-40B4-BE49-F238E27FC236}">
                <a16:creationId xmlns:a16="http://schemas.microsoft.com/office/drawing/2014/main" id="{45C240E0-65D6-4A23-B4AE-AC6A60FE8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561" y="5291455"/>
            <a:ext cx="842962" cy="1087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1950:  TVA, UT Extension, SCS, TDA agreement to coordinate soil and water conservation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7C528A32-1EE2-4195-80BE-53F007EC9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694" y="4398056"/>
            <a:ext cx="690562" cy="6236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1959: Last SWCD in TN organized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33">
            <a:extLst>
              <a:ext uri="{FF2B5EF4-FFF2-40B4-BE49-F238E27FC236}">
                <a16:creationId xmlns:a16="http://schemas.microsoft.com/office/drawing/2014/main" id="{02496858-B4EB-41DD-BACF-1AD7D2965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275" y="2196058"/>
            <a:ext cx="880192" cy="10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1962: Resource Conservation and Development created.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C9E90575-5541-4C53-9E8A-7C9F9516A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78" y="3848781"/>
            <a:ext cx="792162" cy="6358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1972:  Federal Clean Water Act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BD37C488-D29F-4D0D-9A7A-D9B3A09B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501" y="1250241"/>
            <a:ext cx="690563" cy="7429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1971: TN Water Quality Control Act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53">
            <a:extLst>
              <a:ext uri="{FF2B5EF4-FFF2-40B4-BE49-F238E27FC236}">
                <a16:creationId xmlns:a16="http://schemas.microsoft.com/office/drawing/2014/main" id="{38A22928-D35D-49C0-89A5-9E8940782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107" y="2011915"/>
            <a:ext cx="853127" cy="12615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1997: State Cost-share program renamed the Agricultural Resources Conservation Fund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A3AC7AA6-318B-4029-879C-403F23ECC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0305" y="4036218"/>
            <a:ext cx="690563" cy="588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1999:  TCDEA created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30">
            <a:extLst>
              <a:ext uri="{FF2B5EF4-FFF2-40B4-BE49-F238E27FC236}">
                <a16:creationId xmlns:a16="http://schemas.microsoft.com/office/drawing/2014/main" id="{367BB762-8560-4586-944A-E73D5B4D9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380" y="997421"/>
            <a:ext cx="782637" cy="1087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1957: State Law passed to allow counties to fund SWCD operations. TCA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5-9-106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C74127B-78E7-4D6F-893B-EE5576195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4624" y="2451100"/>
            <a:ext cx="0" cy="1087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CCCFD4-0A14-4540-BFD5-4179AD4F9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61353" y="3568700"/>
            <a:ext cx="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F7C430-95C9-453E-A796-6C8652572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197889" y="3594735"/>
            <a:ext cx="0" cy="203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AB8698-22C0-4FF4-9FCB-E252A8913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02647" y="3558361"/>
            <a:ext cx="0" cy="1087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CAFD57-6CE3-4B6A-8C46-083654643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25265" y="1554780"/>
            <a:ext cx="0" cy="19563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2">
            <a:extLst>
              <a:ext uri="{FF2B5EF4-FFF2-40B4-BE49-F238E27FC236}">
                <a16:creationId xmlns:a16="http://schemas.microsoft.com/office/drawing/2014/main" id="{CAF9ADFF-D203-48A9-BF03-A7BD816F0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277" y="4044770"/>
            <a:ext cx="690563" cy="385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1936: Dust Bowl Ends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4E574D0-1FF3-4C90-8C28-6913E29FA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527944" y="3584575"/>
            <a:ext cx="0" cy="467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40C698-8067-4729-B719-E78E14B6B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16583" y="2571417"/>
            <a:ext cx="0" cy="955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D954BDD-0D80-41DD-8739-2EB55610D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786579" y="1839897"/>
            <a:ext cx="0" cy="16865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515713-0F1B-4991-8F57-F7AA8F872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69593" y="1890697"/>
            <a:ext cx="0" cy="1635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4518324-6FEA-492D-A6A2-46BC0BA8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562961" y="2084858"/>
            <a:ext cx="10160" cy="1463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53DF0B7-D5A0-4491-B314-EEE7EE7B6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59120" y="3547899"/>
            <a:ext cx="0" cy="843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500F334-193A-4282-89F8-CD4B2E9E2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46782" y="1987176"/>
            <a:ext cx="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D372F7E-65C4-43F4-B38D-52191CA42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60591" y="3558361"/>
            <a:ext cx="0" cy="1066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1C37EFC-731F-43F1-9523-057ADD7BD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363116" y="3573780"/>
            <a:ext cx="0" cy="325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628736D-8D19-4C57-9950-0778A9A17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239144" y="3323257"/>
            <a:ext cx="0" cy="203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0BB84AA-63ED-4A28-841A-07C557807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89033" y="3573780"/>
            <a:ext cx="0" cy="7518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16DF082-7B32-4390-BB69-32A8569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9561" y="2504701"/>
            <a:ext cx="0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8AA3A3C-ED86-43A0-B640-EE3C2F59A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59449" y="3594735"/>
            <a:ext cx="0" cy="16967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765F92-3D1E-4706-BA8B-4D53AC492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52259" y="3212318"/>
            <a:ext cx="0" cy="335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11871-B685-4B45-BA58-79DF97E4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160807" y="3222779"/>
            <a:ext cx="0" cy="325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766027D-0998-4F19-9906-2CFA35429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17025" y="3573780"/>
            <a:ext cx="0" cy="294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83BACC2-1A09-4D55-B97A-72BA48C72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184640" y="3243580"/>
            <a:ext cx="0" cy="294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3718B8C-9D47-4B6B-AD3C-B8F722DB3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775650" y="2420620"/>
            <a:ext cx="0" cy="1117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2F29A5-0C28-48D5-9BC5-3555803F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710770" y="3573780"/>
            <a:ext cx="0" cy="1503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8A6B044-B36C-4484-8069-3A846352A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379949" y="3594735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A73105B-1E2D-4987-A1E4-8C61AC450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9597" y="3547899"/>
            <a:ext cx="10214729" cy="4683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3">
            <a:extLst>
              <a:ext uri="{FF2B5EF4-FFF2-40B4-BE49-F238E27FC236}">
                <a16:creationId xmlns:a16="http://schemas.microsoft.com/office/drawing/2014/main" id="{04429946-3E5D-42B0-87AE-C8211580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79">
            <a:extLst>
              <a:ext uri="{FF2B5EF4-FFF2-40B4-BE49-F238E27FC236}">
                <a16:creationId xmlns:a16="http://schemas.microsoft.com/office/drawing/2014/main" id="{B54210DB-DBA0-45C1-B82F-6466241F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" name="Title 57">
            <a:extLst>
              <a:ext uri="{FF2B5EF4-FFF2-40B4-BE49-F238E27FC236}">
                <a16:creationId xmlns:a16="http://schemas.microsoft.com/office/drawing/2014/main" id="{54D40C74-FC32-43D8-A0C3-3887B12B8F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38080" y="2228739"/>
            <a:ext cx="914400" cy="914400"/>
          </a:xfrm>
          <a:prstGeom prst="rect">
            <a:avLst/>
          </a:prstGeom>
          <a:solidFill>
            <a:schemeClr val="tx1"/>
          </a:solidFill>
          <a:ln w="12700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 SWCD Statute revision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A0FC51A-33F2-4C2D-8230-8A532BBC8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564837" y="3143139"/>
            <a:ext cx="0" cy="451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E16338-2FDF-8966-F358-73F02D130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C05E933-836A-D745-968D-EFA1CB284693}" label="Slide 4 Timeline of TN Soil and Conservation" lang="en-us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95280" y="5851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51"/>
    </mc:Choice>
    <mc:Fallback xmlns="">
      <p:transition spd="slow" advTm="57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57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9508-0EB7-4FE5-9815-012A5380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Law and Statutes: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0A85-6491-4AEE-907D-BC6371057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9407"/>
            <a:ext cx="8596668" cy="4691956"/>
          </a:xfrm>
        </p:spPr>
        <p:txBody>
          <a:bodyPr>
            <a:normAutofit/>
          </a:bodyPr>
          <a:lstStyle/>
          <a:p>
            <a:r>
              <a:rPr lang="en-US" dirty="0"/>
              <a:t>March 1939 – Tennessee drafted the Soil Conservation Districts Law statute under TCA §43-14-201.</a:t>
            </a:r>
          </a:p>
          <a:p>
            <a:pPr lvl="1"/>
            <a:r>
              <a:rPr lang="en-US" dirty="0"/>
              <a:t>First county to legally create a soil conservation district – Sumner County 1940</a:t>
            </a:r>
          </a:p>
          <a:p>
            <a:pPr lvl="1"/>
            <a:r>
              <a:rPr lang="en-US" dirty="0"/>
              <a:t>Last county – Lake County 1959</a:t>
            </a:r>
          </a:p>
          <a:p>
            <a:r>
              <a:rPr lang="en-US" dirty="0"/>
              <a:t>SWCDs are overseen in statute by the TN Soil and Water Conservation Commission. </a:t>
            </a:r>
          </a:p>
          <a:p>
            <a:pPr lvl="1"/>
            <a:r>
              <a:rPr lang="en-US" dirty="0"/>
              <a:t>Membership: 7 representatives appointed by the Governor: one farmer and one supervisor from each grand division of West, Middle and East Tennessee; (1) one supervisor from the state at large; and four(4) ex officio members- the UT Chancellor of Institute of Agriculture, TDA and TDEC Commissioners, and the elected president of  TACD. 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634BAF-12B6-03DF-4211-18A3CBB4B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68970DA-EA9D-564A-B7E0-13FA2FB17B2F}" label="Slide 5 State Laws and Statutes" lang="en-us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0316" y="5553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77"/>
    </mc:Choice>
    <mc:Fallback xmlns="">
      <p:transition spd="slow" advTm="60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2">
            <a:extLst>
              <a:ext uri="{FF2B5EF4-FFF2-40B4-BE49-F238E27FC236}">
                <a16:creationId xmlns:a16="http://schemas.microsoft.com/office/drawing/2014/main" id="{1D18C2F3-1385-405C-9744-65B8F4167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56" y="5269087"/>
            <a:ext cx="2742025" cy="9387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Organizational Diagram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 and Water Conservation Districts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Tennessee Government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CEF7A7EA-FB77-4036-8F2F-E1059353C5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45" y="391280"/>
            <a:ext cx="1946275" cy="4905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Assembly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E572B6D7-ECE3-4E98-B92D-69357B36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7800" y="224473"/>
            <a:ext cx="1808163" cy="3238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TCA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§43-14-201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SCD Law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ounded Rectangle 47">
            <a:extLst>
              <a:ext uri="{FF2B5EF4-FFF2-40B4-BE49-F238E27FC236}">
                <a16:creationId xmlns:a16="http://schemas.microsoft.com/office/drawing/2014/main" id="{D21404CE-70FD-44AE-877A-F203292E4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336" y="566079"/>
            <a:ext cx="1808162" cy="3333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TCA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§4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-29-101 Sunset Law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C6B71417-76A5-4ED8-912B-E6F5D2F84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096" y="940753"/>
            <a:ext cx="1808162" cy="3238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TCA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§67-4-409 (l) ARCF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E0BADFF-A35C-4581-B9DD-9906C7602B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45956" y="459734"/>
            <a:ext cx="1727200" cy="4905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prstDash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Governor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1EB31EBF-AE08-48B9-908F-9ABF4B24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87" y="1440521"/>
            <a:ext cx="901700" cy="3127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Appointments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ounded Rectangle 36">
            <a:extLst>
              <a:ext uri="{FF2B5EF4-FFF2-40B4-BE49-F238E27FC236}">
                <a16:creationId xmlns:a16="http://schemas.microsoft.com/office/drawing/2014/main" id="{2E348273-492C-4150-B240-43E85EEBD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581" y="2368038"/>
            <a:ext cx="1244600" cy="3381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Sunset Law Review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0C5C5A75-F145-4877-BA1D-8C1ED0029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466" y="2053906"/>
            <a:ext cx="1701800" cy="11345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Tennessee Soil and Water  Conservation Commission (TSWCC)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US" alt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appointed members and 4 ex-officio members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307EB3A1-BC5F-4141-A2E0-D94034946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328" y="2171627"/>
            <a:ext cx="1244600" cy="3381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Requests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41DF481D-25BB-4383-BFC6-A267D67BB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174" y="2171426"/>
            <a:ext cx="1516063" cy="6762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 Department of Agriculture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DD5BA2FF-4414-4078-977F-AD14BEFAD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9850" y="3311008"/>
            <a:ext cx="1244600" cy="5715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SWCD Board Members Appointed by SSCC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094ABA3A-0045-4D33-9557-83D44EFAF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60" y="3797300"/>
            <a:ext cx="1516062" cy="6064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Comptroller of the Treasury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ounded Rectangle 59">
            <a:extLst>
              <a:ext uri="{FF2B5EF4-FFF2-40B4-BE49-F238E27FC236}">
                <a16:creationId xmlns:a16="http://schemas.microsoft.com/office/drawing/2014/main" id="{1BBD9A30-8747-490A-912E-0343288A7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890" y="3917410"/>
            <a:ext cx="1443038" cy="4333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 Recipient Monitoring Reports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5FD8FA13-3C3C-4D4F-B209-4C96EC3D3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047" y="3982865"/>
            <a:ext cx="1516062" cy="1168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TDA: Division of Administration and Grants  Land and Water Stewardship Section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ounded Rectangle 32">
            <a:extLst>
              <a:ext uri="{FF2B5EF4-FFF2-40B4-BE49-F238E27FC236}">
                <a16:creationId xmlns:a16="http://schemas.microsoft.com/office/drawing/2014/main" id="{C132E3DB-7FD9-48E2-B45E-6AA6E3E43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554" y="4482884"/>
            <a:ext cx="1244600" cy="3381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Monitoring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ounded Rectangle 20">
            <a:extLst>
              <a:ext uri="{FF2B5EF4-FFF2-40B4-BE49-F238E27FC236}">
                <a16:creationId xmlns:a16="http://schemas.microsoft.com/office/drawing/2014/main" id="{2177F75B-C521-4F40-B8C1-74E0A785C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554" y="4893157"/>
            <a:ext cx="1244600" cy="3381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Admin/Tech Support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1430E8A-33C5-4B49-BFA6-18AD6167D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466" y="4496400"/>
            <a:ext cx="1536700" cy="88684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 and Water Conservation Districts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 Board Members)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ounded Rectangle 65">
            <a:extLst>
              <a:ext uri="{FF2B5EF4-FFF2-40B4-BE49-F238E27FC236}">
                <a16:creationId xmlns:a16="http://schemas.microsoft.com/office/drawing/2014/main" id="{4D1A68D6-0FB5-43B3-960F-ACD30E387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01" y="5532994"/>
            <a:ext cx="1244600" cy="3381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 Contracts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ounded Rectangle 33">
            <a:extLst>
              <a:ext uri="{FF2B5EF4-FFF2-40B4-BE49-F238E27FC236}">
                <a16:creationId xmlns:a16="http://schemas.microsoft.com/office/drawing/2014/main" id="{69636E0C-3A2F-40FD-87D0-538BD3E06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183" y="5715564"/>
            <a:ext cx="2141537" cy="10318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Agricultural Resources Conservation Fund Grants, Annual SWCD Operational Grants, Supervisor Per Diem Reimbursements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45E40E87-1B46-4CD3-BE2F-9D6A5D4B7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231" y="6372760"/>
            <a:ext cx="2600325" cy="4460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approvals, field visits, and reimbursement approvals by TDA Watershed Coordinators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8B4705E5-9258-413A-9B15-69B9CDC74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71">
            <a:extLst>
              <a:ext uri="{FF2B5EF4-FFF2-40B4-BE49-F238E27FC236}">
                <a16:creationId xmlns:a16="http://schemas.microsoft.com/office/drawing/2014/main" id="{E96D2D90-BCC6-4948-AD44-7A7A27E6D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B6E8EB8-C796-45C2-ACD9-73BD3B29D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2351608" y="386398"/>
            <a:ext cx="956192" cy="1230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702F8D-8543-4833-9C7D-A666F691D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62720" y="713716"/>
            <a:ext cx="9413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AE90FE4-4B47-4F3C-B058-B842B4867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351608" y="852012"/>
            <a:ext cx="990600" cy="2203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2526B4-6FF6-40F5-B826-DB4BEDB61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073668" y="382043"/>
            <a:ext cx="1123950" cy="1714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23D5EF1-F13B-4552-9F5E-F809EA142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125258" y="705003"/>
            <a:ext cx="11271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1DD795D-6474-4F22-A7F2-CE5ECFBD9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89582" y="891090"/>
            <a:ext cx="0" cy="27931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617CF40-A6D4-4B3A-A8A1-72AC1353B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114217" y="874553"/>
            <a:ext cx="1137920" cy="2368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42">
            <a:extLst>
              <a:ext uri="{FF2B5EF4-FFF2-40B4-BE49-F238E27FC236}">
                <a16:creationId xmlns:a16="http://schemas.microsoft.com/office/drawing/2014/main" id="{B2065414-427E-44BF-9D3A-C4D9107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6200000" flipH="1">
            <a:off x="7664402" y="1052032"/>
            <a:ext cx="1431290" cy="737235"/>
          </a:xfrm>
          <a:prstGeom prst="bentConnector3">
            <a:avLst>
              <a:gd name="adj1" fmla="val 8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48">
            <a:extLst>
              <a:ext uri="{FF2B5EF4-FFF2-40B4-BE49-F238E27FC236}">
                <a16:creationId xmlns:a16="http://schemas.microsoft.com/office/drawing/2014/main" id="{1C6B11C1-7319-4075-A388-0239BC382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50744" y="1001689"/>
            <a:ext cx="2114550" cy="1552575"/>
          </a:xfrm>
          <a:prstGeom prst="bentConnector3">
            <a:avLst>
              <a:gd name="adj1" fmla="val -45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37">
            <a:extLst>
              <a:ext uri="{FF2B5EF4-FFF2-40B4-BE49-F238E27FC236}">
                <a16:creationId xmlns:a16="http://schemas.microsoft.com/office/drawing/2014/main" id="{13270B66-0AF6-4F8B-A350-C2D1E49D4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2" idx="3"/>
          </p:cNvCxnSpPr>
          <p:nvPr/>
        </p:nvCxnSpPr>
        <p:spPr>
          <a:xfrm rot="10800000" flipV="1">
            <a:off x="5386387" y="1009674"/>
            <a:ext cx="1798002" cy="587216"/>
          </a:xfrm>
          <a:prstGeom prst="bentConnector3">
            <a:avLst>
              <a:gd name="adj1" fmla="val -32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2D3C9A-FD44-4CEF-8A5E-A1BB4936F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33366" y="1777976"/>
            <a:ext cx="0" cy="2851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56690E-4EE6-400B-AA65-E8C64CDE0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784266" y="2364739"/>
            <a:ext cx="2081781" cy="32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B2C316-8564-4D4F-8DC6-21618DF0B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809393" y="2706176"/>
            <a:ext cx="195856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21CC5F-2F41-4946-99CA-D1CB6D242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flipH="1">
            <a:off x="4932150" y="3188494"/>
            <a:ext cx="1216" cy="1225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8F92F6-1337-41A3-A50D-EA3ED097C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48665" y="2882833"/>
            <a:ext cx="0" cy="1100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CE2FE3-2843-4FE0-9848-90A355FCC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707166" y="4681479"/>
            <a:ext cx="26574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C4EBCC-2036-4225-B273-D34C144C3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707166" y="5010474"/>
            <a:ext cx="2657475" cy="246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BD7133-8918-4C79-8A2A-AAD604500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83611" y="3999496"/>
            <a:ext cx="5370989" cy="285227"/>
            <a:chOff x="0" y="0"/>
            <a:chExt cx="5114290" cy="28522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24C9B0-0CD1-4F54-8CA3-5C29B4E5ADA7}"/>
                </a:ext>
              </a:extLst>
            </p:cNvPr>
            <p:cNvCxnSpPr/>
            <p:nvPr/>
          </p:nvCxnSpPr>
          <p:spPr>
            <a:xfrm flipH="1">
              <a:off x="2200275" y="123825"/>
              <a:ext cx="2914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91E3B9A7-F6A1-4AF9-85F8-1B7289F86F0F}"/>
                </a:ext>
              </a:extLst>
            </p:cNvPr>
            <p:cNvSpPr/>
            <p:nvPr/>
          </p:nvSpPr>
          <p:spPr>
            <a:xfrm>
              <a:off x="1773448" y="0"/>
              <a:ext cx="422382" cy="285227"/>
            </a:xfrm>
            <a:prstGeom prst="arc">
              <a:avLst>
                <a:gd name="adj1" fmla="val 10983235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B75DE40-E7BC-4C5D-AF43-6A3BA088EE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23825"/>
              <a:ext cx="175243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E1E917B-419D-4D04-B2BE-A2BE3547B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2" idx="2"/>
            <a:endCxn id="8" idx="0"/>
          </p:cNvCxnSpPr>
          <p:nvPr/>
        </p:nvCxnSpPr>
        <p:spPr>
          <a:xfrm>
            <a:off x="4932150" y="3882508"/>
            <a:ext cx="6666" cy="6138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45">
            <a:extLst>
              <a:ext uri="{FF2B5EF4-FFF2-40B4-BE49-F238E27FC236}">
                <a16:creationId xmlns:a16="http://schemas.microsoft.com/office/drawing/2014/main" id="{4E61B5DC-A40A-4FDF-A1E7-86B5EB3A1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5683178" y="5338894"/>
            <a:ext cx="1678213" cy="90330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15">
            <a:extLst>
              <a:ext uri="{FF2B5EF4-FFF2-40B4-BE49-F238E27FC236}">
                <a16:creationId xmlns:a16="http://schemas.microsoft.com/office/drawing/2014/main" id="{9C072B23-59B4-4EFD-A391-031208460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19898" y="5391431"/>
            <a:ext cx="3031983" cy="1292783"/>
          </a:xfrm>
          <a:prstGeom prst="bentConnector3">
            <a:avLst>
              <a:gd name="adj1" fmla="val -13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A57D21-A8FE-4543-A350-8CA45B424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55394" y="5221678"/>
            <a:ext cx="0" cy="454502"/>
          </a:xfrm>
          <a:prstGeom prst="straightConnector1">
            <a:avLst/>
          </a:prstGeom>
          <a:ln w="254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232B45-50E9-5C73-499C-5225304BC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16B1467-BD79-574F-8EEC-49CBE9A57B2C}" label="Slide 6 Organizational Diagram of Soil and Water Conservation Districts in Tennessee Government" lang="en-us" r:embed="rId5"/>
                          <p173:track id="{14054D25-EB56-ED4A-889D-D21A48AB9A02}" label="Slide 6 Organizational Diagram of Soil and Conservation Districts in Tennessee Government" lang="en-us" r:embed="rId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35673" y="5738446"/>
            <a:ext cx="609600" cy="609600"/>
          </a:xfrm>
          <a:prstGeom prst="rect">
            <a:avLst/>
          </a:prstGeom>
        </p:spPr>
      </p:pic>
      <p:sp>
        <p:nvSpPr>
          <p:cNvPr id="16" name="Rounded Rectangle 28">
            <a:extLst>
              <a:ext uri="{FF2B5EF4-FFF2-40B4-BE49-F238E27FC236}">
                <a16:creationId xmlns:a16="http://schemas.microsoft.com/office/drawing/2014/main" id="{EB387FC8-5709-4D00-AC59-E0C6A91DD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606" y="2565011"/>
            <a:ext cx="1244600" cy="3381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Admin/Tech Support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27"/>
    </mc:Choice>
    <mc:Fallback xmlns="">
      <p:transition spd="slow" advTm="82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C2632-5730-4B7D-8338-2DD659BC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34740-FF4F-4849-9F90-183C1C11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The TN Soil and Water Conservation Commission appoints two members to each SWCD board and provides oversight to the boards. 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SWCD Model Enabling Act grants: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Organization of the TN Soil and Water Conservation Commission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Organization of the SWCD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Soil and Water Conservation District Governance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Duties and Powers of the District and Supervisors</a:t>
            </a: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237FF6-7CF6-8DE1-D6B3-63F6DD123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FD20579-39CC-7B48-9C4E-C96591AD487A}" label="Slide 7 Conclusion" lang="en-us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4457" y="5554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38"/>
    </mc:Choice>
    <mc:Fallback xmlns="">
      <p:transition spd="slow" advTm="35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3034</TotalTime>
  <Words>721</Words>
  <Application>Microsoft Macintosh PowerPoint</Application>
  <PresentationFormat>Widescreen</PresentationFormat>
  <Paragraphs>87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TN Soil and Water Conservation District Board Training</vt:lpstr>
      <vt:lpstr>Federal Law:</vt:lpstr>
      <vt:lpstr>Timeline of History</vt:lpstr>
      <vt:lpstr>2021 SWCD Statute revision</vt:lpstr>
      <vt:lpstr>State Law and Statutes:</vt:lpstr>
      <vt:lpstr>Governor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 Soil and Water Conservation Board District Training</dc:title>
  <dc:creator>Macee Fredlake</dc:creator>
  <cp:lastModifiedBy>Rick Johnson</cp:lastModifiedBy>
  <cp:revision>17</cp:revision>
  <dcterms:created xsi:type="dcterms:W3CDTF">2022-09-08T16:14:16Z</dcterms:created>
  <dcterms:modified xsi:type="dcterms:W3CDTF">2026-06-09T14:25:52Z</dcterms:modified>
</cp:coreProperties>
</file>