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vtt" ContentType="text/vt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5" r:id="rId4"/>
  </p:sldMasterIdLst>
  <p:notesMasterIdLst>
    <p:notesMasterId r:id="rId27"/>
  </p:notesMasterIdLst>
  <p:sldIdLst>
    <p:sldId id="256" r:id="rId5"/>
    <p:sldId id="257" r:id="rId6"/>
    <p:sldId id="258" r:id="rId7"/>
    <p:sldId id="289" r:id="rId8"/>
    <p:sldId id="259" r:id="rId9"/>
    <p:sldId id="284" r:id="rId10"/>
    <p:sldId id="264" r:id="rId11"/>
    <p:sldId id="265" r:id="rId12"/>
    <p:sldId id="266" r:id="rId13"/>
    <p:sldId id="267" r:id="rId14"/>
    <p:sldId id="268" r:id="rId15"/>
    <p:sldId id="269" r:id="rId16"/>
    <p:sldId id="270" r:id="rId17"/>
    <p:sldId id="272" r:id="rId18"/>
    <p:sldId id="290" r:id="rId19"/>
    <p:sldId id="287" r:id="rId20"/>
    <p:sldId id="275" r:id="rId21"/>
    <p:sldId id="276" r:id="rId22"/>
    <p:sldId id="277" r:id="rId23"/>
    <p:sldId id="291" r:id="rId24"/>
    <p:sldId id="282" r:id="rId25"/>
    <p:sldId id="288"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1D31E1-F04D-586B-FD9A-CC4FF419E21A}" name="John McClurkan" initials="JM" userId="S::BE01JDM@tn.gov::f65e6e63-360a-4a76-ae46-2f58db09428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3C43"/>
    <a:srgbClr val="B59317"/>
    <a:srgbClr val="D3A3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3D5B98-5610-4C43-9D7D-58BB8059A1C3}" v="187" dt="2026-04-07T21:28:58.15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67" autoAdjust="0"/>
    <p:restoredTop sz="86441" autoAdjust="0"/>
  </p:normalViewPr>
  <p:slideViewPr>
    <p:cSldViewPr snapToGrid="0">
      <p:cViewPr varScale="1">
        <p:scale>
          <a:sx n="80" d="100"/>
          <a:sy n="80" d="100"/>
        </p:scale>
        <p:origin x="102" y="720"/>
      </p:cViewPr>
      <p:guideLst/>
    </p:cSldViewPr>
  </p:slideViewPr>
  <p:outlineViewPr>
    <p:cViewPr>
      <p:scale>
        <a:sx n="33" d="100"/>
        <a:sy n="33" d="100"/>
      </p:scale>
      <p:origin x="0" y="-3006"/>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4.xml"/></Relationships>
</file>

<file path=ppt/diagrams/_rels/data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svg"/><Relationship Id="rId1" Type="http://schemas.openxmlformats.org/officeDocument/2006/relationships/image" Target="../media/image3.svg"/><Relationship Id="rId4" Type="http://schemas.openxmlformats.org/officeDocument/2006/relationships/image" Target="../media/image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svg"/><Relationship Id="rId1" Type="http://schemas.openxmlformats.org/officeDocument/2006/relationships/image" Target="../media/image3.svg"/><Relationship Id="rId4" Type="http://schemas.openxmlformats.org/officeDocument/2006/relationships/image" Target="../media/image6.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4B6D37-DA7B-4B3A-8829-ECEFE5350051}"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8286451A-011A-44A4-B94F-75D5E18A2C93}">
      <dgm:prSet/>
      <dgm:spPr/>
      <dgm:t>
        <a:bodyPr/>
        <a:lstStyle/>
        <a:p>
          <a:pPr>
            <a:lnSpc>
              <a:spcPct val="100000"/>
            </a:lnSpc>
          </a:pPr>
          <a:r>
            <a:rPr lang="en-US" dirty="0">
              <a:hlinkClick xmlns:r="http://schemas.openxmlformats.org/officeDocument/2006/relationships" r:id="" action="ppaction://noaction">
                <a:extLst>
                  <a:ext uri="{A12FA001-AC4F-418D-AE19-62706E023703}">
                    <ahyp:hlinkClr xmlns:ahyp="http://schemas.microsoft.com/office/drawing/2018/hyperlinkcolor" val="tx"/>
                  </a:ext>
                </a:extLst>
              </a:hlinkClick>
            </a:rPr>
            <a:t>2.1 Financial Powers of the District</a:t>
          </a:r>
          <a:endParaRPr lang="en-US" dirty="0"/>
        </a:p>
      </dgm:t>
      <dgm:extLst>
        <a:ext uri="{E40237B7-FDA0-4F09-8148-C483321AD2D9}">
          <dgm14:cNvPr xmlns:dgm14="http://schemas.microsoft.com/office/drawing/2010/diagram" id="0" name="">
            <a:hlinkClick xmlns:r="http://schemas.openxmlformats.org/officeDocument/2006/relationships" r:id="" action="ppaction://noaction"/>
          </dgm14:cNvPr>
        </a:ext>
      </dgm:extLst>
    </dgm:pt>
    <dgm:pt modelId="{BD73BE96-F124-4671-9D2E-C79D8B9D341F}" type="parTrans" cxnId="{902AB307-9528-43C0-A146-4CDCD4330999}">
      <dgm:prSet/>
      <dgm:spPr/>
      <dgm:t>
        <a:bodyPr/>
        <a:lstStyle/>
        <a:p>
          <a:endParaRPr lang="en-US"/>
        </a:p>
      </dgm:t>
    </dgm:pt>
    <dgm:pt modelId="{0DB5040E-BA03-4860-85B4-04822086868A}" type="sibTrans" cxnId="{902AB307-9528-43C0-A146-4CDCD4330999}">
      <dgm:prSet/>
      <dgm:spPr/>
      <dgm:t>
        <a:bodyPr/>
        <a:lstStyle/>
        <a:p>
          <a:endParaRPr lang="en-US"/>
        </a:p>
      </dgm:t>
    </dgm:pt>
    <dgm:pt modelId="{C31A46E7-1A22-4112-9C59-D69A6C0CF152}">
      <dgm:prSet/>
      <dgm:spPr/>
      <dgm:t>
        <a:bodyPr/>
        <a:lstStyle/>
        <a:p>
          <a:pPr>
            <a:lnSpc>
              <a:spcPct val="100000"/>
            </a:lnSpc>
          </a:pPr>
          <a:r>
            <a:rPr lang="en-US" i="0" u="sng" dirty="0"/>
            <a:t>2.2 –</a:t>
          </a:r>
          <a:r>
            <a:rPr lang="en-US" dirty="0">
              <a:hlinkClick xmlns:r="http://schemas.openxmlformats.org/officeDocument/2006/relationships" r:id="" action="ppaction://noaction">
                <a:extLst>
                  <a:ext uri="{A12FA001-AC4F-418D-AE19-62706E023703}">
                    <ahyp:hlinkClr xmlns:ahyp="http://schemas.microsoft.com/office/drawing/2018/hyperlinkcolor" val="tx"/>
                  </a:ext>
                </a:extLst>
              </a:hlinkClick>
            </a:rPr>
            <a:t>Common Accounting and Oversight Issues</a:t>
          </a:r>
          <a:endParaRPr lang="en-US" dirty="0"/>
        </a:p>
      </dgm:t>
    </dgm:pt>
    <dgm:pt modelId="{797C71AF-7454-4B1B-A08D-E20470A4270A}" type="parTrans" cxnId="{A689E64C-B24E-444D-A72E-2A1207322A21}">
      <dgm:prSet/>
      <dgm:spPr/>
      <dgm:t>
        <a:bodyPr/>
        <a:lstStyle/>
        <a:p>
          <a:endParaRPr lang="en-US"/>
        </a:p>
      </dgm:t>
    </dgm:pt>
    <dgm:pt modelId="{5E658A2B-0AEC-49DE-989E-A9FDE0014000}" type="sibTrans" cxnId="{A689E64C-B24E-444D-A72E-2A1207322A21}">
      <dgm:prSet/>
      <dgm:spPr/>
      <dgm:t>
        <a:bodyPr/>
        <a:lstStyle/>
        <a:p>
          <a:endParaRPr lang="en-US"/>
        </a:p>
      </dgm:t>
    </dgm:pt>
    <dgm:pt modelId="{6DC96266-4E29-4421-A6DD-19E0881AB2DC}">
      <dgm:prSet/>
      <dgm:spPr/>
      <dgm:t>
        <a:bodyPr/>
        <a:lstStyle/>
        <a:p>
          <a:pPr>
            <a:lnSpc>
              <a:spcPct val="100000"/>
            </a:lnSpc>
          </a:pPr>
          <a:r>
            <a:rPr lang="en-US">
              <a:hlinkClick xmlns:r="http://schemas.openxmlformats.org/officeDocument/2006/relationships" r:id="" action="ppaction://noaction">
                <a:extLst>
                  <a:ext uri="{A12FA001-AC4F-418D-AE19-62706E023703}">
                    <ahyp:hlinkClr xmlns:ahyp="http://schemas.microsoft.com/office/drawing/2018/hyperlinkcolor" val="tx"/>
                  </a:ext>
                </a:extLst>
              </a:hlinkClick>
            </a:rPr>
            <a:t>2.3 The Reconciliation Process</a:t>
          </a:r>
          <a:endParaRPr lang="en-US"/>
        </a:p>
      </dgm:t>
    </dgm:pt>
    <dgm:pt modelId="{58516733-7B6C-4B72-80A5-5B42A366D0D3}" type="parTrans" cxnId="{F6B60E2A-7687-49AC-9247-4E45F4505A3A}">
      <dgm:prSet/>
      <dgm:spPr/>
      <dgm:t>
        <a:bodyPr/>
        <a:lstStyle/>
        <a:p>
          <a:endParaRPr lang="en-US"/>
        </a:p>
      </dgm:t>
    </dgm:pt>
    <dgm:pt modelId="{A01A5E4C-F370-4E5C-8983-37766C1A4795}" type="sibTrans" cxnId="{F6B60E2A-7687-49AC-9247-4E45F4505A3A}">
      <dgm:prSet/>
      <dgm:spPr/>
      <dgm:t>
        <a:bodyPr/>
        <a:lstStyle/>
        <a:p>
          <a:endParaRPr lang="en-US"/>
        </a:p>
      </dgm:t>
    </dgm:pt>
    <dgm:pt modelId="{A8E92FAD-98CD-437F-BC00-5F8B2AB74152}">
      <dgm:prSet/>
      <dgm:spPr/>
      <dgm:t>
        <a:bodyPr/>
        <a:lstStyle/>
        <a:p>
          <a:pPr>
            <a:lnSpc>
              <a:spcPct val="100000"/>
            </a:lnSpc>
          </a:pPr>
          <a:r>
            <a:rPr lang="en-US" dirty="0">
              <a:hlinkClick xmlns:r="http://schemas.openxmlformats.org/officeDocument/2006/relationships" r:id="" action="ppaction://noaction">
                <a:extLst>
                  <a:ext uri="{A12FA001-AC4F-418D-AE19-62706E023703}">
                    <ahyp:hlinkClr xmlns:ahyp="http://schemas.microsoft.com/office/drawing/2018/hyperlinkcolor" val="tx"/>
                  </a:ext>
                </a:extLst>
              </a:hlinkClick>
            </a:rPr>
            <a:t>2.4 – Invoices, Receipts, and Contracts</a:t>
          </a:r>
          <a:endParaRPr lang="en-US" dirty="0"/>
        </a:p>
      </dgm:t>
    </dgm:pt>
    <dgm:pt modelId="{16F6946F-D6CF-43FB-8936-F6FBCB8492DC}" type="parTrans" cxnId="{E86F11C7-ABD7-40A0-8D62-0DD10ADBA88F}">
      <dgm:prSet/>
      <dgm:spPr/>
      <dgm:t>
        <a:bodyPr/>
        <a:lstStyle/>
        <a:p>
          <a:endParaRPr lang="en-US"/>
        </a:p>
      </dgm:t>
    </dgm:pt>
    <dgm:pt modelId="{FA832172-EEEA-4C01-A908-2B7BC167B70A}" type="sibTrans" cxnId="{E86F11C7-ABD7-40A0-8D62-0DD10ADBA88F}">
      <dgm:prSet/>
      <dgm:spPr/>
      <dgm:t>
        <a:bodyPr/>
        <a:lstStyle/>
        <a:p>
          <a:endParaRPr lang="en-US"/>
        </a:p>
      </dgm:t>
    </dgm:pt>
    <dgm:pt modelId="{46DF1FF5-3C5D-49D3-A322-B0961C3198DC}" type="pres">
      <dgm:prSet presAssocID="{854B6D37-DA7B-4B3A-8829-ECEFE5350051}" presName="root" presStyleCnt="0">
        <dgm:presLayoutVars>
          <dgm:dir/>
          <dgm:resizeHandles val="exact"/>
        </dgm:presLayoutVars>
      </dgm:prSet>
      <dgm:spPr/>
    </dgm:pt>
    <dgm:pt modelId="{83CEFD1C-19AD-4491-B269-7F6EBAB65C9A}" type="pres">
      <dgm:prSet presAssocID="{8286451A-011A-44A4-B94F-75D5E18A2C93}" presName="compNode" presStyleCnt="0"/>
      <dgm:spPr/>
    </dgm:pt>
    <dgm:pt modelId="{E2905105-A492-4495-8C18-860930196610}" type="pres">
      <dgm:prSet presAssocID="{8286451A-011A-44A4-B94F-75D5E18A2C93}" presName="bgRect" presStyleLbl="bgShp" presStyleIdx="0" presStyleCnt="4"/>
      <dgm:spPr/>
    </dgm:pt>
    <dgm:pt modelId="{9762C28F-6948-4B98-9554-1098B0245FA5}" type="pres">
      <dgm:prSet presAssocID="{8286451A-011A-44A4-B94F-75D5E18A2C93}" presName="iconRect" presStyleLbl="node1" presStyleIdx="0"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Money"/>
        </a:ext>
      </dgm:extLst>
    </dgm:pt>
    <dgm:pt modelId="{E3D6D125-25B7-48D6-96A0-2588EBE9521F}" type="pres">
      <dgm:prSet presAssocID="{8286451A-011A-44A4-B94F-75D5E18A2C93}" presName="spaceRect" presStyleCnt="0"/>
      <dgm:spPr/>
    </dgm:pt>
    <dgm:pt modelId="{01CDF13C-407F-4517-BDB5-74C39E14B7D2}" type="pres">
      <dgm:prSet presAssocID="{8286451A-011A-44A4-B94F-75D5E18A2C93}" presName="parTx" presStyleLbl="revTx" presStyleIdx="0" presStyleCnt="4">
        <dgm:presLayoutVars>
          <dgm:chMax val="0"/>
          <dgm:chPref val="0"/>
        </dgm:presLayoutVars>
      </dgm:prSet>
      <dgm:spPr/>
    </dgm:pt>
    <dgm:pt modelId="{799B5828-D5F9-4CE3-A853-C6D9B5CDC2AA}" type="pres">
      <dgm:prSet presAssocID="{0DB5040E-BA03-4860-85B4-04822086868A}" presName="sibTrans" presStyleCnt="0"/>
      <dgm:spPr/>
    </dgm:pt>
    <dgm:pt modelId="{6BAC909A-BE59-4595-93EF-093CE0DF46EC}" type="pres">
      <dgm:prSet presAssocID="{C31A46E7-1A22-4112-9C59-D69A6C0CF152}" presName="compNode" presStyleCnt="0"/>
      <dgm:spPr/>
    </dgm:pt>
    <dgm:pt modelId="{757685EA-3F2C-494E-B8D8-D67C76BC9783}" type="pres">
      <dgm:prSet presAssocID="{C31A46E7-1A22-4112-9C59-D69A6C0CF152}" presName="bgRect" presStyleLbl="bgShp" presStyleIdx="1" presStyleCnt="4"/>
      <dgm:spPr/>
    </dgm:pt>
    <dgm:pt modelId="{EB5D74F4-817E-4E31-AD5F-FAEA5ED7DA9D}" type="pres">
      <dgm:prSet presAssocID="{C31A46E7-1A22-4112-9C59-D69A6C0CF152}" presName="iconRect" presStyleLbl="node1" presStyleIdx="1"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ierarchy"/>
        </a:ext>
      </dgm:extLst>
    </dgm:pt>
    <dgm:pt modelId="{2945C681-FC38-4D1C-85C4-BCBD910817F4}" type="pres">
      <dgm:prSet presAssocID="{C31A46E7-1A22-4112-9C59-D69A6C0CF152}" presName="spaceRect" presStyleCnt="0"/>
      <dgm:spPr/>
    </dgm:pt>
    <dgm:pt modelId="{023FE23A-5B07-4950-AB57-69AFF5F008C5}" type="pres">
      <dgm:prSet presAssocID="{C31A46E7-1A22-4112-9C59-D69A6C0CF152}" presName="parTx" presStyleLbl="revTx" presStyleIdx="1" presStyleCnt="4">
        <dgm:presLayoutVars>
          <dgm:chMax val="0"/>
          <dgm:chPref val="0"/>
        </dgm:presLayoutVars>
      </dgm:prSet>
      <dgm:spPr/>
    </dgm:pt>
    <dgm:pt modelId="{0C07FA43-B93E-4DD9-9FD3-AFEA915DCDEF}" type="pres">
      <dgm:prSet presAssocID="{5E658A2B-0AEC-49DE-989E-A9FDE0014000}" presName="sibTrans" presStyleCnt="0"/>
      <dgm:spPr/>
    </dgm:pt>
    <dgm:pt modelId="{0E520C17-76FC-4C94-A325-BC482A0B8084}" type="pres">
      <dgm:prSet presAssocID="{6DC96266-4E29-4421-A6DD-19E0881AB2DC}" presName="compNode" presStyleCnt="0"/>
      <dgm:spPr/>
    </dgm:pt>
    <dgm:pt modelId="{CAEA5BB6-10E0-4C8E-B10C-367DEAACE78B}" type="pres">
      <dgm:prSet presAssocID="{6DC96266-4E29-4421-A6DD-19E0881AB2DC}" presName="bgRect" presStyleLbl="bgShp" presStyleIdx="2" presStyleCnt="4"/>
      <dgm:spPr/>
    </dgm:pt>
    <dgm:pt modelId="{AE6CFC7A-5164-4914-A8AE-668D9E86C225}" type="pres">
      <dgm:prSet presAssocID="{6DC96266-4E29-4421-A6DD-19E0881AB2DC}" presName="iconRect" presStyleLbl="node1" presStyleIdx="2"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Check List"/>
        </a:ext>
      </dgm:extLst>
    </dgm:pt>
    <dgm:pt modelId="{763706A8-944D-46D5-B7F4-601DED6891C1}" type="pres">
      <dgm:prSet presAssocID="{6DC96266-4E29-4421-A6DD-19E0881AB2DC}" presName="spaceRect" presStyleCnt="0"/>
      <dgm:spPr/>
    </dgm:pt>
    <dgm:pt modelId="{230947CB-9DC4-4170-A0DE-D7CFFD969545}" type="pres">
      <dgm:prSet presAssocID="{6DC96266-4E29-4421-A6DD-19E0881AB2DC}" presName="parTx" presStyleLbl="revTx" presStyleIdx="2" presStyleCnt="4">
        <dgm:presLayoutVars>
          <dgm:chMax val="0"/>
          <dgm:chPref val="0"/>
        </dgm:presLayoutVars>
      </dgm:prSet>
      <dgm:spPr/>
    </dgm:pt>
    <dgm:pt modelId="{A23444F7-BAF6-45B1-A3F9-500941D7D362}" type="pres">
      <dgm:prSet presAssocID="{A01A5E4C-F370-4E5C-8983-37766C1A4795}" presName="sibTrans" presStyleCnt="0"/>
      <dgm:spPr/>
    </dgm:pt>
    <dgm:pt modelId="{51AE37F2-8033-4D69-9970-FD48BC5CAE8A}" type="pres">
      <dgm:prSet presAssocID="{A8E92FAD-98CD-437F-BC00-5F8B2AB74152}" presName="compNode" presStyleCnt="0"/>
      <dgm:spPr/>
    </dgm:pt>
    <dgm:pt modelId="{10C54353-E289-44D3-B106-4FF747752E0F}" type="pres">
      <dgm:prSet presAssocID="{A8E92FAD-98CD-437F-BC00-5F8B2AB74152}" presName="bgRect" presStyleLbl="bgShp" presStyleIdx="3" presStyleCnt="4"/>
      <dgm:spPr/>
    </dgm:pt>
    <dgm:pt modelId="{9C767882-C72F-4C19-BAD3-B3E7733B9FFE}" type="pres">
      <dgm:prSet presAssocID="{A8E92FAD-98CD-437F-BC00-5F8B2AB74152}" presName="iconRect" presStyleLbl="node1" presStyleIdx="3"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cument"/>
        </a:ext>
      </dgm:extLst>
    </dgm:pt>
    <dgm:pt modelId="{A0CA5334-4A83-4FA0-B841-09326B60EE75}" type="pres">
      <dgm:prSet presAssocID="{A8E92FAD-98CD-437F-BC00-5F8B2AB74152}" presName="spaceRect" presStyleCnt="0"/>
      <dgm:spPr/>
    </dgm:pt>
    <dgm:pt modelId="{AC7BEF92-54B0-4D68-A128-584937ADD031}" type="pres">
      <dgm:prSet presAssocID="{A8E92FAD-98CD-437F-BC00-5F8B2AB74152}" presName="parTx" presStyleLbl="revTx" presStyleIdx="3" presStyleCnt="4">
        <dgm:presLayoutVars>
          <dgm:chMax val="0"/>
          <dgm:chPref val="0"/>
        </dgm:presLayoutVars>
      </dgm:prSet>
      <dgm:spPr/>
    </dgm:pt>
  </dgm:ptLst>
  <dgm:cxnLst>
    <dgm:cxn modelId="{902AB307-9528-43C0-A146-4CDCD4330999}" srcId="{854B6D37-DA7B-4B3A-8829-ECEFE5350051}" destId="{8286451A-011A-44A4-B94F-75D5E18A2C93}" srcOrd="0" destOrd="0" parTransId="{BD73BE96-F124-4671-9D2E-C79D8B9D341F}" sibTransId="{0DB5040E-BA03-4860-85B4-04822086868A}"/>
    <dgm:cxn modelId="{F6B60E2A-7687-49AC-9247-4E45F4505A3A}" srcId="{854B6D37-DA7B-4B3A-8829-ECEFE5350051}" destId="{6DC96266-4E29-4421-A6DD-19E0881AB2DC}" srcOrd="2" destOrd="0" parTransId="{58516733-7B6C-4B72-80A5-5B42A366D0D3}" sibTransId="{A01A5E4C-F370-4E5C-8983-37766C1A4795}"/>
    <dgm:cxn modelId="{2568A23A-5C88-448D-BD5E-2430EFAD7687}" type="presOf" srcId="{6DC96266-4E29-4421-A6DD-19E0881AB2DC}" destId="{230947CB-9DC4-4170-A0DE-D7CFFD969545}" srcOrd="0" destOrd="0" presId="urn:microsoft.com/office/officeart/2018/2/layout/IconVerticalSolidList"/>
    <dgm:cxn modelId="{A689E64C-B24E-444D-A72E-2A1207322A21}" srcId="{854B6D37-DA7B-4B3A-8829-ECEFE5350051}" destId="{C31A46E7-1A22-4112-9C59-D69A6C0CF152}" srcOrd="1" destOrd="0" parTransId="{797C71AF-7454-4B1B-A08D-E20470A4270A}" sibTransId="{5E658A2B-0AEC-49DE-989E-A9FDE0014000}"/>
    <dgm:cxn modelId="{CAC4C859-FC99-443A-9106-3EAD018B3DD2}" type="presOf" srcId="{A8E92FAD-98CD-437F-BC00-5F8B2AB74152}" destId="{AC7BEF92-54B0-4D68-A128-584937ADD031}" srcOrd="0" destOrd="0" presId="urn:microsoft.com/office/officeart/2018/2/layout/IconVerticalSolidList"/>
    <dgm:cxn modelId="{C022428E-7180-4C6C-816C-022460860917}" type="presOf" srcId="{854B6D37-DA7B-4B3A-8829-ECEFE5350051}" destId="{46DF1FF5-3C5D-49D3-A322-B0961C3198DC}" srcOrd="0" destOrd="0" presId="urn:microsoft.com/office/officeart/2018/2/layout/IconVerticalSolidList"/>
    <dgm:cxn modelId="{E86F11C7-ABD7-40A0-8D62-0DD10ADBA88F}" srcId="{854B6D37-DA7B-4B3A-8829-ECEFE5350051}" destId="{A8E92FAD-98CD-437F-BC00-5F8B2AB74152}" srcOrd="3" destOrd="0" parTransId="{16F6946F-D6CF-43FB-8936-F6FBCB8492DC}" sibTransId="{FA832172-EEEA-4C01-A908-2B7BC167B70A}"/>
    <dgm:cxn modelId="{D51378E6-AC72-4CE8-82C9-C56569825297}" type="presOf" srcId="{8286451A-011A-44A4-B94F-75D5E18A2C93}" destId="{01CDF13C-407F-4517-BDB5-74C39E14B7D2}" srcOrd="0" destOrd="0" presId="urn:microsoft.com/office/officeart/2018/2/layout/IconVerticalSolidList"/>
    <dgm:cxn modelId="{957DA9F7-CEDE-489C-A395-C9745BBAB747}" type="presOf" srcId="{C31A46E7-1A22-4112-9C59-D69A6C0CF152}" destId="{023FE23A-5B07-4950-AB57-69AFF5F008C5}" srcOrd="0" destOrd="0" presId="urn:microsoft.com/office/officeart/2018/2/layout/IconVerticalSolidList"/>
    <dgm:cxn modelId="{A5E51BEA-A4B9-49C3-AEAA-4F9EB2A9B137}" type="presParOf" srcId="{46DF1FF5-3C5D-49D3-A322-B0961C3198DC}" destId="{83CEFD1C-19AD-4491-B269-7F6EBAB65C9A}" srcOrd="0" destOrd="0" presId="urn:microsoft.com/office/officeart/2018/2/layout/IconVerticalSolidList"/>
    <dgm:cxn modelId="{8C56E8CB-8DE7-4FB4-B551-4F44D72ED931}" type="presParOf" srcId="{83CEFD1C-19AD-4491-B269-7F6EBAB65C9A}" destId="{E2905105-A492-4495-8C18-860930196610}" srcOrd="0" destOrd="0" presId="urn:microsoft.com/office/officeart/2018/2/layout/IconVerticalSolidList"/>
    <dgm:cxn modelId="{4E92DF90-0F09-48C2-8EF0-EFCA7F8A2276}" type="presParOf" srcId="{83CEFD1C-19AD-4491-B269-7F6EBAB65C9A}" destId="{9762C28F-6948-4B98-9554-1098B0245FA5}" srcOrd="1" destOrd="0" presId="urn:microsoft.com/office/officeart/2018/2/layout/IconVerticalSolidList"/>
    <dgm:cxn modelId="{E9C570E8-1F84-464B-8B30-E4C2F9B6C55F}" type="presParOf" srcId="{83CEFD1C-19AD-4491-B269-7F6EBAB65C9A}" destId="{E3D6D125-25B7-48D6-96A0-2588EBE9521F}" srcOrd="2" destOrd="0" presId="urn:microsoft.com/office/officeart/2018/2/layout/IconVerticalSolidList"/>
    <dgm:cxn modelId="{86BE9045-B139-4462-8A9D-DC8919498A7F}" type="presParOf" srcId="{83CEFD1C-19AD-4491-B269-7F6EBAB65C9A}" destId="{01CDF13C-407F-4517-BDB5-74C39E14B7D2}" srcOrd="3" destOrd="0" presId="urn:microsoft.com/office/officeart/2018/2/layout/IconVerticalSolidList"/>
    <dgm:cxn modelId="{1E50826A-0F26-4FFA-A6AA-300A87FCEB3D}" type="presParOf" srcId="{46DF1FF5-3C5D-49D3-A322-B0961C3198DC}" destId="{799B5828-D5F9-4CE3-A853-C6D9B5CDC2AA}" srcOrd="1" destOrd="0" presId="urn:microsoft.com/office/officeart/2018/2/layout/IconVerticalSolidList"/>
    <dgm:cxn modelId="{038EF6CB-761F-4D0F-A8B3-4912967273C0}" type="presParOf" srcId="{46DF1FF5-3C5D-49D3-A322-B0961C3198DC}" destId="{6BAC909A-BE59-4595-93EF-093CE0DF46EC}" srcOrd="2" destOrd="0" presId="urn:microsoft.com/office/officeart/2018/2/layout/IconVerticalSolidList"/>
    <dgm:cxn modelId="{9F11A695-D337-4DFF-A5C0-AF48E03CD15F}" type="presParOf" srcId="{6BAC909A-BE59-4595-93EF-093CE0DF46EC}" destId="{757685EA-3F2C-494E-B8D8-D67C76BC9783}" srcOrd="0" destOrd="0" presId="urn:microsoft.com/office/officeart/2018/2/layout/IconVerticalSolidList"/>
    <dgm:cxn modelId="{41462AB4-4701-4A6C-8A8F-3572E6902A28}" type="presParOf" srcId="{6BAC909A-BE59-4595-93EF-093CE0DF46EC}" destId="{EB5D74F4-817E-4E31-AD5F-FAEA5ED7DA9D}" srcOrd="1" destOrd="0" presId="urn:microsoft.com/office/officeart/2018/2/layout/IconVerticalSolidList"/>
    <dgm:cxn modelId="{4A6EE8FA-4DC0-4E9A-B244-9CA04B93ED53}" type="presParOf" srcId="{6BAC909A-BE59-4595-93EF-093CE0DF46EC}" destId="{2945C681-FC38-4D1C-85C4-BCBD910817F4}" srcOrd="2" destOrd="0" presId="urn:microsoft.com/office/officeart/2018/2/layout/IconVerticalSolidList"/>
    <dgm:cxn modelId="{46F0A014-8542-4008-92A9-B386C8ECF65B}" type="presParOf" srcId="{6BAC909A-BE59-4595-93EF-093CE0DF46EC}" destId="{023FE23A-5B07-4950-AB57-69AFF5F008C5}" srcOrd="3" destOrd="0" presId="urn:microsoft.com/office/officeart/2018/2/layout/IconVerticalSolidList"/>
    <dgm:cxn modelId="{22EA443F-5F26-483F-9E82-94C3F6FFCF79}" type="presParOf" srcId="{46DF1FF5-3C5D-49D3-A322-B0961C3198DC}" destId="{0C07FA43-B93E-4DD9-9FD3-AFEA915DCDEF}" srcOrd="3" destOrd="0" presId="urn:microsoft.com/office/officeart/2018/2/layout/IconVerticalSolidList"/>
    <dgm:cxn modelId="{6C292EF9-BE6C-4FB8-A473-B6354583BC6F}" type="presParOf" srcId="{46DF1FF5-3C5D-49D3-A322-B0961C3198DC}" destId="{0E520C17-76FC-4C94-A325-BC482A0B8084}" srcOrd="4" destOrd="0" presId="urn:microsoft.com/office/officeart/2018/2/layout/IconVerticalSolidList"/>
    <dgm:cxn modelId="{5C0CACD1-8633-46FF-ADA7-8DF14D661F5A}" type="presParOf" srcId="{0E520C17-76FC-4C94-A325-BC482A0B8084}" destId="{CAEA5BB6-10E0-4C8E-B10C-367DEAACE78B}" srcOrd="0" destOrd="0" presId="urn:microsoft.com/office/officeart/2018/2/layout/IconVerticalSolidList"/>
    <dgm:cxn modelId="{6E06C4A6-C225-4D20-9153-7A1B31999349}" type="presParOf" srcId="{0E520C17-76FC-4C94-A325-BC482A0B8084}" destId="{AE6CFC7A-5164-4914-A8AE-668D9E86C225}" srcOrd="1" destOrd="0" presId="urn:microsoft.com/office/officeart/2018/2/layout/IconVerticalSolidList"/>
    <dgm:cxn modelId="{9FE4C03E-B367-4D90-AB35-DCD9FE474D44}" type="presParOf" srcId="{0E520C17-76FC-4C94-A325-BC482A0B8084}" destId="{763706A8-944D-46D5-B7F4-601DED6891C1}" srcOrd="2" destOrd="0" presId="urn:microsoft.com/office/officeart/2018/2/layout/IconVerticalSolidList"/>
    <dgm:cxn modelId="{D669E461-781A-467F-867F-CF5DB6BCA4A3}" type="presParOf" srcId="{0E520C17-76FC-4C94-A325-BC482A0B8084}" destId="{230947CB-9DC4-4170-A0DE-D7CFFD969545}" srcOrd="3" destOrd="0" presId="urn:microsoft.com/office/officeart/2018/2/layout/IconVerticalSolidList"/>
    <dgm:cxn modelId="{BB84B0C7-3BEC-4983-8AA3-5D91B4338987}" type="presParOf" srcId="{46DF1FF5-3C5D-49D3-A322-B0961C3198DC}" destId="{A23444F7-BAF6-45B1-A3F9-500941D7D362}" srcOrd="5" destOrd="0" presId="urn:microsoft.com/office/officeart/2018/2/layout/IconVerticalSolidList"/>
    <dgm:cxn modelId="{FA391AED-B0CD-46FC-A067-7C10E1A26785}" type="presParOf" srcId="{46DF1FF5-3C5D-49D3-A322-B0961C3198DC}" destId="{51AE37F2-8033-4D69-9970-FD48BC5CAE8A}" srcOrd="6" destOrd="0" presId="urn:microsoft.com/office/officeart/2018/2/layout/IconVerticalSolidList"/>
    <dgm:cxn modelId="{175EA270-C69A-41F9-A4E3-CC7D30482E4B}" type="presParOf" srcId="{51AE37F2-8033-4D69-9970-FD48BC5CAE8A}" destId="{10C54353-E289-44D3-B106-4FF747752E0F}" srcOrd="0" destOrd="0" presId="urn:microsoft.com/office/officeart/2018/2/layout/IconVerticalSolidList"/>
    <dgm:cxn modelId="{94F21ABD-85C6-421A-98F2-E3381672B092}" type="presParOf" srcId="{51AE37F2-8033-4D69-9970-FD48BC5CAE8A}" destId="{9C767882-C72F-4C19-BAD3-B3E7733B9FFE}" srcOrd="1" destOrd="0" presId="urn:microsoft.com/office/officeart/2018/2/layout/IconVerticalSolidList"/>
    <dgm:cxn modelId="{14C0C07A-CF0C-4AAC-8C6B-B1018F01FE06}" type="presParOf" srcId="{51AE37F2-8033-4D69-9970-FD48BC5CAE8A}" destId="{A0CA5334-4A83-4FA0-B841-09326B60EE75}" srcOrd="2" destOrd="0" presId="urn:microsoft.com/office/officeart/2018/2/layout/IconVerticalSolidList"/>
    <dgm:cxn modelId="{0B64E84B-33E4-4E4F-8E9F-285FE923D7F0}" type="presParOf" srcId="{51AE37F2-8033-4D69-9970-FD48BC5CAE8A}" destId="{AC7BEF92-54B0-4D68-A128-584937ADD031}"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666E106-5347-406E-A070-5A56E17FBB4D}"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289C126F-295B-4A5F-A16E-1A3A92BC85AB}">
      <dgm:prSet/>
      <dgm:spPr/>
      <dgm:t>
        <a:bodyPr/>
        <a:lstStyle/>
        <a:p>
          <a:r>
            <a:rPr lang="en-US" dirty="0">
              <a:solidFill>
                <a:schemeClr val="bg1"/>
              </a:solidFill>
            </a:rPr>
            <a:t>Key Questions to consider:</a:t>
          </a:r>
        </a:p>
      </dgm:t>
    </dgm:pt>
    <dgm:pt modelId="{EB1A34EA-8BBA-4B9E-89C5-C1663659C836}" type="parTrans" cxnId="{D7A3E553-9747-41DA-AC0E-DB906CE09E24}">
      <dgm:prSet/>
      <dgm:spPr/>
      <dgm:t>
        <a:bodyPr/>
        <a:lstStyle/>
        <a:p>
          <a:endParaRPr lang="en-US"/>
        </a:p>
      </dgm:t>
    </dgm:pt>
    <dgm:pt modelId="{1268441C-2790-48D1-88F2-9641157DEA1B}" type="sibTrans" cxnId="{D7A3E553-9747-41DA-AC0E-DB906CE09E24}">
      <dgm:prSet/>
      <dgm:spPr/>
      <dgm:t>
        <a:bodyPr/>
        <a:lstStyle/>
        <a:p>
          <a:endParaRPr lang="en-US"/>
        </a:p>
      </dgm:t>
    </dgm:pt>
    <dgm:pt modelId="{8631099C-4BF3-4928-A833-264AEF932D80}">
      <dgm:prSet/>
      <dgm:spPr/>
      <dgm:t>
        <a:bodyPr/>
        <a:lstStyle/>
        <a:p>
          <a:r>
            <a:rPr lang="en-US">
              <a:solidFill>
                <a:schemeClr val="bg1"/>
              </a:solidFill>
            </a:rPr>
            <a:t>Why is this training important?</a:t>
          </a:r>
          <a:endParaRPr lang="en-US" dirty="0">
            <a:solidFill>
              <a:schemeClr val="bg1"/>
            </a:solidFill>
          </a:endParaRPr>
        </a:p>
      </dgm:t>
    </dgm:pt>
    <dgm:pt modelId="{1A1DD2A1-D2CE-4830-850A-6CDE1A816C82}" type="parTrans" cxnId="{68B5AAE5-84A9-4B23-9706-F4AD8B57E8A9}">
      <dgm:prSet/>
      <dgm:spPr/>
      <dgm:t>
        <a:bodyPr/>
        <a:lstStyle/>
        <a:p>
          <a:endParaRPr lang="en-US"/>
        </a:p>
      </dgm:t>
    </dgm:pt>
    <dgm:pt modelId="{3D2ABA47-F505-4C57-9DB6-AE8D98B41405}" type="sibTrans" cxnId="{68B5AAE5-84A9-4B23-9706-F4AD8B57E8A9}">
      <dgm:prSet/>
      <dgm:spPr/>
      <dgm:t>
        <a:bodyPr/>
        <a:lstStyle/>
        <a:p>
          <a:endParaRPr lang="en-US"/>
        </a:p>
      </dgm:t>
    </dgm:pt>
    <dgm:pt modelId="{4AEAFD5F-D3F7-4B46-A673-451A3C2D6D83}">
      <dgm:prSet/>
      <dgm:spPr/>
      <dgm:t>
        <a:bodyPr/>
        <a:lstStyle/>
        <a:p>
          <a:r>
            <a:rPr lang="en-US" dirty="0">
              <a:solidFill>
                <a:schemeClr val="bg1"/>
              </a:solidFill>
            </a:rPr>
            <a:t>Do all board members and staff understand and use the current financial management system?</a:t>
          </a:r>
        </a:p>
      </dgm:t>
    </dgm:pt>
    <dgm:pt modelId="{6BAD4994-7BC7-493E-8C63-6DE46018E327}" type="parTrans" cxnId="{798CCD23-F523-4443-A774-B3C7D35D4A69}">
      <dgm:prSet/>
      <dgm:spPr/>
      <dgm:t>
        <a:bodyPr/>
        <a:lstStyle/>
        <a:p>
          <a:endParaRPr lang="en-US"/>
        </a:p>
      </dgm:t>
    </dgm:pt>
    <dgm:pt modelId="{72BB6F3B-7D24-40E8-BEE1-8F170192588D}" type="sibTrans" cxnId="{798CCD23-F523-4443-A774-B3C7D35D4A69}">
      <dgm:prSet/>
      <dgm:spPr/>
      <dgm:t>
        <a:bodyPr/>
        <a:lstStyle/>
        <a:p>
          <a:endParaRPr lang="en-US"/>
        </a:p>
      </dgm:t>
    </dgm:pt>
    <dgm:pt modelId="{74F7F395-1AB3-4FBB-9E95-93FF3CA52DEF}">
      <dgm:prSet/>
      <dgm:spPr/>
      <dgm:t>
        <a:bodyPr/>
        <a:lstStyle/>
        <a:p>
          <a:r>
            <a:rPr lang="en-US" dirty="0">
              <a:solidFill>
                <a:schemeClr val="bg1"/>
              </a:solidFill>
            </a:rPr>
            <a:t>Key Concept:</a:t>
          </a:r>
        </a:p>
      </dgm:t>
    </dgm:pt>
    <dgm:pt modelId="{0012D23F-5AF6-4803-8237-2FA35AE2BB08}" type="parTrans" cxnId="{56B5D36B-BAB6-4D13-80B3-43E9BBA454FB}">
      <dgm:prSet/>
      <dgm:spPr/>
      <dgm:t>
        <a:bodyPr/>
        <a:lstStyle/>
        <a:p>
          <a:endParaRPr lang="en-US"/>
        </a:p>
      </dgm:t>
    </dgm:pt>
    <dgm:pt modelId="{1994AF18-089D-4EEF-9370-12B40551A85E}" type="sibTrans" cxnId="{56B5D36B-BAB6-4D13-80B3-43E9BBA454FB}">
      <dgm:prSet/>
      <dgm:spPr/>
      <dgm:t>
        <a:bodyPr/>
        <a:lstStyle/>
        <a:p>
          <a:endParaRPr lang="en-US"/>
        </a:p>
      </dgm:t>
    </dgm:pt>
    <dgm:pt modelId="{0AB1765F-DBC9-498C-BDD9-20B5D3FFC1FF}">
      <dgm:prSet/>
      <dgm:spPr/>
      <dgm:t>
        <a:bodyPr/>
        <a:lstStyle/>
        <a:p>
          <a:r>
            <a:rPr lang="en-US" dirty="0">
              <a:solidFill>
                <a:schemeClr val="bg1"/>
              </a:solidFill>
            </a:rPr>
            <a:t>Proper financial management is a group effort involving all district board and staff members and must be founded on basic guiding principles to achieve a satisfactory financial management process.</a:t>
          </a:r>
        </a:p>
      </dgm:t>
    </dgm:pt>
    <dgm:pt modelId="{B8AAA703-EB9F-4A49-816F-DFC328F0EB34}" type="parTrans" cxnId="{521AC2E2-A628-4FE1-93F5-FD3605E97E29}">
      <dgm:prSet/>
      <dgm:spPr/>
      <dgm:t>
        <a:bodyPr/>
        <a:lstStyle/>
        <a:p>
          <a:endParaRPr lang="en-US"/>
        </a:p>
      </dgm:t>
    </dgm:pt>
    <dgm:pt modelId="{B49992D3-5351-4EDA-B6CB-250ED9663F25}" type="sibTrans" cxnId="{521AC2E2-A628-4FE1-93F5-FD3605E97E29}">
      <dgm:prSet/>
      <dgm:spPr/>
      <dgm:t>
        <a:bodyPr/>
        <a:lstStyle/>
        <a:p>
          <a:endParaRPr lang="en-US"/>
        </a:p>
      </dgm:t>
    </dgm:pt>
    <dgm:pt modelId="{0E0B2965-587C-4798-8500-9F05E8A89B49}" type="pres">
      <dgm:prSet presAssocID="{2666E106-5347-406E-A070-5A56E17FBB4D}" presName="linear" presStyleCnt="0">
        <dgm:presLayoutVars>
          <dgm:animLvl val="lvl"/>
          <dgm:resizeHandles val="exact"/>
        </dgm:presLayoutVars>
      </dgm:prSet>
      <dgm:spPr/>
    </dgm:pt>
    <dgm:pt modelId="{BAEF636A-39C0-4046-BDFC-ED97BE6785ED}" type="pres">
      <dgm:prSet presAssocID="{289C126F-295B-4A5F-A16E-1A3A92BC85AB}" presName="parentText" presStyleLbl="node1" presStyleIdx="0" presStyleCnt="2">
        <dgm:presLayoutVars>
          <dgm:chMax val="0"/>
          <dgm:bulletEnabled val="1"/>
        </dgm:presLayoutVars>
      </dgm:prSet>
      <dgm:spPr/>
    </dgm:pt>
    <dgm:pt modelId="{8E495D5F-7314-4411-A5D1-0A0F7B512098}" type="pres">
      <dgm:prSet presAssocID="{289C126F-295B-4A5F-A16E-1A3A92BC85AB}" presName="childText" presStyleLbl="revTx" presStyleIdx="0" presStyleCnt="2">
        <dgm:presLayoutVars>
          <dgm:bulletEnabled val="1"/>
        </dgm:presLayoutVars>
      </dgm:prSet>
      <dgm:spPr/>
    </dgm:pt>
    <dgm:pt modelId="{A683D660-E469-4E0B-AD3F-E1AE9B28BC66}" type="pres">
      <dgm:prSet presAssocID="{74F7F395-1AB3-4FBB-9E95-93FF3CA52DEF}" presName="parentText" presStyleLbl="node1" presStyleIdx="1" presStyleCnt="2">
        <dgm:presLayoutVars>
          <dgm:chMax val="0"/>
          <dgm:bulletEnabled val="1"/>
        </dgm:presLayoutVars>
      </dgm:prSet>
      <dgm:spPr/>
    </dgm:pt>
    <dgm:pt modelId="{0FD3D3BA-C1F9-47B3-A32B-65C7204E2452}" type="pres">
      <dgm:prSet presAssocID="{74F7F395-1AB3-4FBB-9E95-93FF3CA52DEF}" presName="childText" presStyleLbl="revTx" presStyleIdx="1" presStyleCnt="2">
        <dgm:presLayoutVars>
          <dgm:bulletEnabled val="1"/>
        </dgm:presLayoutVars>
      </dgm:prSet>
      <dgm:spPr/>
    </dgm:pt>
  </dgm:ptLst>
  <dgm:cxnLst>
    <dgm:cxn modelId="{B4337614-E3BA-45AF-B1D9-795738154614}" type="presOf" srcId="{4AEAFD5F-D3F7-4B46-A673-451A3C2D6D83}" destId="{8E495D5F-7314-4411-A5D1-0A0F7B512098}" srcOrd="0" destOrd="1" presId="urn:microsoft.com/office/officeart/2005/8/layout/vList2"/>
    <dgm:cxn modelId="{798CCD23-F523-4443-A774-B3C7D35D4A69}" srcId="{289C126F-295B-4A5F-A16E-1A3A92BC85AB}" destId="{4AEAFD5F-D3F7-4B46-A673-451A3C2D6D83}" srcOrd="1" destOrd="0" parTransId="{6BAD4994-7BC7-493E-8C63-6DE46018E327}" sibTransId="{72BB6F3B-7D24-40E8-BEE1-8F170192588D}"/>
    <dgm:cxn modelId="{951D3A65-FFB8-4188-B755-514747A8DE1F}" type="presOf" srcId="{0AB1765F-DBC9-498C-BDD9-20B5D3FFC1FF}" destId="{0FD3D3BA-C1F9-47B3-A32B-65C7204E2452}" srcOrd="0" destOrd="0" presId="urn:microsoft.com/office/officeart/2005/8/layout/vList2"/>
    <dgm:cxn modelId="{56B5D36B-BAB6-4D13-80B3-43E9BBA454FB}" srcId="{2666E106-5347-406E-A070-5A56E17FBB4D}" destId="{74F7F395-1AB3-4FBB-9E95-93FF3CA52DEF}" srcOrd="1" destOrd="0" parTransId="{0012D23F-5AF6-4803-8237-2FA35AE2BB08}" sibTransId="{1994AF18-089D-4EEF-9370-12B40551A85E}"/>
    <dgm:cxn modelId="{4E0C274C-9905-4EE5-982A-E6B0EB54096A}" type="presOf" srcId="{74F7F395-1AB3-4FBB-9E95-93FF3CA52DEF}" destId="{A683D660-E469-4E0B-AD3F-E1AE9B28BC66}" srcOrd="0" destOrd="0" presId="urn:microsoft.com/office/officeart/2005/8/layout/vList2"/>
    <dgm:cxn modelId="{D7A3E553-9747-41DA-AC0E-DB906CE09E24}" srcId="{2666E106-5347-406E-A070-5A56E17FBB4D}" destId="{289C126F-295B-4A5F-A16E-1A3A92BC85AB}" srcOrd="0" destOrd="0" parTransId="{EB1A34EA-8BBA-4B9E-89C5-C1663659C836}" sibTransId="{1268441C-2790-48D1-88F2-9641157DEA1B}"/>
    <dgm:cxn modelId="{C8EFB0A9-BEB3-4BCE-A784-87B4BE75C615}" type="presOf" srcId="{8631099C-4BF3-4928-A833-264AEF932D80}" destId="{8E495D5F-7314-4411-A5D1-0A0F7B512098}" srcOrd="0" destOrd="0" presId="urn:microsoft.com/office/officeart/2005/8/layout/vList2"/>
    <dgm:cxn modelId="{882C55B0-D50D-4FCE-B588-DFB97BC89467}" type="presOf" srcId="{2666E106-5347-406E-A070-5A56E17FBB4D}" destId="{0E0B2965-587C-4798-8500-9F05E8A89B49}" srcOrd="0" destOrd="0" presId="urn:microsoft.com/office/officeart/2005/8/layout/vList2"/>
    <dgm:cxn modelId="{B9C24FC4-AC0A-41D8-B9AF-4410AF206AB5}" type="presOf" srcId="{289C126F-295B-4A5F-A16E-1A3A92BC85AB}" destId="{BAEF636A-39C0-4046-BDFC-ED97BE6785ED}" srcOrd="0" destOrd="0" presId="urn:microsoft.com/office/officeart/2005/8/layout/vList2"/>
    <dgm:cxn modelId="{521AC2E2-A628-4FE1-93F5-FD3605E97E29}" srcId="{74F7F395-1AB3-4FBB-9E95-93FF3CA52DEF}" destId="{0AB1765F-DBC9-498C-BDD9-20B5D3FFC1FF}" srcOrd="0" destOrd="0" parTransId="{B8AAA703-EB9F-4A49-816F-DFC328F0EB34}" sibTransId="{B49992D3-5351-4EDA-B6CB-250ED9663F25}"/>
    <dgm:cxn modelId="{68B5AAE5-84A9-4B23-9706-F4AD8B57E8A9}" srcId="{289C126F-295B-4A5F-A16E-1A3A92BC85AB}" destId="{8631099C-4BF3-4928-A833-264AEF932D80}" srcOrd="0" destOrd="0" parTransId="{1A1DD2A1-D2CE-4830-850A-6CDE1A816C82}" sibTransId="{3D2ABA47-F505-4C57-9DB6-AE8D98B41405}"/>
    <dgm:cxn modelId="{73D12DE5-FFC9-4D5E-BF82-6F3D2F6A382F}" type="presParOf" srcId="{0E0B2965-587C-4798-8500-9F05E8A89B49}" destId="{BAEF636A-39C0-4046-BDFC-ED97BE6785ED}" srcOrd="0" destOrd="0" presId="urn:microsoft.com/office/officeart/2005/8/layout/vList2"/>
    <dgm:cxn modelId="{37FC5F40-0CC9-4A47-9AEA-7061562ABF5A}" type="presParOf" srcId="{0E0B2965-587C-4798-8500-9F05E8A89B49}" destId="{8E495D5F-7314-4411-A5D1-0A0F7B512098}" srcOrd="1" destOrd="0" presId="urn:microsoft.com/office/officeart/2005/8/layout/vList2"/>
    <dgm:cxn modelId="{86A1A80F-5F3B-45A9-BC41-C19EC7FDBADB}" type="presParOf" srcId="{0E0B2965-587C-4798-8500-9F05E8A89B49}" destId="{A683D660-E469-4E0B-AD3F-E1AE9B28BC66}" srcOrd="2" destOrd="0" presId="urn:microsoft.com/office/officeart/2005/8/layout/vList2"/>
    <dgm:cxn modelId="{0D30BF70-4C54-42C4-860C-3DCF31116365}" type="presParOf" srcId="{0E0B2965-587C-4798-8500-9F05E8A89B49}" destId="{0FD3D3BA-C1F9-47B3-A32B-65C7204E2452}" srcOrd="3"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666E106-5347-406E-A070-5A56E17FBB4D}"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0E0B2965-587C-4798-8500-9F05E8A89B49}" type="pres">
      <dgm:prSet presAssocID="{2666E106-5347-406E-A070-5A56E17FBB4D}" presName="linear" presStyleCnt="0">
        <dgm:presLayoutVars>
          <dgm:animLvl val="lvl"/>
          <dgm:resizeHandles val="exact"/>
        </dgm:presLayoutVars>
      </dgm:prSet>
      <dgm:spPr/>
    </dgm:pt>
  </dgm:ptLst>
  <dgm:cxnLst>
    <dgm:cxn modelId="{882C55B0-D50D-4FCE-B588-DFB97BC89467}" type="presOf" srcId="{2666E106-5347-406E-A070-5A56E17FBB4D}" destId="{0E0B2965-587C-4798-8500-9F05E8A89B49}"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905105-A492-4495-8C18-860930196610}">
      <dsp:nvSpPr>
        <dsp:cNvPr id="0" name=""/>
        <dsp:cNvSpPr/>
      </dsp:nvSpPr>
      <dsp:spPr>
        <a:xfrm>
          <a:off x="0" y="2042"/>
          <a:ext cx="6656769" cy="103518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762C28F-6948-4B98-9554-1098B0245FA5}">
      <dsp:nvSpPr>
        <dsp:cNvPr id="0" name=""/>
        <dsp:cNvSpPr/>
      </dsp:nvSpPr>
      <dsp:spPr>
        <a:xfrm>
          <a:off x="313143" y="234959"/>
          <a:ext cx="569351" cy="56935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1CDF13C-407F-4517-BDB5-74C39E14B7D2}">
      <dsp:nvSpPr>
        <dsp:cNvPr id="0" name=""/>
        <dsp:cNvSpPr/>
      </dsp:nvSpPr>
      <dsp:spPr>
        <a:xfrm>
          <a:off x="1195638" y="2042"/>
          <a:ext cx="5461130" cy="10351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557" tIns="109557" rIns="109557" bIns="109557" numCol="1" spcCol="1270" anchor="ctr" anchorCtr="0">
          <a:noAutofit/>
        </a:bodyPr>
        <a:lstStyle/>
        <a:p>
          <a:pPr marL="0" lvl="0" indent="0" algn="l" defTabSz="977900">
            <a:lnSpc>
              <a:spcPct val="100000"/>
            </a:lnSpc>
            <a:spcBef>
              <a:spcPct val="0"/>
            </a:spcBef>
            <a:spcAft>
              <a:spcPct val="35000"/>
            </a:spcAft>
            <a:buNone/>
          </a:pPr>
          <a:r>
            <a:rPr lang="en-US" sz="2200" kern="1200" dirty="0">
              <a:hlinkClick xmlns:r="http://schemas.openxmlformats.org/officeDocument/2006/relationships" r:id="" action="ppaction://noaction">
                <a:extLst>
                  <a:ext uri="{A12FA001-AC4F-418D-AE19-62706E023703}">
                    <ahyp:hlinkClr xmlns:ahyp="http://schemas.microsoft.com/office/drawing/2018/hyperlinkcolor" val="tx"/>
                  </a:ext>
                </a:extLst>
              </a:hlinkClick>
            </a:rPr>
            <a:t>2.1 Financial Powers of the District</a:t>
          </a:r>
          <a:endParaRPr lang="en-US" sz="2200" kern="1200" dirty="0"/>
        </a:p>
      </dsp:txBody>
      <dsp:txXfrm>
        <a:off x="1195638" y="2042"/>
        <a:ext cx="5461130" cy="1035185"/>
      </dsp:txXfrm>
    </dsp:sp>
    <dsp:sp modelId="{757685EA-3F2C-494E-B8D8-D67C76BC9783}">
      <dsp:nvSpPr>
        <dsp:cNvPr id="0" name=""/>
        <dsp:cNvSpPr/>
      </dsp:nvSpPr>
      <dsp:spPr>
        <a:xfrm>
          <a:off x="0" y="1296024"/>
          <a:ext cx="6656769" cy="103518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B5D74F4-817E-4E31-AD5F-FAEA5ED7DA9D}">
      <dsp:nvSpPr>
        <dsp:cNvPr id="0" name=""/>
        <dsp:cNvSpPr/>
      </dsp:nvSpPr>
      <dsp:spPr>
        <a:xfrm>
          <a:off x="313143" y="1528940"/>
          <a:ext cx="569351" cy="56935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23FE23A-5B07-4950-AB57-69AFF5F008C5}">
      <dsp:nvSpPr>
        <dsp:cNvPr id="0" name=""/>
        <dsp:cNvSpPr/>
      </dsp:nvSpPr>
      <dsp:spPr>
        <a:xfrm>
          <a:off x="1195638" y="1296024"/>
          <a:ext cx="5461130" cy="10351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557" tIns="109557" rIns="109557" bIns="109557" numCol="1" spcCol="1270" anchor="ctr" anchorCtr="0">
          <a:noAutofit/>
        </a:bodyPr>
        <a:lstStyle/>
        <a:p>
          <a:pPr marL="0" lvl="0" indent="0" algn="l" defTabSz="977900">
            <a:lnSpc>
              <a:spcPct val="100000"/>
            </a:lnSpc>
            <a:spcBef>
              <a:spcPct val="0"/>
            </a:spcBef>
            <a:spcAft>
              <a:spcPct val="35000"/>
            </a:spcAft>
            <a:buNone/>
          </a:pPr>
          <a:r>
            <a:rPr lang="en-US" sz="2200" i="0" u="sng" kern="1200" dirty="0"/>
            <a:t>2.2 –</a:t>
          </a:r>
          <a:r>
            <a:rPr lang="en-US" sz="2200" kern="1200" dirty="0">
              <a:hlinkClick xmlns:r="http://schemas.openxmlformats.org/officeDocument/2006/relationships" r:id="" action="ppaction://noaction">
                <a:extLst>
                  <a:ext uri="{A12FA001-AC4F-418D-AE19-62706E023703}">
                    <ahyp:hlinkClr xmlns:ahyp="http://schemas.microsoft.com/office/drawing/2018/hyperlinkcolor" val="tx"/>
                  </a:ext>
                </a:extLst>
              </a:hlinkClick>
            </a:rPr>
            <a:t>Common Accounting and Oversight Issues</a:t>
          </a:r>
          <a:endParaRPr lang="en-US" sz="2200" kern="1200" dirty="0"/>
        </a:p>
      </dsp:txBody>
      <dsp:txXfrm>
        <a:off x="1195638" y="1296024"/>
        <a:ext cx="5461130" cy="1035185"/>
      </dsp:txXfrm>
    </dsp:sp>
    <dsp:sp modelId="{CAEA5BB6-10E0-4C8E-B10C-367DEAACE78B}">
      <dsp:nvSpPr>
        <dsp:cNvPr id="0" name=""/>
        <dsp:cNvSpPr/>
      </dsp:nvSpPr>
      <dsp:spPr>
        <a:xfrm>
          <a:off x="0" y="2590005"/>
          <a:ext cx="6656769" cy="103518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E6CFC7A-5164-4914-A8AE-668D9E86C225}">
      <dsp:nvSpPr>
        <dsp:cNvPr id="0" name=""/>
        <dsp:cNvSpPr/>
      </dsp:nvSpPr>
      <dsp:spPr>
        <a:xfrm>
          <a:off x="313143" y="2822922"/>
          <a:ext cx="569351" cy="56935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30947CB-9DC4-4170-A0DE-D7CFFD969545}">
      <dsp:nvSpPr>
        <dsp:cNvPr id="0" name=""/>
        <dsp:cNvSpPr/>
      </dsp:nvSpPr>
      <dsp:spPr>
        <a:xfrm>
          <a:off x="1195638" y="2590005"/>
          <a:ext cx="5461130" cy="10351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557" tIns="109557" rIns="109557" bIns="109557" numCol="1" spcCol="1270" anchor="ctr" anchorCtr="0">
          <a:noAutofit/>
        </a:bodyPr>
        <a:lstStyle/>
        <a:p>
          <a:pPr marL="0" lvl="0" indent="0" algn="l" defTabSz="977900">
            <a:lnSpc>
              <a:spcPct val="100000"/>
            </a:lnSpc>
            <a:spcBef>
              <a:spcPct val="0"/>
            </a:spcBef>
            <a:spcAft>
              <a:spcPct val="35000"/>
            </a:spcAft>
            <a:buNone/>
          </a:pPr>
          <a:r>
            <a:rPr lang="en-US" sz="2200" kern="1200">
              <a:hlinkClick xmlns:r="http://schemas.openxmlformats.org/officeDocument/2006/relationships" r:id="" action="ppaction://noaction">
                <a:extLst>
                  <a:ext uri="{A12FA001-AC4F-418D-AE19-62706E023703}">
                    <ahyp:hlinkClr xmlns:ahyp="http://schemas.microsoft.com/office/drawing/2018/hyperlinkcolor" val="tx"/>
                  </a:ext>
                </a:extLst>
              </a:hlinkClick>
            </a:rPr>
            <a:t>2.3 The Reconciliation Process</a:t>
          </a:r>
          <a:endParaRPr lang="en-US" sz="2200" kern="1200"/>
        </a:p>
      </dsp:txBody>
      <dsp:txXfrm>
        <a:off x="1195638" y="2590005"/>
        <a:ext cx="5461130" cy="1035185"/>
      </dsp:txXfrm>
    </dsp:sp>
    <dsp:sp modelId="{10C54353-E289-44D3-B106-4FF747752E0F}">
      <dsp:nvSpPr>
        <dsp:cNvPr id="0" name=""/>
        <dsp:cNvSpPr/>
      </dsp:nvSpPr>
      <dsp:spPr>
        <a:xfrm>
          <a:off x="0" y="3883987"/>
          <a:ext cx="6656769" cy="103518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767882-C72F-4C19-BAD3-B3E7733B9FFE}">
      <dsp:nvSpPr>
        <dsp:cNvPr id="0" name=""/>
        <dsp:cNvSpPr/>
      </dsp:nvSpPr>
      <dsp:spPr>
        <a:xfrm>
          <a:off x="313143" y="4116903"/>
          <a:ext cx="569351" cy="56935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C7BEF92-54B0-4D68-A128-584937ADD031}">
      <dsp:nvSpPr>
        <dsp:cNvPr id="0" name=""/>
        <dsp:cNvSpPr/>
      </dsp:nvSpPr>
      <dsp:spPr>
        <a:xfrm>
          <a:off x="1195638" y="3883987"/>
          <a:ext cx="5461130" cy="10351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557" tIns="109557" rIns="109557" bIns="109557" numCol="1" spcCol="1270" anchor="ctr" anchorCtr="0">
          <a:noAutofit/>
        </a:bodyPr>
        <a:lstStyle/>
        <a:p>
          <a:pPr marL="0" lvl="0" indent="0" algn="l" defTabSz="977900">
            <a:lnSpc>
              <a:spcPct val="100000"/>
            </a:lnSpc>
            <a:spcBef>
              <a:spcPct val="0"/>
            </a:spcBef>
            <a:spcAft>
              <a:spcPct val="35000"/>
            </a:spcAft>
            <a:buNone/>
          </a:pPr>
          <a:r>
            <a:rPr lang="en-US" sz="2200" kern="1200" dirty="0">
              <a:hlinkClick xmlns:r="http://schemas.openxmlformats.org/officeDocument/2006/relationships" r:id="" action="ppaction://noaction">
                <a:extLst>
                  <a:ext uri="{A12FA001-AC4F-418D-AE19-62706E023703}">
                    <ahyp:hlinkClr xmlns:ahyp="http://schemas.microsoft.com/office/drawing/2018/hyperlinkcolor" val="tx"/>
                  </a:ext>
                </a:extLst>
              </a:hlinkClick>
            </a:rPr>
            <a:t>2.4 – Invoices, Receipts, and Contracts</a:t>
          </a:r>
          <a:endParaRPr lang="en-US" sz="2200" kern="1200" dirty="0"/>
        </a:p>
      </dsp:txBody>
      <dsp:txXfrm>
        <a:off x="1195638" y="3883987"/>
        <a:ext cx="5461130" cy="10351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EF636A-39C0-4046-BDFC-ED97BE6785ED}">
      <dsp:nvSpPr>
        <dsp:cNvPr id="0" name=""/>
        <dsp:cNvSpPr/>
      </dsp:nvSpPr>
      <dsp:spPr>
        <a:xfrm>
          <a:off x="0" y="163042"/>
          <a:ext cx="6656769" cy="725399"/>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solidFill>
                <a:schemeClr val="bg1"/>
              </a:solidFill>
            </a:rPr>
            <a:t>Key Questions to consider:</a:t>
          </a:r>
        </a:p>
      </dsp:txBody>
      <dsp:txXfrm>
        <a:off x="35411" y="198453"/>
        <a:ext cx="6585947" cy="654577"/>
      </dsp:txXfrm>
    </dsp:sp>
    <dsp:sp modelId="{8E495D5F-7314-4411-A5D1-0A0F7B512098}">
      <dsp:nvSpPr>
        <dsp:cNvPr id="0" name=""/>
        <dsp:cNvSpPr/>
      </dsp:nvSpPr>
      <dsp:spPr>
        <a:xfrm>
          <a:off x="0" y="888442"/>
          <a:ext cx="6656769" cy="14438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1352" tIns="39370" rIns="220472" bIns="39370" numCol="1" spcCol="1270" anchor="t" anchorCtr="0">
          <a:noAutofit/>
        </a:bodyPr>
        <a:lstStyle/>
        <a:p>
          <a:pPr marL="228600" lvl="1" indent="-228600" algn="l" defTabSz="1066800">
            <a:lnSpc>
              <a:spcPct val="90000"/>
            </a:lnSpc>
            <a:spcBef>
              <a:spcPct val="0"/>
            </a:spcBef>
            <a:spcAft>
              <a:spcPct val="20000"/>
            </a:spcAft>
            <a:buChar char="•"/>
          </a:pPr>
          <a:r>
            <a:rPr lang="en-US" sz="2400" kern="1200">
              <a:solidFill>
                <a:schemeClr val="bg1"/>
              </a:solidFill>
            </a:rPr>
            <a:t>Why is this training important?</a:t>
          </a:r>
          <a:endParaRPr lang="en-US" sz="2400" kern="1200" dirty="0">
            <a:solidFill>
              <a:schemeClr val="bg1"/>
            </a:solidFill>
          </a:endParaRPr>
        </a:p>
        <a:p>
          <a:pPr marL="228600" lvl="1" indent="-228600" algn="l" defTabSz="1066800">
            <a:lnSpc>
              <a:spcPct val="90000"/>
            </a:lnSpc>
            <a:spcBef>
              <a:spcPct val="0"/>
            </a:spcBef>
            <a:spcAft>
              <a:spcPct val="20000"/>
            </a:spcAft>
            <a:buChar char="•"/>
          </a:pPr>
          <a:r>
            <a:rPr lang="en-US" sz="2400" kern="1200" dirty="0">
              <a:solidFill>
                <a:schemeClr val="bg1"/>
              </a:solidFill>
            </a:rPr>
            <a:t>Do all board members and staff understand and use the current financial management system?</a:t>
          </a:r>
        </a:p>
      </dsp:txBody>
      <dsp:txXfrm>
        <a:off x="0" y="888442"/>
        <a:ext cx="6656769" cy="1443824"/>
      </dsp:txXfrm>
    </dsp:sp>
    <dsp:sp modelId="{A683D660-E469-4E0B-AD3F-E1AE9B28BC66}">
      <dsp:nvSpPr>
        <dsp:cNvPr id="0" name=""/>
        <dsp:cNvSpPr/>
      </dsp:nvSpPr>
      <dsp:spPr>
        <a:xfrm>
          <a:off x="0" y="2332267"/>
          <a:ext cx="6656769" cy="725399"/>
        </a:xfrm>
        <a:prstGeom prst="roundRect">
          <a:avLst/>
        </a:prstGeom>
        <a:gradFill rotWithShape="0">
          <a:gsLst>
            <a:gs pos="0">
              <a:schemeClr val="accent2">
                <a:hueOff val="-2964286"/>
                <a:satOff val="14200"/>
                <a:lumOff val="13137"/>
                <a:alphaOff val="0"/>
                <a:tint val="96000"/>
                <a:lumMod val="100000"/>
              </a:schemeClr>
            </a:gs>
            <a:gs pos="78000">
              <a:schemeClr val="accent2">
                <a:hueOff val="-2964286"/>
                <a:satOff val="14200"/>
                <a:lumOff val="13137"/>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solidFill>
                <a:schemeClr val="bg1"/>
              </a:solidFill>
            </a:rPr>
            <a:t>Key Concept:</a:t>
          </a:r>
        </a:p>
      </dsp:txBody>
      <dsp:txXfrm>
        <a:off x="35411" y="2367678"/>
        <a:ext cx="6585947" cy="654577"/>
      </dsp:txXfrm>
    </dsp:sp>
    <dsp:sp modelId="{0FD3D3BA-C1F9-47B3-A32B-65C7204E2452}">
      <dsp:nvSpPr>
        <dsp:cNvPr id="0" name=""/>
        <dsp:cNvSpPr/>
      </dsp:nvSpPr>
      <dsp:spPr>
        <a:xfrm>
          <a:off x="0" y="3057667"/>
          <a:ext cx="6656769" cy="1700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1352" tIns="39370" rIns="220472" bIns="39370" numCol="1" spcCol="1270" anchor="t" anchorCtr="0">
          <a:noAutofit/>
        </a:bodyPr>
        <a:lstStyle/>
        <a:p>
          <a:pPr marL="228600" lvl="1" indent="-228600" algn="l" defTabSz="1066800">
            <a:lnSpc>
              <a:spcPct val="90000"/>
            </a:lnSpc>
            <a:spcBef>
              <a:spcPct val="0"/>
            </a:spcBef>
            <a:spcAft>
              <a:spcPct val="20000"/>
            </a:spcAft>
            <a:buChar char="•"/>
          </a:pPr>
          <a:r>
            <a:rPr lang="en-US" sz="2400" kern="1200" dirty="0">
              <a:solidFill>
                <a:schemeClr val="bg1"/>
              </a:solidFill>
            </a:rPr>
            <a:t>Proper financial management is a group effort involving all district board and staff members and must be founded on basic guiding principles to achieve a satisfactory financial management process.</a:t>
          </a:r>
        </a:p>
      </dsp:txBody>
      <dsp:txXfrm>
        <a:off x="0" y="3057667"/>
        <a:ext cx="6656769" cy="170050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63156F-F8C3-423A-8FD7-7D79988E87E0}" type="datetimeFigureOut">
              <a:rPr lang="en-US" smtClean="0"/>
              <a:t>4/16/2026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8D51AF-F812-44AE-92F6-EA734EF76062}" type="slidenum">
              <a:rPr lang="en-US" smtClean="0"/>
              <a:t>‹#›</a:t>
            </a:fld>
            <a:endParaRPr lang="en-US"/>
          </a:p>
        </p:txBody>
      </p:sp>
    </p:spTree>
    <p:extLst>
      <p:ext uri="{BB962C8B-B14F-4D97-AF65-F5344CB8AC3E}">
        <p14:creationId xmlns:p14="http://schemas.microsoft.com/office/powerpoint/2010/main" val="5295483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8D51AF-F812-44AE-92F6-EA734EF76062}" type="slidenum">
              <a:rPr lang="en-US" smtClean="0"/>
              <a:t>1</a:t>
            </a:fld>
            <a:endParaRPr lang="en-US"/>
          </a:p>
        </p:txBody>
      </p:sp>
    </p:spTree>
    <p:extLst>
      <p:ext uri="{BB962C8B-B14F-4D97-AF65-F5344CB8AC3E}">
        <p14:creationId xmlns:p14="http://schemas.microsoft.com/office/powerpoint/2010/main" val="20859470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8D51AF-F812-44AE-92F6-EA734EF76062}" type="slidenum">
              <a:rPr lang="en-US" smtClean="0"/>
              <a:t>10</a:t>
            </a:fld>
            <a:endParaRPr lang="en-US"/>
          </a:p>
        </p:txBody>
      </p:sp>
    </p:spTree>
    <p:extLst>
      <p:ext uri="{BB962C8B-B14F-4D97-AF65-F5344CB8AC3E}">
        <p14:creationId xmlns:p14="http://schemas.microsoft.com/office/powerpoint/2010/main" val="33085230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8D51AF-F812-44AE-92F6-EA734EF76062}" type="slidenum">
              <a:rPr lang="en-US" smtClean="0"/>
              <a:t>11</a:t>
            </a:fld>
            <a:endParaRPr lang="en-US"/>
          </a:p>
        </p:txBody>
      </p:sp>
    </p:spTree>
    <p:extLst>
      <p:ext uri="{BB962C8B-B14F-4D97-AF65-F5344CB8AC3E}">
        <p14:creationId xmlns:p14="http://schemas.microsoft.com/office/powerpoint/2010/main" val="39336611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8D51AF-F812-44AE-92F6-EA734EF76062}" type="slidenum">
              <a:rPr lang="en-US" smtClean="0"/>
              <a:t>12</a:t>
            </a:fld>
            <a:endParaRPr lang="en-US"/>
          </a:p>
        </p:txBody>
      </p:sp>
    </p:spTree>
    <p:extLst>
      <p:ext uri="{BB962C8B-B14F-4D97-AF65-F5344CB8AC3E}">
        <p14:creationId xmlns:p14="http://schemas.microsoft.com/office/powerpoint/2010/main" val="14961732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8D51AF-F812-44AE-92F6-EA734EF76062}" type="slidenum">
              <a:rPr lang="en-US" smtClean="0"/>
              <a:t>13</a:t>
            </a:fld>
            <a:endParaRPr lang="en-US"/>
          </a:p>
        </p:txBody>
      </p:sp>
    </p:spTree>
    <p:extLst>
      <p:ext uri="{BB962C8B-B14F-4D97-AF65-F5344CB8AC3E}">
        <p14:creationId xmlns:p14="http://schemas.microsoft.com/office/powerpoint/2010/main" val="21627911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8D51AF-F812-44AE-92F6-EA734EF76062}" type="slidenum">
              <a:rPr lang="en-US" smtClean="0"/>
              <a:t>14</a:t>
            </a:fld>
            <a:endParaRPr lang="en-US"/>
          </a:p>
        </p:txBody>
      </p:sp>
    </p:spTree>
    <p:extLst>
      <p:ext uri="{BB962C8B-B14F-4D97-AF65-F5344CB8AC3E}">
        <p14:creationId xmlns:p14="http://schemas.microsoft.com/office/powerpoint/2010/main" val="5775943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8D51AF-F812-44AE-92F6-EA734EF76062}" type="slidenum">
              <a:rPr lang="en-US" smtClean="0"/>
              <a:t>15</a:t>
            </a:fld>
            <a:endParaRPr lang="en-US"/>
          </a:p>
        </p:txBody>
      </p:sp>
    </p:spTree>
    <p:extLst>
      <p:ext uri="{BB962C8B-B14F-4D97-AF65-F5344CB8AC3E}">
        <p14:creationId xmlns:p14="http://schemas.microsoft.com/office/powerpoint/2010/main" val="4122681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8D51AF-F812-44AE-92F6-EA734EF76062}" type="slidenum">
              <a:rPr lang="en-US" smtClean="0"/>
              <a:t>16</a:t>
            </a:fld>
            <a:endParaRPr lang="en-US"/>
          </a:p>
        </p:txBody>
      </p:sp>
    </p:spTree>
    <p:extLst>
      <p:ext uri="{BB962C8B-B14F-4D97-AF65-F5344CB8AC3E}">
        <p14:creationId xmlns:p14="http://schemas.microsoft.com/office/powerpoint/2010/main" val="23186540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8D51AF-F812-44AE-92F6-EA734EF76062}" type="slidenum">
              <a:rPr lang="en-US" smtClean="0"/>
              <a:t>17</a:t>
            </a:fld>
            <a:endParaRPr lang="en-US"/>
          </a:p>
        </p:txBody>
      </p:sp>
    </p:spTree>
    <p:extLst>
      <p:ext uri="{BB962C8B-B14F-4D97-AF65-F5344CB8AC3E}">
        <p14:creationId xmlns:p14="http://schemas.microsoft.com/office/powerpoint/2010/main" val="30896663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8D51AF-F812-44AE-92F6-EA734EF76062}" type="slidenum">
              <a:rPr lang="en-US" smtClean="0"/>
              <a:t>18</a:t>
            </a:fld>
            <a:endParaRPr lang="en-US"/>
          </a:p>
        </p:txBody>
      </p:sp>
    </p:spTree>
    <p:extLst>
      <p:ext uri="{BB962C8B-B14F-4D97-AF65-F5344CB8AC3E}">
        <p14:creationId xmlns:p14="http://schemas.microsoft.com/office/powerpoint/2010/main" val="24059071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8D51AF-F812-44AE-92F6-EA734EF76062}" type="slidenum">
              <a:rPr lang="en-US" smtClean="0"/>
              <a:t>19</a:t>
            </a:fld>
            <a:endParaRPr lang="en-US"/>
          </a:p>
        </p:txBody>
      </p:sp>
    </p:spTree>
    <p:extLst>
      <p:ext uri="{BB962C8B-B14F-4D97-AF65-F5344CB8AC3E}">
        <p14:creationId xmlns:p14="http://schemas.microsoft.com/office/powerpoint/2010/main" val="6384691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8D51AF-F812-44AE-92F6-EA734EF76062}" type="slidenum">
              <a:rPr lang="en-US" smtClean="0"/>
              <a:t>2</a:t>
            </a:fld>
            <a:endParaRPr lang="en-US"/>
          </a:p>
        </p:txBody>
      </p:sp>
    </p:spTree>
    <p:extLst>
      <p:ext uri="{BB962C8B-B14F-4D97-AF65-F5344CB8AC3E}">
        <p14:creationId xmlns:p14="http://schemas.microsoft.com/office/powerpoint/2010/main" val="15502504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8D51AF-F812-44AE-92F6-EA734EF76062}" type="slidenum">
              <a:rPr lang="en-US" smtClean="0"/>
              <a:t>20</a:t>
            </a:fld>
            <a:endParaRPr lang="en-US"/>
          </a:p>
        </p:txBody>
      </p:sp>
    </p:spTree>
    <p:extLst>
      <p:ext uri="{BB962C8B-B14F-4D97-AF65-F5344CB8AC3E}">
        <p14:creationId xmlns:p14="http://schemas.microsoft.com/office/powerpoint/2010/main" val="19523773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8D51AF-F812-44AE-92F6-EA734EF76062}" type="slidenum">
              <a:rPr lang="en-US" smtClean="0"/>
              <a:t>22</a:t>
            </a:fld>
            <a:endParaRPr lang="en-US"/>
          </a:p>
        </p:txBody>
      </p:sp>
    </p:spTree>
    <p:extLst>
      <p:ext uri="{BB962C8B-B14F-4D97-AF65-F5344CB8AC3E}">
        <p14:creationId xmlns:p14="http://schemas.microsoft.com/office/powerpoint/2010/main" val="2437558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8D51AF-F812-44AE-92F6-EA734EF76062}" type="slidenum">
              <a:rPr lang="en-US" smtClean="0"/>
              <a:t>3</a:t>
            </a:fld>
            <a:endParaRPr lang="en-US"/>
          </a:p>
        </p:txBody>
      </p:sp>
    </p:spTree>
    <p:extLst>
      <p:ext uri="{BB962C8B-B14F-4D97-AF65-F5344CB8AC3E}">
        <p14:creationId xmlns:p14="http://schemas.microsoft.com/office/powerpoint/2010/main" val="42379599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8D51AF-F812-44AE-92F6-EA734EF76062}" type="slidenum">
              <a:rPr lang="en-US" smtClean="0"/>
              <a:t>4</a:t>
            </a:fld>
            <a:endParaRPr lang="en-US"/>
          </a:p>
        </p:txBody>
      </p:sp>
    </p:spTree>
    <p:extLst>
      <p:ext uri="{BB962C8B-B14F-4D97-AF65-F5344CB8AC3E}">
        <p14:creationId xmlns:p14="http://schemas.microsoft.com/office/powerpoint/2010/main" val="2317808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8D51AF-F812-44AE-92F6-EA734EF76062}" type="slidenum">
              <a:rPr lang="en-US" smtClean="0"/>
              <a:t>5</a:t>
            </a:fld>
            <a:endParaRPr lang="en-US"/>
          </a:p>
        </p:txBody>
      </p:sp>
    </p:spTree>
    <p:extLst>
      <p:ext uri="{BB962C8B-B14F-4D97-AF65-F5344CB8AC3E}">
        <p14:creationId xmlns:p14="http://schemas.microsoft.com/office/powerpoint/2010/main" val="28754004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8D51AF-F812-44AE-92F6-EA734EF76062}" type="slidenum">
              <a:rPr lang="en-US" smtClean="0"/>
              <a:t>6</a:t>
            </a:fld>
            <a:endParaRPr lang="en-US"/>
          </a:p>
        </p:txBody>
      </p:sp>
    </p:spTree>
    <p:extLst>
      <p:ext uri="{BB962C8B-B14F-4D97-AF65-F5344CB8AC3E}">
        <p14:creationId xmlns:p14="http://schemas.microsoft.com/office/powerpoint/2010/main" val="14829067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8D51AF-F812-44AE-92F6-EA734EF76062}" type="slidenum">
              <a:rPr lang="en-US" smtClean="0"/>
              <a:t>7</a:t>
            </a:fld>
            <a:endParaRPr lang="en-US"/>
          </a:p>
        </p:txBody>
      </p:sp>
    </p:spTree>
    <p:extLst>
      <p:ext uri="{BB962C8B-B14F-4D97-AF65-F5344CB8AC3E}">
        <p14:creationId xmlns:p14="http://schemas.microsoft.com/office/powerpoint/2010/main" val="40956799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8D51AF-F812-44AE-92F6-EA734EF76062}" type="slidenum">
              <a:rPr lang="en-US" smtClean="0"/>
              <a:t>8</a:t>
            </a:fld>
            <a:endParaRPr lang="en-US"/>
          </a:p>
        </p:txBody>
      </p:sp>
    </p:spTree>
    <p:extLst>
      <p:ext uri="{BB962C8B-B14F-4D97-AF65-F5344CB8AC3E}">
        <p14:creationId xmlns:p14="http://schemas.microsoft.com/office/powerpoint/2010/main" val="19582318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8D51AF-F812-44AE-92F6-EA734EF76062}" type="slidenum">
              <a:rPr lang="en-US" smtClean="0"/>
              <a:t>9</a:t>
            </a:fld>
            <a:endParaRPr lang="en-US"/>
          </a:p>
        </p:txBody>
      </p:sp>
    </p:spTree>
    <p:extLst>
      <p:ext uri="{BB962C8B-B14F-4D97-AF65-F5344CB8AC3E}">
        <p14:creationId xmlns:p14="http://schemas.microsoft.com/office/powerpoint/2010/main" val="37993432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B95827D-FF17-4997-9805-6AA30880D8F1}" type="datetimeFigureOut">
              <a:rPr lang="en-US" smtClean="0"/>
              <a:t>4/16/2026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42F51-4647-4357-8F92-9513CC9830B1}" type="slidenum">
              <a:rPr lang="en-US" smtClean="0"/>
              <a:t>‹#›</a:t>
            </a:fld>
            <a:endParaRPr lang="en-US"/>
          </a:p>
        </p:txBody>
      </p:sp>
    </p:spTree>
    <p:extLst>
      <p:ext uri="{BB962C8B-B14F-4D97-AF65-F5344CB8AC3E}">
        <p14:creationId xmlns:p14="http://schemas.microsoft.com/office/powerpoint/2010/main" val="5400193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B95827D-FF17-4997-9805-6AA30880D8F1}" type="datetimeFigureOut">
              <a:rPr lang="en-US" smtClean="0"/>
              <a:t>4/16/2026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42F51-4647-4357-8F92-9513CC9830B1}" type="slidenum">
              <a:rPr lang="en-US" smtClean="0"/>
              <a:t>‹#›</a:t>
            </a:fld>
            <a:endParaRPr lang="en-US"/>
          </a:p>
        </p:txBody>
      </p:sp>
    </p:spTree>
    <p:extLst>
      <p:ext uri="{BB962C8B-B14F-4D97-AF65-F5344CB8AC3E}">
        <p14:creationId xmlns:p14="http://schemas.microsoft.com/office/powerpoint/2010/main" val="1314134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B95827D-FF17-4997-9805-6AA30880D8F1}" type="datetimeFigureOut">
              <a:rPr lang="en-US" smtClean="0"/>
              <a:t>4/16/2026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42F51-4647-4357-8F92-9513CC9830B1}"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8199835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B95827D-FF17-4997-9805-6AA30880D8F1}" type="datetimeFigureOut">
              <a:rPr lang="en-US" smtClean="0"/>
              <a:t>4/16/2026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42F51-4647-4357-8F92-9513CC9830B1}" type="slidenum">
              <a:rPr lang="en-US" smtClean="0"/>
              <a:t>‹#›</a:t>
            </a:fld>
            <a:endParaRPr lang="en-US"/>
          </a:p>
        </p:txBody>
      </p:sp>
    </p:spTree>
    <p:extLst>
      <p:ext uri="{BB962C8B-B14F-4D97-AF65-F5344CB8AC3E}">
        <p14:creationId xmlns:p14="http://schemas.microsoft.com/office/powerpoint/2010/main" val="39626083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B95827D-FF17-4997-9805-6AA30880D8F1}" type="datetimeFigureOut">
              <a:rPr lang="en-US" smtClean="0"/>
              <a:t>4/16/2026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42F51-4647-4357-8F92-9513CC9830B1}"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0193834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B95827D-FF17-4997-9805-6AA30880D8F1}" type="datetimeFigureOut">
              <a:rPr lang="en-US" smtClean="0"/>
              <a:t>4/16/2026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42F51-4647-4357-8F92-9513CC9830B1}" type="slidenum">
              <a:rPr lang="en-US" smtClean="0"/>
              <a:t>‹#›</a:t>
            </a:fld>
            <a:endParaRPr lang="en-US"/>
          </a:p>
        </p:txBody>
      </p:sp>
    </p:spTree>
    <p:extLst>
      <p:ext uri="{BB962C8B-B14F-4D97-AF65-F5344CB8AC3E}">
        <p14:creationId xmlns:p14="http://schemas.microsoft.com/office/powerpoint/2010/main" val="39177155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B95827D-FF17-4997-9805-6AA30880D8F1}" type="datetimeFigureOut">
              <a:rPr lang="en-US" smtClean="0"/>
              <a:t>4/16/2026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42F51-4647-4357-8F92-9513CC9830B1}" type="slidenum">
              <a:rPr lang="en-US" smtClean="0"/>
              <a:t>‹#›</a:t>
            </a:fld>
            <a:endParaRPr lang="en-US"/>
          </a:p>
        </p:txBody>
      </p:sp>
    </p:spTree>
    <p:extLst>
      <p:ext uri="{BB962C8B-B14F-4D97-AF65-F5344CB8AC3E}">
        <p14:creationId xmlns:p14="http://schemas.microsoft.com/office/powerpoint/2010/main" val="21590185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B95827D-FF17-4997-9805-6AA30880D8F1}" type="datetimeFigureOut">
              <a:rPr lang="en-US" smtClean="0"/>
              <a:t>4/16/2026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42F51-4647-4357-8F92-9513CC9830B1}" type="slidenum">
              <a:rPr lang="en-US" smtClean="0"/>
              <a:t>‹#›</a:t>
            </a:fld>
            <a:endParaRPr lang="en-US"/>
          </a:p>
        </p:txBody>
      </p:sp>
    </p:spTree>
    <p:extLst>
      <p:ext uri="{BB962C8B-B14F-4D97-AF65-F5344CB8AC3E}">
        <p14:creationId xmlns:p14="http://schemas.microsoft.com/office/powerpoint/2010/main" val="313604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B95827D-FF17-4997-9805-6AA30880D8F1}" type="datetimeFigureOut">
              <a:rPr lang="en-US" smtClean="0"/>
              <a:t>4/16/2026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42F51-4647-4357-8F92-9513CC9830B1}" type="slidenum">
              <a:rPr lang="en-US" smtClean="0"/>
              <a:t>‹#›</a:t>
            </a:fld>
            <a:endParaRPr lang="en-US"/>
          </a:p>
        </p:txBody>
      </p:sp>
    </p:spTree>
    <p:extLst>
      <p:ext uri="{BB962C8B-B14F-4D97-AF65-F5344CB8AC3E}">
        <p14:creationId xmlns:p14="http://schemas.microsoft.com/office/powerpoint/2010/main" val="4344532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B95827D-FF17-4997-9805-6AA30880D8F1}" type="datetimeFigureOut">
              <a:rPr lang="en-US" smtClean="0"/>
              <a:t>4/16/2026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42F51-4647-4357-8F92-9513CC9830B1}" type="slidenum">
              <a:rPr lang="en-US" smtClean="0"/>
              <a:t>‹#›</a:t>
            </a:fld>
            <a:endParaRPr lang="en-US"/>
          </a:p>
        </p:txBody>
      </p:sp>
    </p:spTree>
    <p:extLst>
      <p:ext uri="{BB962C8B-B14F-4D97-AF65-F5344CB8AC3E}">
        <p14:creationId xmlns:p14="http://schemas.microsoft.com/office/powerpoint/2010/main" val="22439211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B95827D-FF17-4997-9805-6AA30880D8F1}" type="datetimeFigureOut">
              <a:rPr lang="en-US" smtClean="0"/>
              <a:t>4/16/2026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42F51-4647-4357-8F92-9513CC9830B1}" type="slidenum">
              <a:rPr lang="en-US" smtClean="0"/>
              <a:t>‹#›</a:t>
            </a:fld>
            <a:endParaRPr lang="en-US"/>
          </a:p>
        </p:txBody>
      </p:sp>
    </p:spTree>
    <p:extLst>
      <p:ext uri="{BB962C8B-B14F-4D97-AF65-F5344CB8AC3E}">
        <p14:creationId xmlns:p14="http://schemas.microsoft.com/office/powerpoint/2010/main" val="8550226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B95827D-FF17-4997-9805-6AA30880D8F1}" type="datetimeFigureOut">
              <a:rPr lang="en-US" smtClean="0"/>
              <a:t>4/16/2026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F42F51-4647-4357-8F92-9513CC9830B1}" type="slidenum">
              <a:rPr lang="en-US" smtClean="0"/>
              <a:t>‹#›</a:t>
            </a:fld>
            <a:endParaRPr lang="en-US"/>
          </a:p>
        </p:txBody>
      </p:sp>
    </p:spTree>
    <p:extLst>
      <p:ext uri="{BB962C8B-B14F-4D97-AF65-F5344CB8AC3E}">
        <p14:creationId xmlns:p14="http://schemas.microsoft.com/office/powerpoint/2010/main" val="33288711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B95827D-FF17-4997-9805-6AA30880D8F1}" type="datetimeFigureOut">
              <a:rPr lang="en-US" smtClean="0"/>
              <a:t>4/16/2026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F42F51-4647-4357-8F92-9513CC9830B1}" type="slidenum">
              <a:rPr lang="en-US" smtClean="0"/>
              <a:t>‹#›</a:t>
            </a:fld>
            <a:endParaRPr lang="en-US"/>
          </a:p>
        </p:txBody>
      </p:sp>
    </p:spTree>
    <p:extLst>
      <p:ext uri="{BB962C8B-B14F-4D97-AF65-F5344CB8AC3E}">
        <p14:creationId xmlns:p14="http://schemas.microsoft.com/office/powerpoint/2010/main" val="2414746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95827D-FF17-4997-9805-6AA30880D8F1}" type="datetimeFigureOut">
              <a:rPr lang="en-US" smtClean="0"/>
              <a:t>4/16/2026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F42F51-4647-4357-8F92-9513CC9830B1}" type="slidenum">
              <a:rPr lang="en-US" smtClean="0"/>
              <a:t>‹#›</a:t>
            </a:fld>
            <a:endParaRPr lang="en-US"/>
          </a:p>
        </p:txBody>
      </p:sp>
    </p:spTree>
    <p:extLst>
      <p:ext uri="{BB962C8B-B14F-4D97-AF65-F5344CB8AC3E}">
        <p14:creationId xmlns:p14="http://schemas.microsoft.com/office/powerpoint/2010/main" val="18300314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B95827D-FF17-4997-9805-6AA30880D8F1}" type="datetimeFigureOut">
              <a:rPr lang="en-US" smtClean="0"/>
              <a:t>4/16/2026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42F51-4647-4357-8F92-9513CC9830B1}" type="slidenum">
              <a:rPr lang="en-US" smtClean="0"/>
              <a:t>‹#›</a:t>
            </a:fld>
            <a:endParaRPr lang="en-US"/>
          </a:p>
        </p:txBody>
      </p:sp>
    </p:spTree>
    <p:extLst>
      <p:ext uri="{BB962C8B-B14F-4D97-AF65-F5344CB8AC3E}">
        <p14:creationId xmlns:p14="http://schemas.microsoft.com/office/powerpoint/2010/main" val="13251124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B95827D-FF17-4997-9805-6AA30880D8F1}" type="datetimeFigureOut">
              <a:rPr lang="en-US" smtClean="0"/>
              <a:t>4/16/2026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42F51-4647-4357-8F92-9513CC9830B1}" type="slidenum">
              <a:rPr lang="en-US" smtClean="0"/>
              <a:t>‹#›</a:t>
            </a:fld>
            <a:endParaRPr lang="en-US"/>
          </a:p>
        </p:txBody>
      </p:sp>
    </p:spTree>
    <p:extLst>
      <p:ext uri="{BB962C8B-B14F-4D97-AF65-F5344CB8AC3E}">
        <p14:creationId xmlns:p14="http://schemas.microsoft.com/office/powerpoint/2010/main" val="37160736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B95827D-FF17-4997-9805-6AA30880D8F1}" type="datetimeFigureOut">
              <a:rPr lang="en-US" smtClean="0"/>
              <a:t>4/16/2026</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B8F42F51-4647-4357-8F92-9513CC9830B1}" type="slidenum">
              <a:rPr lang="en-US" smtClean="0"/>
              <a:t>‹#›</a:t>
            </a:fld>
            <a:endParaRPr lang="en-US"/>
          </a:p>
        </p:txBody>
      </p:sp>
    </p:spTree>
    <p:extLst>
      <p:ext uri="{BB962C8B-B14F-4D97-AF65-F5344CB8AC3E}">
        <p14:creationId xmlns:p14="http://schemas.microsoft.com/office/powerpoint/2010/main" val="249221177"/>
      </p:ext>
    </p:extLst>
  </p:cSld>
  <p:clrMap bg1="dk1" tx1="lt1" bg2="dk2" tx2="lt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 id="2147483927" r:id="rId12"/>
    <p:sldLayoutId id="2147483928" r:id="rId13"/>
    <p:sldLayoutId id="2147483929" r:id="rId14"/>
    <p:sldLayoutId id="2147483930" r:id="rId15"/>
    <p:sldLayoutId id="2147483931"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1.m4a"/><Relationship Id="rId1" Type="http://schemas.microsoft.com/office/2007/relationships/media" Target="../media/media1.m4a"/><Relationship Id="rId6" Type="http://schemas.microsoft.com/office/2017/04/relationships/track" Target="../media/track1.vtt"/><Relationship Id="rId5" Type="http://schemas.openxmlformats.org/officeDocument/2006/relationships/image" Target="../media/image1.sv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microsoft.com/office/2017/04/relationships/track" Target="../media/track10.vtt"/><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1.m4a"/><Relationship Id="rId1" Type="http://schemas.microsoft.com/office/2007/relationships/media" Target="../media/media11.m4a"/><Relationship Id="rId6" Type="http://schemas.microsoft.com/office/2017/04/relationships/track" Target="../media/track11.vtt"/><Relationship Id="rId5" Type="http://schemas.openxmlformats.org/officeDocument/2006/relationships/image" Target="../media/image8.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microsoft.com/office/2017/04/relationships/track" Target="../media/track12.vtt"/><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3.m4a"/><Relationship Id="rId1" Type="http://schemas.microsoft.com/office/2007/relationships/media" Target="../media/media13.m4a"/><Relationship Id="rId6" Type="http://schemas.microsoft.com/office/2017/04/relationships/track" Target="../media/track13.vtt"/><Relationship Id="rId5" Type="http://schemas.openxmlformats.org/officeDocument/2006/relationships/image" Target="../media/image9.sv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microsoft.com/office/2017/04/relationships/track" Target="../media/track14.vtt"/><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microsoft.com/office/2017/04/relationships/track" Target="../media/track15.vtt"/><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6.m4a"/><Relationship Id="rId1" Type="http://schemas.microsoft.com/office/2007/relationships/media" Target="../media/media16.m4a"/><Relationship Id="rId6" Type="http://schemas.microsoft.com/office/2017/04/relationships/track" Target="../media/track16.vtt"/><Relationship Id="rId5" Type="http://schemas.openxmlformats.org/officeDocument/2006/relationships/image" Target="../media/image10.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png"/><Relationship Id="rId5" Type="http://schemas.microsoft.com/office/2017/04/relationships/track" Target="../media/track17.vtt"/><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png"/><Relationship Id="rId5" Type="http://schemas.microsoft.com/office/2017/04/relationships/track" Target="../media/track18.vtt"/><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png"/><Relationship Id="rId5" Type="http://schemas.microsoft.com/office/2017/04/relationships/track" Target="../media/track19.vtt"/><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Layout" Target="../diagrams/layout1.xml"/><Relationship Id="rId11" Type="http://schemas.openxmlformats.org/officeDocument/2006/relationships/image" Target="../media/image2.png"/><Relationship Id="rId5" Type="http://schemas.openxmlformats.org/officeDocument/2006/relationships/diagramData" Target="../diagrams/data1.xml"/><Relationship Id="rId10" Type="http://schemas.microsoft.com/office/2017/04/relationships/track" Target="../media/track2.vtt"/><Relationship Id="rId4" Type="http://schemas.openxmlformats.org/officeDocument/2006/relationships/notesSlide" Target="../notesSlides/notesSlide2.xml"/><Relationship Id="rId9" Type="http://schemas.microsoft.com/office/2007/relationships/diagramDrawing" Target="../diagrams/drawing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png"/><Relationship Id="rId5" Type="http://schemas.microsoft.com/office/2017/04/relationships/track" Target="../media/track20.vtt"/><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png"/><Relationship Id="rId5" Type="http://schemas.microsoft.com/office/2017/04/relationships/track" Target="../media/track21.vtt"/><Relationship Id="rId4"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Layout" Target="../diagrams/layout2.xml"/><Relationship Id="rId11" Type="http://schemas.openxmlformats.org/officeDocument/2006/relationships/image" Target="../media/image2.png"/><Relationship Id="rId5" Type="http://schemas.openxmlformats.org/officeDocument/2006/relationships/diagramData" Target="../diagrams/data2.xml"/><Relationship Id="rId10" Type="http://schemas.microsoft.com/office/2017/04/relationships/track" Target="../media/track3.vtt"/><Relationship Id="rId4" Type="http://schemas.openxmlformats.org/officeDocument/2006/relationships/notesSlide" Target="../notesSlides/notesSlide3.xml"/><Relationship Id="rId9" Type="http://schemas.microsoft.com/office/2007/relationships/diagramDrawing" Target="../diagrams/drawing2.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xml"/><Relationship Id="rId7" Type="http://schemas.openxmlformats.org/officeDocument/2006/relationships/diagramQuickStyle" Target="../diagrams/quickStyle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Layout" Target="../diagrams/layout3.xml"/><Relationship Id="rId11" Type="http://schemas.openxmlformats.org/officeDocument/2006/relationships/image" Target="../media/image2.png"/><Relationship Id="rId5" Type="http://schemas.openxmlformats.org/officeDocument/2006/relationships/diagramData" Target="../diagrams/data3.xml"/><Relationship Id="rId10" Type="http://schemas.microsoft.com/office/2017/04/relationships/track" Target="../media/track4.vtt"/><Relationship Id="rId4" Type="http://schemas.openxmlformats.org/officeDocument/2006/relationships/notesSlide" Target="../notesSlides/notesSlide4.xml"/><Relationship Id="rId9" Type="http://schemas.microsoft.com/office/2007/relationships/diagramDrawing" Target="../diagrams/drawing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microsoft.com/office/2017/04/relationships/track" Target="../media/track5.vtt"/><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6.m4a"/><Relationship Id="rId1" Type="http://schemas.microsoft.com/office/2007/relationships/media" Target="../media/media6.m4a"/><Relationship Id="rId6" Type="http://schemas.microsoft.com/office/2017/04/relationships/track" Target="../media/track6.vtt"/><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microsoft.com/office/2017/04/relationships/track" Target="../media/track7.vtt"/><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microsoft.com/office/2017/04/relationships/track" Target="../media/track8.vtt"/><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microsoft.com/office/2017/04/relationships/track" Target="../media/track9.vtt"/><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F1F68-1FAE-45A6-9C6A-B78CBE81C180}"/>
              </a:ext>
            </a:extLst>
          </p:cNvPr>
          <p:cNvSpPr>
            <a:spLocks noGrp="1"/>
          </p:cNvSpPr>
          <p:nvPr>
            <p:ph type="ctrTitle"/>
          </p:nvPr>
        </p:nvSpPr>
        <p:spPr>
          <a:xfrm>
            <a:off x="4974337" y="1265314"/>
            <a:ext cx="4299666" cy="3249131"/>
          </a:xfrm>
        </p:spPr>
        <p:txBody>
          <a:bodyPr>
            <a:normAutofit/>
          </a:bodyPr>
          <a:lstStyle/>
          <a:p>
            <a:pPr algn="l">
              <a:lnSpc>
                <a:spcPct val="90000"/>
              </a:lnSpc>
            </a:pPr>
            <a:r>
              <a:rPr lang="en-US" sz="4600" dirty="0"/>
              <a:t>TN Soil and Water Conservation District Board Training </a:t>
            </a:r>
          </a:p>
        </p:txBody>
      </p:sp>
      <p:sp>
        <p:nvSpPr>
          <p:cNvPr id="3" name="Subtitle 2">
            <a:extLst>
              <a:ext uri="{FF2B5EF4-FFF2-40B4-BE49-F238E27FC236}">
                <a16:creationId xmlns:a16="http://schemas.microsoft.com/office/drawing/2014/main" id="{FECA0499-EF56-4BA8-822F-9A04ABFB7DD2}"/>
              </a:ext>
            </a:extLst>
          </p:cNvPr>
          <p:cNvSpPr>
            <a:spLocks noGrp="1"/>
          </p:cNvSpPr>
          <p:nvPr>
            <p:ph type="subTitle" idx="1"/>
          </p:nvPr>
        </p:nvSpPr>
        <p:spPr>
          <a:xfrm>
            <a:off x="4974336" y="4514446"/>
            <a:ext cx="4299666" cy="871042"/>
          </a:xfrm>
        </p:spPr>
        <p:txBody>
          <a:bodyPr>
            <a:normAutofit/>
          </a:bodyPr>
          <a:lstStyle/>
          <a:p>
            <a:pPr algn="l"/>
            <a:r>
              <a:rPr lang="en-US" dirty="0"/>
              <a:t>Chapter 2 – Financial Management Processes of the SWCD Board </a:t>
            </a:r>
          </a:p>
        </p:txBody>
      </p:sp>
      <p:pic>
        <p:nvPicPr>
          <p:cNvPr id="7" name="Graphic 6" descr="Plant">
            <a:extLst>
              <a:ext uri="{FF2B5EF4-FFF2-40B4-BE49-F238E27FC236}">
                <a16:creationId xmlns:a16="http://schemas.microsoft.com/office/drawing/2014/main" id="{A50ED070-66DB-B87E-5C09-2C6C5A98D0C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88604" y="1550139"/>
            <a:ext cx="3765692" cy="3765692"/>
          </a:xfrm>
          <a:prstGeom prst="rect">
            <a:avLst/>
          </a:prstGeom>
        </p:spPr>
      </p:pic>
      <p:pic>
        <p:nvPicPr>
          <p:cNvPr id="4" name="Recorded Sound" descr="Controls to play audio narration .">
            <a:hlinkClick r:id="" action="ppaction://media"/>
            <a:extLst>
              <a:ext uri="{FF2B5EF4-FFF2-40B4-BE49-F238E27FC236}">
                <a16:creationId xmlns:a16="http://schemas.microsoft.com/office/drawing/2014/main" id="{D5C62D1D-BA5D-5153-37A6-DBCF70AF66C6}"/>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041697DC-E454-4EBC-9ED7-F23AB84782D3}" label="Slide_1" lang="" r:embed="rId6"/>
                        </p173:trackLst>
                      </p173:tracksInfo>
                    </p:ext>
                  </p14:extLst>
                </p14:media>
              </p:ext>
            </p:extLst>
          </p:nvPr>
        </p:nvPicPr>
        <p:blipFill>
          <a:blip r:embed="rId7"/>
          <a:stretch>
            <a:fillRect/>
          </a:stretch>
        </p:blipFill>
        <p:spPr>
          <a:xfrm>
            <a:off x="10533375" y="4370067"/>
            <a:ext cx="609600" cy="609600"/>
          </a:xfrm>
          <a:prstGeom prst="rect">
            <a:avLst/>
          </a:prstGeom>
        </p:spPr>
      </p:pic>
    </p:spTree>
    <p:extLst>
      <p:ext uri="{BB962C8B-B14F-4D97-AF65-F5344CB8AC3E}">
        <p14:creationId xmlns:p14="http://schemas.microsoft.com/office/powerpoint/2010/main" val="2862995671"/>
      </p:ext>
    </p:extLst>
  </p:cSld>
  <p:clrMapOvr>
    <a:masterClrMapping/>
  </p:clrMapOvr>
  <mc:AlternateContent xmlns:mc="http://schemas.openxmlformats.org/markup-compatibility/2006" xmlns:p14="http://schemas.microsoft.com/office/powerpoint/2010/main">
    <mc:Choice Requires="p14">
      <p:transition spd="slow" p14:dur="2000" advTm="30519"/>
    </mc:Choice>
    <mc:Fallback xmlns="">
      <p:transition spd="slow" advTm="305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51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AB21DD6-83C6-4D00-A44C-BDE59F104B81}"/>
              </a:ext>
            </a:extLst>
          </p:cNvPr>
          <p:cNvSpPr>
            <a:spLocks noGrp="1"/>
          </p:cNvSpPr>
          <p:nvPr>
            <p:ph type="title"/>
          </p:nvPr>
        </p:nvSpPr>
        <p:spPr>
          <a:xfrm>
            <a:off x="677334" y="609600"/>
            <a:ext cx="8596668" cy="752669"/>
          </a:xfrm>
        </p:spPr>
        <p:txBody>
          <a:bodyPr/>
          <a:lstStyle/>
          <a:p>
            <a:r>
              <a:rPr lang="en-US" dirty="0"/>
              <a:t>Accounting and Monitoring Cont.</a:t>
            </a:r>
          </a:p>
        </p:txBody>
      </p:sp>
      <p:sp>
        <p:nvSpPr>
          <p:cNvPr id="3" name="Content Placeholder 2">
            <a:extLst>
              <a:ext uri="{FF2B5EF4-FFF2-40B4-BE49-F238E27FC236}">
                <a16:creationId xmlns:a16="http://schemas.microsoft.com/office/drawing/2014/main" id="{D33A6539-6361-4CBA-B6A8-ECE7AC331ADF}"/>
              </a:ext>
            </a:extLst>
          </p:cNvPr>
          <p:cNvSpPr>
            <a:spLocks noGrp="1"/>
          </p:cNvSpPr>
          <p:nvPr>
            <p:ph idx="1"/>
          </p:nvPr>
        </p:nvSpPr>
        <p:spPr>
          <a:xfrm>
            <a:off x="677334" y="1362269"/>
            <a:ext cx="8596668" cy="4679093"/>
          </a:xfrm>
        </p:spPr>
        <p:txBody>
          <a:bodyPr>
            <a:normAutofit/>
          </a:bodyPr>
          <a:lstStyle/>
          <a:p>
            <a:r>
              <a:rPr lang="en-US" dirty="0"/>
              <a:t>The district treasurer, working with the District staff must maintain an accurate account of the financial transactions of the district and prepare  reconciled monthly reports.</a:t>
            </a:r>
          </a:p>
          <a:p>
            <a:r>
              <a:rPr lang="en-US" dirty="0"/>
              <a:t>Boards must develop a system of internal controls. </a:t>
            </a:r>
          </a:p>
          <a:p>
            <a:pPr lvl="1"/>
            <a:r>
              <a:rPr lang="en-US" dirty="0"/>
              <a:t>Separation of the office and duties of the secretary and treasurer. </a:t>
            </a:r>
          </a:p>
          <a:p>
            <a:pPr lvl="1"/>
            <a:r>
              <a:rPr lang="en-US" dirty="0"/>
              <a:t>It is unacceptable to have all aspects of a transaction be performed by one person.</a:t>
            </a:r>
          </a:p>
          <a:p>
            <a:pPr lvl="1"/>
            <a:r>
              <a:rPr lang="en-US" dirty="0"/>
              <a:t>Make sure everyone on the board has a clear job description that defines their responsibilities.</a:t>
            </a:r>
          </a:p>
          <a:p>
            <a:pPr lvl="1"/>
            <a:r>
              <a:rPr lang="en-US" dirty="0"/>
              <a:t>Draft policies that cover check signing, expense reimbursement, credit/debit card usage, petty cash, access to sensitive documents, etc. </a:t>
            </a:r>
          </a:p>
        </p:txBody>
      </p:sp>
      <p:pic>
        <p:nvPicPr>
          <p:cNvPr id="2" name="Recorded Sound" descr="Controls to play audio narration.">
            <a:hlinkClick r:id="" action="ppaction://media"/>
            <a:extLst>
              <a:ext uri="{FF2B5EF4-FFF2-40B4-BE49-F238E27FC236}">
                <a16:creationId xmlns:a16="http://schemas.microsoft.com/office/drawing/2014/main" id="{F13DE1B5-8933-0A40-4A2B-B546DBDF80BE}"/>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AE3ED5CE-2128-4B6B-9E81-27644727FFD2}" label="Slide_10" lang="" r:embed="rId5"/>
                        </p173:trackLst>
                      </p173:tracksInfo>
                    </p:ext>
                  </p14:extLst>
                </p14:media>
              </p:ext>
            </p:extLst>
          </p:nvPr>
        </p:nvPicPr>
        <p:blipFill>
          <a:blip r:embed="rId6"/>
          <a:stretch>
            <a:fillRect/>
          </a:stretch>
        </p:blipFill>
        <p:spPr>
          <a:xfrm>
            <a:off x="10905066" y="4235215"/>
            <a:ext cx="609600" cy="609600"/>
          </a:xfrm>
          <a:prstGeom prst="rect">
            <a:avLst/>
          </a:prstGeom>
        </p:spPr>
      </p:pic>
    </p:spTree>
    <p:extLst>
      <p:ext uri="{BB962C8B-B14F-4D97-AF65-F5344CB8AC3E}">
        <p14:creationId xmlns:p14="http://schemas.microsoft.com/office/powerpoint/2010/main" val="1799970252"/>
      </p:ext>
    </p:extLst>
  </p:cSld>
  <p:clrMapOvr>
    <a:masterClrMapping/>
  </p:clrMapOvr>
  <mc:AlternateContent xmlns:mc="http://schemas.openxmlformats.org/markup-compatibility/2006" xmlns:p14="http://schemas.microsoft.com/office/powerpoint/2010/main">
    <mc:Choice Requires="p14">
      <p:transition spd="slow" p14:dur="2000" advTm="49158"/>
    </mc:Choice>
    <mc:Fallback xmlns="">
      <p:transition spd="slow" advTm="491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1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B10F1-A3FB-4AB3-A68C-F0E36FF173FF}"/>
              </a:ext>
            </a:extLst>
          </p:cNvPr>
          <p:cNvSpPr>
            <a:spLocks noGrp="1"/>
          </p:cNvSpPr>
          <p:nvPr>
            <p:ph type="title"/>
          </p:nvPr>
        </p:nvSpPr>
        <p:spPr/>
        <p:txBody>
          <a:bodyPr/>
          <a:lstStyle/>
          <a:p>
            <a:r>
              <a:rPr lang="en-US" dirty="0"/>
              <a:t>2.2: True or False? </a:t>
            </a:r>
          </a:p>
        </p:txBody>
      </p:sp>
      <p:sp>
        <p:nvSpPr>
          <p:cNvPr id="3" name="Content Placeholder 2">
            <a:extLst>
              <a:ext uri="{FF2B5EF4-FFF2-40B4-BE49-F238E27FC236}">
                <a16:creationId xmlns:a16="http://schemas.microsoft.com/office/drawing/2014/main" id="{E54F8332-DF85-4609-9E71-1E8D11815CEF}"/>
              </a:ext>
            </a:extLst>
          </p:cNvPr>
          <p:cNvSpPr>
            <a:spLocks noGrp="1"/>
          </p:cNvSpPr>
          <p:nvPr>
            <p:ph idx="1"/>
          </p:nvPr>
        </p:nvSpPr>
        <p:spPr>
          <a:xfrm>
            <a:off x="677334" y="2160589"/>
            <a:ext cx="8596668" cy="1914261"/>
          </a:xfrm>
        </p:spPr>
        <p:txBody>
          <a:bodyPr/>
          <a:lstStyle/>
          <a:p>
            <a:r>
              <a:rPr lang="en-US" dirty="0"/>
              <a:t>Pre-signed checks are appropriate to use by district boards.</a:t>
            </a:r>
          </a:p>
        </p:txBody>
      </p:sp>
      <p:pic>
        <p:nvPicPr>
          <p:cNvPr id="5" name="Picture 4" descr="False">
            <a:extLst>
              <a:ext uri="{FF2B5EF4-FFF2-40B4-BE49-F238E27FC236}">
                <a16:creationId xmlns:a16="http://schemas.microsoft.com/office/drawing/2014/main" id="{DD3F34E1-4A31-4EC5-9503-4AF9B06A9BBD}"/>
              </a:ext>
            </a:extLst>
          </p:cNvPr>
          <p:cNvPicPr>
            <a:picLocks noChangeAspect="1"/>
          </p:cNvPicPr>
          <p:nvPr/>
        </p:nvPicPr>
        <p:blipFill>
          <a:blip r:embed="rId5"/>
          <a:stretch>
            <a:fillRect/>
          </a:stretch>
        </p:blipFill>
        <p:spPr>
          <a:xfrm>
            <a:off x="2787913" y="2558219"/>
            <a:ext cx="6282167" cy="4177737"/>
          </a:xfrm>
          <a:prstGeom prst="rect">
            <a:avLst/>
          </a:prstGeom>
        </p:spPr>
      </p:pic>
      <p:pic>
        <p:nvPicPr>
          <p:cNvPr id="4" name="Recorded Sound" descr="Controls to play audio narration.">
            <a:hlinkClick r:id="" action="ppaction://media"/>
            <a:extLst>
              <a:ext uri="{FF2B5EF4-FFF2-40B4-BE49-F238E27FC236}">
                <a16:creationId xmlns:a16="http://schemas.microsoft.com/office/drawing/2014/main" id="{22A9F28E-CDD6-99E2-6A6D-8AA7E77FED0D}"/>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4C805E61-5CD0-4022-BB9E-83CAF024D70A}" label="Slide_11" lang="" r:embed="rId6"/>
                        </p173:trackLst>
                      </p173:tracksInfo>
                    </p:ext>
                  </p14:extLst>
                </p14:media>
              </p:ext>
            </p:extLst>
          </p:nvPr>
        </p:nvPicPr>
        <p:blipFill>
          <a:blip r:embed="rId7"/>
          <a:stretch>
            <a:fillRect/>
          </a:stretch>
        </p:blipFill>
        <p:spPr>
          <a:xfrm>
            <a:off x="10571059" y="4483376"/>
            <a:ext cx="609600" cy="609600"/>
          </a:xfrm>
          <a:prstGeom prst="rect">
            <a:avLst/>
          </a:prstGeom>
        </p:spPr>
      </p:pic>
    </p:spTree>
    <p:extLst>
      <p:ext uri="{BB962C8B-B14F-4D97-AF65-F5344CB8AC3E}">
        <p14:creationId xmlns:p14="http://schemas.microsoft.com/office/powerpoint/2010/main" val="565606669"/>
      </p:ext>
    </p:extLst>
  </p:cSld>
  <p:clrMapOvr>
    <a:masterClrMapping/>
  </p:clrMapOvr>
  <mc:AlternateContent xmlns:mc="http://schemas.openxmlformats.org/markup-compatibility/2006" xmlns:p14="http://schemas.microsoft.com/office/powerpoint/2010/main">
    <mc:Choice Requires="p14">
      <p:transition spd="slow" p14:dur="2000" advTm="7964"/>
    </mc:Choice>
    <mc:Fallback xmlns="">
      <p:transition spd="slow" advTm="79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65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6500"/>
                            </p:stCondLst>
                            <p:childTnLst>
                              <p:par>
                                <p:cTn id="8" presetID="1" presetClass="mediacall" presetSubtype="0" fill="hold" nodeType="afterEffect">
                                  <p:stCondLst>
                                    <p:cond delay="0"/>
                                  </p:stCondLst>
                                  <p:childTnLst>
                                    <p:cmd type="call" cmd="playFrom(0.0)">
                                      <p:cBhvr>
                                        <p:cTn id="9" dur="79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6" name="Rectangle 9">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11">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53376"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13">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133042"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24631"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6597"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Isosceles Triangle 19">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5488"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7655"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Isosceles Triangle 23">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14821"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Freeform: Shape 25">
            <a:extLst>
              <a:ext uri="{FF2B5EF4-FFF2-40B4-BE49-F238E27FC236}">
                <a16:creationId xmlns:a16="http://schemas.microsoft.com/office/drawing/2014/main" id="{142BFA2A-77A0-4F60-A32A-685681C84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2154" y="-8467"/>
            <a:ext cx="7109846" cy="6866467"/>
          </a:xfrm>
          <a:custGeom>
            <a:avLst/>
            <a:gdLst>
              <a:gd name="connsiteX0" fmla="*/ 0 w 7109846"/>
              <a:gd name="connsiteY0" fmla="*/ 0 h 6866467"/>
              <a:gd name="connsiteX1" fmla="*/ 1249825 w 7109846"/>
              <a:gd name="connsiteY1" fmla="*/ 0 h 6866467"/>
              <a:gd name="connsiteX2" fmla="*/ 1249825 w 7109846"/>
              <a:gd name="connsiteY2" fmla="*/ 8467 h 6866467"/>
              <a:gd name="connsiteX3" fmla="*/ 7109846 w 7109846"/>
              <a:gd name="connsiteY3" fmla="*/ 8467 h 6866467"/>
              <a:gd name="connsiteX4" fmla="*/ 7109846 w 7109846"/>
              <a:gd name="connsiteY4" fmla="*/ 6866467 h 6866467"/>
              <a:gd name="connsiteX5" fmla="*/ 1249825 w 7109846"/>
              <a:gd name="connsiteY5" fmla="*/ 6866467 h 6866467"/>
              <a:gd name="connsiteX6" fmla="*/ 1109382 w 7109846"/>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09846" h="6866467">
                <a:moveTo>
                  <a:pt x="0" y="0"/>
                </a:moveTo>
                <a:lnTo>
                  <a:pt x="1249825" y="0"/>
                </a:lnTo>
                <a:lnTo>
                  <a:pt x="1249825" y="8467"/>
                </a:lnTo>
                <a:lnTo>
                  <a:pt x="7109846" y="8467"/>
                </a:lnTo>
                <a:lnTo>
                  <a:pt x="7109846" y="6866467"/>
                </a:lnTo>
                <a:lnTo>
                  <a:pt x="1249825" y="6866467"/>
                </a:lnTo>
                <a:lnTo>
                  <a:pt x="1109382" y="6866467"/>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670DCF4-828E-40DE-9D80-06CF2C8249BD}"/>
              </a:ext>
            </a:extLst>
          </p:cNvPr>
          <p:cNvSpPr>
            <a:spLocks noGrp="1"/>
          </p:cNvSpPr>
          <p:nvPr>
            <p:ph type="title"/>
          </p:nvPr>
        </p:nvSpPr>
        <p:spPr>
          <a:xfrm>
            <a:off x="677334" y="609599"/>
            <a:ext cx="3843375" cy="5545667"/>
          </a:xfrm>
        </p:spPr>
        <p:txBody>
          <a:bodyPr anchor="ctr">
            <a:normAutofit/>
          </a:bodyPr>
          <a:lstStyle/>
          <a:p>
            <a:r>
              <a:rPr lang="en-US" dirty="0">
                <a:solidFill>
                  <a:schemeClr val="tx1">
                    <a:lumMod val="85000"/>
                    <a:lumOff val="15000"/>
                  </a:schemeClr>
                </a:solidFill>
              </a:rPr>
              <a:t>2.3 The Reconciliation Process</a:t>
            </a:r>
          </a:p>
        </p:txBody>
      </p:sp>
      <p:sp>
        <p:nvSpPr>
          <p:cNvPr id="3" name="Content Placeholder 2">
            <a:extLst>
              <a:ext uri="{FF2B5EF4-FFF2-40B4-BE49-F238E27FC236}">
                <a16:creationId xmlns:a16="http://schemas.microsoft.com/office/drawing/2014/main" id="{80494ACE-FAED-420B-A096-2735CBF83701}"/>
              </a:ext>
            </a:extLst>
          </p:cNvPr>
          <p:cNvSpPr>
            <a:spLocks noGrp="1"/>
          </p:cNvSpPr>
          <p:nvPr>
            <p:ph idx="1"/>
          </p:nvPr>
        </p:nvSpPr>
        <p:spPr>
          <a:xfrm>
            <a:off x="6116084" y="609600"/>
            <a:ext cx="5511296" cy="5545667"/>
          </a:xfrm>
        </p:spPr>
        <p:txBody>
          <a:bodyPr anchor="ctr">
            <a:normAutofit/>
          </a:bodyPr>
          <a:lstStyle/>
          <a:p>
            <a:pPr>
              <a:buClrTx/>
            </a:pPr>
            <a:r>
              <a:rPr lang="en-US" dirty="0">
                <a:solidFill>
                  <a:schemeClr val="bg1"/>
                </a:solidFill>
              </a:rPr>
              <a:t>Key concepts:</a:t>
            </a:r>
          </a:p>
          <a:p>
            <a:pPr lvl="1">
              <a:buClrTx/>
            </a:pPr>
            <a:r>
              <a:rPr lang="en-US" dirty="0">
                <a:solidFill>
                  <a:schemeClr val="bg1"/>
                </a:solidFill>
              </a:rPr>
              <a:t>Accounting reconciliations or checkbook maintenance of all bank accounts should be done monthly.</a:t>
            </a:r>
          </a:p>
          <a:p>
            <a:pPr lvl="1">
              <a:buClrTx/>
            </a:pPr>
            <a:r>
              <a:rPr lang="en-US" dirty="0">
                <a:solidFill>
                  <a:schemeClr val="bg1"/>
                </a:solidFill>
                <a:latin typeface="+mj-lt"/>
                <a:ea typeface="Calibri" panose="020F0502020204030204" pitchFamily="34" charset="0"/>
                <a:cs typeface="Times New Roman" panose="02020603050405020304" pitchFamily="18" charset="0"/>
              </a:rPr>
              <a:t>R</a:t>
            </a:r>
            <a:r>
              <a:rPr lang="en-US" dirty="0">
                <a:solidFill>
                  <a:schemeClr val="bg1"/>
                </a:solidFill>
                <a:effectLst/>
                <a:latin typeface="+mj-lt"/>
                <a:ea typeface="Calibri" panose="020F0502020204030204" pitchFamily="34" charset="0"/>
                <a:cs typeface="Times New Roman" panose="02020603050405020304" pitchFamily="18" charset="0"/>
              </a:rPr>
              <a:t>econciling financial accounts with accounting records will help the district identify errors, irregularities, needed adjustments and possible fraudulent activities.</a:t>
            </a:r>
            <a:endParaRPr lang="en-US" dirty="0">
              <a:solidFill>
                <a:schemeClr val="bg1"/>
              </a:solidFill>
              <a:latin typeface="+mj-lt"/>
            </a:endParaRPr>
          </a:p>
        </p:txBody>
      </p:sp>
      <p:pic>
        <p:nvPicPr>
          <p:cNvPr id="4" name="Recorded Sound" descr="Controls to play audio narration.">
            <a:hlinkClick r:id="" action="ppaction://media"/>
            <a:extLst>
              <a:ext uri="{FF2B5EF4-FFF2-40B4-BE49-F238E27FC236}">
                <a16:creationId xmlns:a16="http://schemas.microsoft.com/office/drawing/2014/main" id="{B8922EFB-CFFC-DCD6-99C9-0F03E0B162B8}"/>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0208BFB9-BD28-4F74-B9C3-456147804386}" label="Slide_12" lang="" r:embed="rId5"/>
                        </p173:trackLst>
                      </p173:tracksInfo>
                    </p:ext>
                  </p14:extLst>
                </p14:media>
              </p:ext>
            </p:extLst>
          </p:nvPr>
        </p:nvPicPr>
        <p:blipFill>
          <a:blip r:embed="rId6"/>
          <a:stretch>
            <a:fillRect/>
          </a:stretch>
        </p:blipFill>
        <p:spPr>
          <a:xfrm>
            <a:off x="11017780" y="4366683"/>
            <a:ext cx="609600" cy="609600"/>
          </a:xfrm>
          <a:prstGeom prst="rect">
            <a:avLst/>
          </a:prstGeom>
        </p:spPr>
      </p:pic>
    </p:spTree>
    <p:extLst>
      <p:ext uri="{BB962C8B-B14F-4D97-AF65-F5344CB8AC3E}">
        <p14:creationId xmlns:p14="http://schemas.microsoft.com/office/powerpoint/2010/main" val="89952870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23850"/>
    </mc:Choice>
    <mc:Fallback xmlns="">
      <p:transition spd="slow" advTm="238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8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8E370-4AAE-489A-9344-A5E0BF0F3669}"/>
              </a:ext>
            </a:extLst>
          </p:cNvPr>
          <p:cNvSpPr>
            <a:spLocks noGrp="1"/>
          </p:cNvSpPr>
          <p:nvPr>
            <p:ph type="title"/>
          </p:nvPr>
        </p:nvSpPr>
        <p:spPr>
          <a:xfrm>
            <a:off x="677334" y="609600"/>
            <a:ext cx="8596668" cy="1320800"/>
          </a:xfrm>
        </p:spPr>
        <p:txBody>
          <a:bodyPr anchor="t">
            <a:normAutofit/>
          </a:bodyPr>
          <a:lstStyle/>
          <a:p>
            <a:r>
              <a:rPr lang="en-US" dirty="0"/>
              <a:t>The Reconciliation Process</a:t>
            </a:r>
          </a:p>
        </p:txBody>
      </p:sp>
      <p:sp>
        <p:nvSpPr>
          <p:cNvPr id="48" name="Content Placeholder 2">
            <a:extLst>
              <a:ext uri="{FF2B5EF4-FFF2-40B4-BE49-F238E27FC236}">
                <a16:creationId xmlns:a16="http://schemas.microsoft.com/office/drawing/2014/main" id="{9E5E388F-C5F4-4F0C-B14E-322FC6CFDB67}"/>
              </a:ext>
            </a:extLst>
          </p:cNvPr>
          <p:cNvSpPr>
            <a:spLocks noGrp="1"/>
          </p:cNvSpPr>
          <p:nvPr>
            <p:ph idx="1"/>
          </p:nvPr>
        </p:nvSpPr>
        <p:spPr>
          <a:xfrm>
            <a:off x="677334" y="1578364"/>
            <a:ext cx="6771216" cy="3726172"/>
          </a:xfrm>
        </p:spPr>
        <p:txBody>
          <a:bodyPr>
            <a:normAutofit/>
          </a:bodyPr>
          <a:lstStyle/>
          <a:p>
            <a:pPr>
              <a:lnSpc>
                <a:spcPct val="90000"/>
              </a:lnSpc>
            </a:pPr>
            <a:r>
              <a:rPr lang="en-US" sz="1300" dirty="0"/>
              <a:t>Reconciliation is the process of comparing a district’s financial accounts/amounts with banking/financial institutions to ensure they add up and agree to the same total amount of money, or to explain any differences between the two. </a:t>
            </a:r>
          </a:p>
          <a:p>
            <a:pPr>
              <a:lnSpc>
                <a:spcPct val="90000"/>
              </a:lnSpc>
            </a:pPr>
            <a:r>
              <a:rPr lang="en-US" sz="1300" dirty="0"/>
              <a:t>Keeping an accurate running balance each month:</a:t>
            </a:r>
          </a:p>
          <a:p>
            <a:pPr lvl="1">
              <a:lnSpc>
                <a:spcPct val="90000"/>
              </a:lnSpc>
            </a:pPr>
            <a:r>
              <a:rPr lang="en-US" sz="1300" dirty="0"/>
              <a:t>Maintain a paper check register/ a check register on the computer. </a:t>
            </a:r>
          </a:p>
          <a:p>
            <a:pPr marL="855663" lvl="1" indent="-390525">
              <a:lnSpc>
                <a:spcPct val="90000"/>
              </a:lnSpc>
            </a:pPr>
            <a:r>
              <a:rPr lang="en-US" sz="1500" dirty="0"/>
              <a:t>* Online banking is NOT a substitute for the district maintaining a check register.</a:t>
            </a:r>
          </a:p>
          <a:p>
            <a:pPr lvl="1">
              <a:lnSpc>
                <a:spcPct val="90000"/>
              </a:lnSpc>
            </a:pPr>
            <a:r>
              <a:rPr lang="en-US" sz="1300" dirty="0"/>
              <a:t>Compare each transaction in the bank statement with the accounting records to ensure the correct funding code is used.</a:t>
            </a:r>
          </a:p>
          <a:p>
            <a:pPr lvl="1">
              <a:lnSpc>
                <a:spcPct val="90000"/>
              </a:lnSpc>
            </a:pPr>
            <a:r>
              <a:rPr lang="en-US" sz="1300" dirty="0"/>
              <a:t>Fees, interest income, interest expense, etc., entries will be added from the financial statement to the accounting records as reconciliation is completed. </a:t>
            </a:r>
          </a:p>
          <a:p>
            <a:pPr lvl="1">
              <a:lnSpc>
                <a:spcPct val="90000"/>
              </a:lnSpc>
            </a:pPr>
            <a:r>
              <a:rPr lang="en-US" sz="1300" dirty="0"/>
              <a:t>Maintaining an accurate check register is the first step to good reconciliation!</a:t>
            </a:r>
          </a:p>
        </p:txBody>
      </p:sp>
      <p:pic>
        <p:nvPicPr>
          <p:cNvPr id="47" name="Graphic 6" descr="Bank">
            <a:extLst>
              <a:ext uri="{FF2B5EF4-FFF2-40B4-BE49-F238E27FC236}">
                <a16:creationId xmlns:a16="http://schemas.microsoft.com/office/drawing/2014/main" id="{3F3C01A8-92C1-9D89-FFD4-5722048A436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759530" y="2159000"/>
            <a:ext cx="3145536" cy="3145536"/>
          </a:xfrm>
          <a:prstGeom prst="rect">
            <a:avLst/>
          </a:prstGeom>
        </p:spPr>
      </p:pic>
      <p:pic>
        <p:nvPicPr>
          <p:cNvPr id="3" name="Recorded Sound" descr="Controls to play audio narration.">
            <a:hlinkClick r:id="" action="ppaction://media"/>
            <a:extLst>
              <a:ext uri="{FF2B5EF4-FFF2-40B4-BE49-F238E27FC236}">
                <a16:creationId xmlns:a16="http://schemas.microsoft.com/office/drawing/2014/main" id="{07EC17A3-4A8C-1D68-251B-87F6116CEB3C}"/>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922B0A6D-26D1-49D8-A4C2-FC1A07A9B274}" label="Slide_13" lang="" r:embed="rId6"/>
                        </p173:trackLst>
                      </p173:tracksInfo>
                    </p:ext>
                  </p14:extLst>
                </p14:media>
              </p:ext>
            </p:extLst>
          </p:nvPr>
        </p:nvPicPr>
        <p:blipFill>
          <a:blip r:embed="rId7"/>
          <a:stretch>
            <a:fillRect/>
          </a:stretch>
        </p:blipFill>
        <p:spPr>
          <a:xfrm>
            <a:off x="10799232" y="4371086"/>
            <a:ext cx="609600" cy="609600"/>
          </a:xfrm>
          <a:prstGeom prst="rect">
            <a:avLst/>
          </a:prstGeom>
        </p:spPr>
      </p:pic>
    </p:spTree>
    <p:extLst>
      <p:ext uri="{BB962C8B-B14F-4D97-AF65-F5344CB8AC3E}">
        <p14:creationId xmlns:p14="http://schemas.microsoft.com/office/powerpoint/2010/main" val="2441046097"/>
      </p:ext>
    </p:extLst>
  </p:cSld>
  <p:clrMapOvr>
    <a:masterClrMapping/>
  </p:clrMapOvr>
  <mc:AlternateContent xmlns:mc="http://schemas.openxmlformats.org/markup-compatibility/2006" xmlns:p14="http://schemas.microsoft.com/office/powerpoint/2010/main">
    <mc:Choice Requires="p14">
      <p:transition spd="slow" p14:dur="2000" advTm="28936"/>
    </mc:Choice>
    <mc:Fallback xmlns="">
      <p:transition spd="slow" advTm="289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9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58C70-DBAF-479A-8838-AC3935C89FD9}"/>
              </a:ext>
            </a:extLst>
          </p:cNvPr>
          <p:cNvSpPr>
            <a:spLocks noGrp="1"/>
          </p:cNvSpPr>
          <p:nvPr>
            <p:ph type="title"/>
          </p:nvPr>
        </p:nvSpPr>
        <p:spPr>
          <a:xfrm>
            <a:off x="677334" y="609600"/>
            <a:ext cx="8596668" cy="739806"/>
          </a:xfrm>
        </p:spPr>
        <p:txBody>
          <a:bodyPr/>
          <a:lstStyle/>
          <a:p>
            <a:r>
              <a:rPr lang="en-US" dirty="0"/>
              <a:t>The Reconciliation Process Cont.</a:t>
            </a:r>
          </a:p>
        </p:txBody>
      </p:sp>
      <p:sp>
        <p:nvSpPr>
          <p:cNvPr id="3" name="Content Placeholder 2">
            <a:extLst>
              <a:ext uri="{FF2B5EF4-FFF2-40B4-BE49-F238E27FC236}">
                <a16:creationId xmlns:a16="http://schemas.microsoft.com/office/drawing/2014/main" id="{E2B7751D-F5CE-43B0-B46D-B99C9DCB5A78}"/>
              </a:ext>
            </a:extLst>
          </p:cNvPr>
          <p:cNvSpPr>
            <a:spLocks noGrp="1"/>
          </p:cNvSpPr>
          <p:nvPr>
            <p:ph idx="1"/>
          </p:nvPr>
        </p:nvSpPr>
        <p:spPr>
          <a:xfrm>
            <a:off x="677334" y="1349407"/>
            <a:ext cx="8596668" cy="4691956"/>
          </a:xfrm>
        </p:spPr>
        <p:txBody>
          <a:bodyPr>
            <a:normAutofit lnSpcReduction="10000"/>
          </a:bodyPr>
          <a:lstStyle/>
          <a:p>
            <a:r>
              <a:rPr lang="en-US" dirty="0"/>
              <a:t>Reconciliation informs the district which transactions have been entered but not yet processed by the bank.</a:t>
            </a:r>
          </a:p>
          <a:p>
            <a:r>
              <a:rPr lang="en-US" dirty="0"/>
              <a:t>Reconciliation tells the board which transactions have cleared the bank, and which have not.</a:t>
            </a:r>
          </a:p>
          <a:p>
            <a:r>
              <a:rPr lang="en-US" dirty="0"/>
              <a:t>All reconciliations, monitoring from TDA, and audit reports with findings* concerning state contracts should be part of the financial report given by the Treasurer at the next board meeting. </a:t>
            </a:r>
          </a:p>
          <a:p>
            <a:pPr marL="457200" lvl="1" indent="0">
              <a:buNone/>
            </a:pPr>
            <a:r>
              <a:rPr lang="en-US" i="1" dirty="0"/>
              <a:t>*Findings should be part of the board meetings until those findings are resolved, approved, and entered into minutes. Then as a final action, the board should communicate to the TDA internal auditor how they were resolved. </a:t>
            </a:r>
          </a:p>
          <a:p>
            <a:r>
              <a:rPr lang="en-US" dirty="0">
                <a:solidFill>
                  <a:schemeClr val="tx1"/>
                </a:solidFill>
              </a:rPr>
              <a:t>Bank reconciliations should have a preparer and an approver, who are two separate people, but these can be people with authority to sign checks. </a:t>
            </a:r>
          </a:p>
          <a:p>
            <a:r>
              <a:rPr lang="en-US" dirty="0">
                <a:solidFill>
                  <a:schemeClr val="tx1"/>
                </a:solidFill>
              </a:rPr>
              <a:t>As a recommended best practice, reconciliation should be done by a person who is not maintaining the checkbook, to create a system of checks and balances. </a:t>
            </a:r>
          </a:p>
          <a:p>
            <a:pPr lvl="1"/>
            <a:endParaRPr lang="en-US" dirty="0"/>
          </a:p>
        </p:txBody>
      </p:sp>
      <p:pic>
        <p:nvPicPr>
          <p:cNvPr id="4" name="Recorded Sound" descr="Controls to play audio narration.">
            <a:hlinkClick r:id="" action="ppaction://media"/>
            <a:extLst>
              <a:ext uri="{FF2B5EF4-FFF2-40B4-BE49-F238E27FC236}">
                <a16:creationId xmlns:a16="http://schemas.microsoft.com/office/drawing/2014/main" id="{3DA80B09-AEFD-27B5-8E20-3C714A9EB86D}"/>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E2BA6D0F-BDBD-46D7-8DC6-A048486414A2}" label="Slide_14" lang="" r:embed="rId5"/>
                        </p173:trackLst>
                      </p173:tracksInfo>
                    </p:ext>
                  </p14:extLst>
                </p14:media>
              </p:ext>
            </p:extLst>
          </p:nvPr>
        </p:nvPicPr>
        <p:blipFill>
          <a:blip r:embed="rId6"/>
          <a:stretch>
            <a:fillRect/>
          </a:stretch>
        </p:blipFill>
        <p:spPr>
          <a:xfrm>
            <a:off x="10470045" y="4498313"/>
            <a:ext cx="609600" cy="609600"/>
          </a:xfrm>
          <a:prstGeom prst="rect">
            <a:avLst/>
          </a:prstGeom>
        </p:spPr>
      </p:pic>
    </p:spTree>
    <p:extLst>
      <p:ext uri="{BB962C8B-B14F-4D97-AF65-F5344CB8AC3E}">
        <p14:creationId xmlns:p14="http://schemas.microsoft.com/office/powerpoint/2010/main" val="3236222440"/>
      </p:ext>
    </p:extLst>
  </p:cSld>
  <p:clrMapOvr>
    <a:masterClrMapping/>
  </p:clrMapOvr>
  <mc:AlternateContent xmlns:mc="http://schemas.openxmlformats.org/markup-compatibility/2006" xmlns:p14="http://schemas.microsoft.com/office/powerpoint/2010/main">
    <mc:Choice Requires="p14">
      <p:transition spd="slow" p14:dur="2000" advTm="46308"/>
    </mc:Choice>
    <mc:Fallback xmlns="">
      <p:transition spd="slow" advTm="46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3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58C70-DBAF-479A-8838-AC3935C89FD9}"/>
              </a:ext>
            </a:extLst>
          </p:cNvPr>
          <p:cNvSpPr>
            <a:spLocks noGrp="1"/>
          </p:cNvSpPr>
          <p:nvPr>
            <p:ph type="title"/>
          </p:nvPr>
        </p:nvSpPr>
        <p:spPr>
          <a:xfrm>
            <a:off x="677334" y="609600"/>
            <a:ext cx="8596668" cy="739806"/>
          </a:xfrm>
        </p:spPr>
        <p:txBody>
          <a:bodyPr/>
          <a:lstStyle/>
          <a:p>
            <a:r>
              <a:rPr lang="en-US" dirty="0"/>
              <a:t>The Reconciliation Process Cont. </a:t>
            </a:r>
          </a:p>
        </p:txBody>
      </p:sp>
      <p:sp>
        <p:nvSpPr>
          <p:cNvPr id="3" name="Content Placeholder 2">
            <a:extLst>
              <a:ext uri="{FF2B5EF4-FFF2-40B4-BE49-F238E27FC236}">
                <a16:creationId xmlns:a16="http://schemas.microsoft.com/office/drawing/2014/main" id="{E2B7751D-F5CE-43B0-B46D-B99C9DCB5A78}"/>
              </a:ext>
            </a:extLst>
          </p:cNvPr>
          <p:cNvSpPr>
            <a:spLocks noGrp="1"/>
          </p:cNvSpPr>
          <p:nvPr>
            <p:ph idx="1"/>
          </p:nvPr>
        </p:nvSpPr>
        <p:spPr>
          <a:xfrm>
            <a:off x="677334" y="1349407"/>
            <a:ext cx="8596668" cy="4691956"/>
          </a:xfrm>
        </p:spPr>
        <p:txBody>
          <a:bodyPr>
            <a:normAutofit/>
          </a:bodyPr>
          <a:lstStyle/>
          <a:p>
            <a:r>
              <a:rPr lang="en-US" dirty="0"/>
              <a:t>What to do if you find an error?</a:t>
            </a:r>
          </a:p>
          <a:p>
            <a:endParaRPr lang="en-US" dirty="0"/>
          </a:p>
          <a:p>
            <a:r>
              <a:rPr lang="en-US" dirty="0">
                <a:solidFill>
                  <a:schemeClr val="tx1"/>
                </a:solidFill>
              </a:rPr>
              <a:t>A detailed narrative of an error should be included in the Board meeting minutes, with a copy of the documents involved. </a:t>
            </a:r>
          </a:p>
          <a:p>
            <a:r>
              <a:rPr lang="en-US" dirty="0">
                <a:solidFill>
                  <a:schemeClr val="tx1"/>
                </a:solidFill>
              </a:rPr>
              <a:t>Errors should be marked out and the correct amount legibly entered with initials of the person(s) making the correction.</a:t>
            </a:r>
            <a:endParaRPr lang="en-US" dirty="0">
              <a:solidFill>
                <a:srgbClr val="FF0000"/>
              </a:solidFill>
            </a:endParaRPr>
          </a:p>
        </p:txBody>
      </p:sp>
      <p:pic>
        <p:nvPicPr>
          <p:cNvPr id="4" name="Recorded Sound" descr="Controls to play audio narration.">
            <a:hlinkClick r:id="" action="ppaction://media"/>
            <a:extLst>
              <a:ext uri="{FF2B5EF4-FFF2-40B4-BE49-F238E27FC236}">
                <a16:creationId xmlns:a16="http://schemas.microsoft.com/office/drawing/2014/main" id="{BB66BC60-8A7C-F4FB-6E1E-9287593AAA99}"/>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A8EE01A8-AAD5-4EF7-B9FE-1146F8AB2242}" label="Slide_15" lang="" r:embed="rId5"/>
                        </p173:trackLst>
                      </p173:tracksInfo>
                    </p:ext>
                  </p14:extLst>
                </p14:media>
              </p:ext>
            </p:extLst>
          </p:nvPr>
        </p:nvPicPr>
        <p:blipFill>
          <a:blip r:embed="rId6"/>
          <a:stretch>
            <a:fillRect/>
          </a:stretch>
        </p:blipFill>
        <p:spPr>
          <a:xfrm>
            <a:off x="10740887" y="3695385"/>
            <a:ext cx="609600" cy="609600"/>
          </a:xfrm>
          <a:prstGeom prst="rect">
            <a:avLst/>
          </a:prstGeom>
        </p:spPr>
      </p:pic>
    </p:spTree>
    <p:extLst>
      <p:ext uri="{BB962C8B-B14F-4D97-AF65-F5344CB8AC3E}">
        <p14:creationId xmlns:p14="http://schemas.microsoft.com/office/powerpoint/2010/main" val="1687719430"/>
      </p:ext>
    </p:extLst>
  </p:cSld>
  <p:clrMapOvr>
    <a:masterClrMapping/>
  </p:clrMapOvr>
  <mc:AlternateContent xmlns:mc="http://schemas.openxmlformats.org/markup-compatibility/2006" xmlns:p14="http://schemas.microsoft.com/office/powerpoint/2010/main">
    <mc:Choice Requires="p14">
      <p:transition spd="slow" p14:dur="2000" advTm="24969"/>
    </mc:Choice>
    <mc:Fallback xmlns="">
      <p:transition spd="slow" advTm="249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9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0CF68-07B4-4E04-9C41-A99D19B4BE4B}"/>
              </a:ext>
            </a:extLst>
          </p:cNvPr>
          <p:cNvSpPr>
            <a:spLocks noGrp="1"/>
          </p:cNvSpPr>
          <p:nvPr>
            <p:ph type="title"/>
          </p:nvPr>
        </p:nvSpPr>
        <p:spPr>
          <a:xfrm>
            <a:off x="677334" y="609600"/>
            <a:ext cx="8596668" cy="926237"/>
          </a:xfrm>
        </p:spPr>
        <p:txBody>
          <a:bodyPr/>
          <a:lstStyle/>
          <a:p>
            <a:r>
              <a:rPr lang="en-US" dirty="0"/>
              <a:t>2.3: True or False?</a:t>
            </a:r>
          </a:p>
        </p:txBody>
      </p:sp>
      <p:sp>
        <p:nvSpPr>
          <p:cNvPr id="3" name="Content Placeholder 2">
            <a:extLst>
              <a:ext uri="{FF2B5EF4-FFF2-40B4-BE49-F238E27FC236}">
                <a16:creationId xmlns:a16="http://schemas.microsoft.com/office/drawing/2014/main" id="{81F0059F-DFE2-4945-94A9-B9C057ED0089}"/>
              </a:ext>
            </a:extLst>
          </p:cNvPr>
          <p:cNvSpPr>
            <a:spLocks noGrp="1"/>
          </p:cNvSpPr>
          <p:nvPr>
            <p:ph idx="1"/>
          </p:nvPr>
        </p:nvSpPr>
        <p:spPr>
          <a:xfrm>
            <a:off x="677334" y="1731147"/>
            <a:ext cx="8596668" cy="4310216"/>
          </a:xfrm>
        </p:spPr>
        <p:txBody>
          <a:bodyPr/>
          <a:lstStyle/>
          <a:p>
            <a:r>
              <a:rPr lang="en-US" dirty="0"/>
              <a:t>Online banking can be used as a substitute to maintaining a check register. </a:t>
            </a:r>
          </a:p>
        </p:txBody>
      </p:sp>
      <p:pic>
        <p:nvPicPr>
          <p:cNvPr id="4" name="Picture 3" descr="False">
            <a:extLst>
              <a:ext uri="{FF2B5EF4-FFF2-40B4-BE49-F238E27FC236}">
                <a16:creationId xmlns:a16="http://schemas.microsoft.com/office/drawing/2014/main" id="{10CD0DCF-D725-4467-969E-640769DBB08D}"/>
              </a:ext>
            </a:extLst>
          </p:cNvPr>
          <p:cNvPicPr>
            <a:picLocks noChangeAspect="1"/>
          </p:cNvPicPr>
          <p:nvPr/>
        </p:nvPicPr>
        <p:blipFill>
          <a:blip r:embed="rId5"/>
          <a:stretch>
            <a:fillRect/>
          </a:stretch>
        </p:blipFill>
        <p:spPr>
          <a:xfrm>
            <a:off x="2402824" y="2424015"/>
            <a:ext cx="6285521" cy="4176122"/>
          </a:xfrm>
          <a:prstGeom prst="rect">
            <a:avLst/>
          </a:prstGeom>
        </p:spPr>
      </p:pic>
      <p:pic>
        <p:nvPicPr>
          <p:cNvPr id="5" name="Recorded Sound" descr="Controls to play audio narration.">
            <a:hlinkClick r:id="" action="ppaction://media"/>
            <a:extLst>
              <a:ext uri="{FF2B5EF4-FFF2-40B4-BE49-F238E27FC236}">
                <a16:creationId xmlns:a16="http://schemas.microsoft.com/office/drawing/2014/main" id="{AFF9CA71-68B2-A383-D950-B7783ED97FF6}"/>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E26170B8-526A-4343-A940-F0CA5BA8DECD}" label="Slide_16" lang="" r:embed="rId6"/>
                        </p173:trackLst>
                      </p173:tracksInfo>
                    </p:ext>
                  </p14:extLst>
                </p14:media>
              </p:ext>
            </p:extLst>
          </p:nvPr>
        </p:nvPicPr>
        <p:blipFill>
          <a:blip r:embed="rId7"/>
          <a:stretch>
            <a:fillRect/>
          </a:stretch>
        </p:blipFill>
        <p:spPr>
          <a:xfrm>
            <a:off x="10905066" y="4207276"/>
            <a:ext cx="609600" cy="609600"/>
          </a:xfrm>
          <a:prstGeom prst="rect">
            <a:avLst/>
          </a:prstGeom>
        </p:spPr>
      </p:pic>
    </p:spTree>
    <p:extLst>
      <p:ext uri="{BB962C8B-B14F-4D97-AF65-F5344CB8AC3E}">
        <p14:creationId xmlns:p14="http://schemas.microsoft.com/office/powerpoint/2010/main" val="4034007528"/>
      </p:ext>
    </p:extLst>
  </p:cSld>
  <p:clrMapOvr>
    <a:masterClrMapping/>
  </p:clrMapOvr>
  <mc:AlternateContent xmlns:mc="http://schemas.openxmlformats.org/markup-compatibility/2006" xmlns:p14="http://schemas.microsoft.com/office/powerpoint/2010/main">
    <mc:Choice Requires="p14">
      <p:transition spd="slow" p14:dur="2000" advTm="7366"/>
    </mc:Choice>
    <mc:Fallback xmlns="">
      <p:transition spd="slow" advTm="73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5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6500"/>
                            </p:stCondLst>
                            <p:childTnLst>
                              <p:par>
                                <p:cTn id="8" presetID="1" presetClass="mediacall" presetSubtype="0" fill="hold" nodeType="afterEffect">
                                  <p:stCondLst>
                                    <p:cond delay="0"/>
                                  </p:stCondLst>
                                  <p:childTnLst>
                                    <p:cmd type="call" cmd="playFrom(0.0)">
                                      <p:cBhvr>
                                        <p:cTn id="9" dur="73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6" name="Rectangle 9">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11">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53376"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13">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133042"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1"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24631"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6597"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Isosceles Triangle 19">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5488"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7655"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Isosceles Triangle 23">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14821"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Freeform: Shape 25">
            <a:extLst>
              <a:ext uri="{FF2B5EF4-FFF2-40B4-BE49-F238E27FC236}">
                <a16:creationId xmlns:a16="http://schemas.microsoft.com/office/drawing/2014/main" id="{142BFA2A-77A0-4F60-A32A-685681C84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2154" y="-8467"/>
            <a:ext cx="7109846" cy="6866467"/>
          </a:xfrm>
          <a:custGeom>
            <a:avLst/>
            <a:gdLst>
              <a:gd name="connsiteX0" fmla="*/ 0 w 7109846"/>
              <a:gd name="connsiteY0" fmla="*/ 0 h 6866467"/>
              <a:gd name="connsiteX1" fmla="*/ 1249825 w 7109846"/>
              <a:gd name="connsiteY1" fmla="*/ 0 h 6866467"/>
              <a:gd name="connsiteX2" fmla="*/ 1249825 w 7109846"/>
              <a:gd name="connsiteY2" fmla="*/ 8467 h 6866467"/>
              <a:gd name="connsiteX3" fmla="*/ 7109846 w 7109846"/>
              <a:gd name="connsiteY3" fmla="*/ 8467 h 6866467"/>
              <a:gd name="connsiteX4" fmla="*/ 7109846 w 7109846"/>
              <a:gd name="connsiteY4" fmla="*/ 6866467 h 6866467"/>
              <a:gd name="connsiteX5" fmla="*/ 1249825 w 7109846"/>
              <a:gd name="connsiteY5" fmla="*/ 6866467 h 6866467"/>
              <a:gd name="connsiteX6" fmla="*/ 1109382 w 7109846"/>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09846" h="6866467">
                <a:moveTo>
                  <a:pt x="0" y="0"/>
                </a:moveTo>
                <a:lnTo>
                  <a:pt x="1249825" y="0"/>
                </a:lnTo>
                <a:lnTo>
                  <a:pt x="1249825" y="8467"/>
                </a:lnTo>
                <a:lnTo>
                  <a:pt x="7109846" y="8467"/>
                </a:lnTo>
                <a:lnTo>
                  <a:pt x="7109846" y="6866467"/>
                </a:lnTo>
                <a:lnTo>
                  <a:pt x="1249825" y="6866467"/>
                </a:lnTo>
                <a:lnTo>
                  <a:pt x="1109382" y="6866467"/>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DBE4F67-CBFD-43F4-B558-A3B922E7AAAD}"/>
              </a:ext>
            </a:extLst>
          </p:cNvPr>
          <p:cNvSpPr>
            <a:spLocks noGrp="1"/>
          </p:cNvSpPr>
          <p:nvPr>
            <p:ph type="title"/>
          </p:nvPr>
        </p:nvSpPr>
        <p:spPr>
          <a:xfrm>
            <a:off x="677334" y="609599"/>
            <a:ext cx="3843375" cy="5545667"/>
          </a:xfrm>
        </p:spPr>
        <p:txBody>
          <a:bodyPr anchor="ctr">
            <a:normAutofit/>
          </a:bodyPr>
          <a:lstStyle/>
          <a:p>
            <a:r>
              <a:rPr lang="en-US" dirty="0">
                <a:solidFill>
                  <a:schemeClr val="tx1">
                    <a:lumMod val="85000"/>
                    <a:lumOff val="15000"/>
                  </a:schemeClr>
                </a:solidFill>
              </a:rPr>
              <a:t>2.4 Invoices, Receipts, and Contracts</a:t>
            </a:r>
          </a:p>
        </p:txBody>
      </p:sp>
      <p:sp>
        <p:nvSpPr>
          <p:cNvPr id="3" name="Content Placeholder 2">
            <a:extLst>
              <a:ext uri="{FF2B5EF4-FFF2-40B4-BE49-F238E27FC236}">
                <a16:creationId xmlns:a16="http://schemas.microsoft.com/office/drawing/2014/main" id="{E1F4E549-944A-4E4B-BCC6-8D327A6319CA}"/>
              </a:ext>
            </a:extLst>
          </p:cNvPr>
          <p:cNvSpPr>
            <a:spLocks noGrp="1"/>
          </p:cNvSpPr>
          <p:nvPr>
            <p:ph idx="1"/>
          </p:nvPr>
        </p:nvSpPr>
        <p:spPr>
          <a:xfrm>
            <a:off x="6116084" y="609600"/>
            <a:ext cx="5511296" cy="5545667"/>
          </a:xfrm>
        </p:spPr>
        <p:txBody>
          <a:bodyPr anchor="ctr">
            <a:normAutofit/>
          </a:bodyPr>
          <a:lstStyle/>
          <a:p>
            <a:pPr>
              <a:buClrTx/>
            </a:pPr>
            <a:r>
              <a:rPr lang="en-US" dirty="0">
                <a:solidFill>
                  <a:schemeClr val="bg1"/>
                </a:solidFill>
              </a:rPr>
              <a:t>Key Concepts:</a:t>
            </a:r>
          </a:p>
          <a:p>
            <a:pPr>
              <a:buClrTx/>
            </a:pPr>
            <a:r>
              <a:rPr lang="en-US" dirty="0">
                <a:solidFill>
                  <a:schemeClr val="bg1"/>
                </a:solidFill>
              </a:rPr>
              <a:t>District boards need to have consistent and proper documentation of expenses. </a:t>
            </a:r>
          </a:p>
          <a:p>
            <a:pPr>
              <a:buClrTx/>
            </a:pPr>
            <a:r>
              <a:rPr lang="en-US" dirty="0">
                <a:solidFill>
                  <a:schemeClr val="bg1"/>
                </a:solidFill>
              </a:rPr>
              <a:t>Proper use of Invoices, Receipts and Contracts contribute to the wellbeing of the district’s financial systems. </a:t>
            </a:r>
          </a:p>
          <a:p>
            <a:pPr lvl="1"/>
            <a:endParaRPr lang="en-US" dirty="0">
              <a:solidFill>
                <a:schemeClr val="bg1"/>
              </a:solidFill>
            </a:endParaRPr>
          </a:p>
        </p:txBody>
      </p:sp>
      <p:pic>
        <p:nvPicPr>
          <p:cNvPr id="4" name="Recorded Sound" descr="Controls to play audio narration.">
            <a:hlinkClick r:id="" action="ppaction://media"/>
            <a:extLst>
              <a:ext uri="{FF2B5EF4-FFF2-40B4-BE49-F238E27FC236}">
                <a16:creationId xmlns:a16="http://schemas.microsoft.com/office/drawing/2014/main" id="{67709D30-0453-8802-0448-5159B2BEB7BF}"/>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DB8ABCF9-21C2-4FCA-836D-E4466ED4C807}" label="Slide_17" lang="" r:embed="rId5"/>
                        </p173:trackLst>
                      </p173:tracksInfo>
                    </p:ext>
                  </p14:extLst>
                </p14:media>
              </p:ext>
            </p:extLst>
          </p:nvPr>
        </p:nvPicPr>
        <p:blipFill>
          <a:blip r:embed="rId6"/>
          <a:stretch>
            <a:fillRect/>
          </a:stretch>
        </p:blipFill>
        <p:spPr>
          <a:xfrm>
            <a:off x="10707973" y="4343400"/>
            <a:ext cx="609600" cy="609600"/>
          </a:xfrm>
          <a:prstGeom prst="rect">
            <a:avLst/>
          </a:prstGeom>
        </p:spPr>
      </p:pic>
    </p:spTree>
    <p:extLst>
      <p:ext uri="{BB962C8B-B14F-4D97-AF65-F5344CB8AC3E}">
        <p14:creationId xmlns:p14="http://schemas.microsoft.com/office/powerpoint/2010/main" val="15312909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6049"/>
    </mc:Choice>
    <mc:Fallback xmlns="">
      <p:transition spd="slow" advTm="160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D3835-8810-4FC1-84C4-885DC0452B75}"/>
              </a:ext>
            </a:extLst>
          </p:cNvPr>
          <p:cNvSpPr>
            <a:spLocks noGrp="1"/>
          </p:cNvSpPr>
          <p:nvPr>
            <p:ph type="title"/>
          </p:nvPr>
        </p:nvSpPr>
        <p:spPr>
          <a:xfrm>
            <a:off x="677334" y="609600"/>
            <a:ext cx="8596668" cy="677662"/>
          </a:xfrm>
        </p:spPr>
        <p:txBody>
          <a:bodyPr>
            <a:normAutofit/>
          </a:bodyPr>
          <a:lstStyle/>
          <a:p>
            <a:r>
              <a:rPr lang="en-US" dirty="0"/>
              <a:t>Invoices</a:t>
            </a:r>
          </a:p>
        </p:txBody>
      </p:sp>
      <p:sp>
        <p:nvSpPr>
          <p:cNvPr id="3" name="Content Placeholder 2">
            <a:extLst>
              <a:ext uri="{FF2B5EF4-FFF2-40B4-BE49-F238E27FC236}">
                <a16:creationId xmlns:a16="http://schemas.microsoft.com/office/drawing/2014/main" id="{A669960C-6148-4450-AC96-D893D9FE73AA}"/>
              </a:ext>
            </a:extLst>
          </p:cNvPr>
          <p:cNvSpPr>
            <a:spLocks noGrp="1"/>
          </p:cNvSpPr>
          <p:nvPr>
            <p:ph idx="1"/>
          </p:nvPr>
        </p:nvSpPr>
        <p:spPr>
          <a:xfrm>
            <a:off x="677334" y="1287263"/>
            <a:ext cx="8596668" cy="4754100"/>
          </a:xfrm>
        </p:spPr>
        <p:txBody>
          <a:bodyPr>
            <a:normAutofit/>
          </a:bodyPr>
          <a:lstStyle/>
          <a:p>
            <a:r>
              <a:rPr lang="en-US" dirty="0"/>
              <a:t>Documents used by the district that outline a list of goods or services provided: </a:t>
            </a:r>
          </a:p>
          <a:p>
            <a:r>
              <a:rPr lang="en-US" dirty="0"/>
              <a:t>Invoices may include:</a:t>
            </a:r>
          </a:p>
          <a:p>
            <a:pPr lvl="1"/>
            <a:r>
              <a:rPr lang="en-US" dirty="0"/>
              <a:t>Invoice Number – unique to each invoice, aids in matching payment with billing.</a:t>
            </a:r>
          </a:p>
          <a:p>
            <a:pPr lvl="1"/>
            <a:r>
              <a:rPr lang="en-US" dirty="0"/>
              <a:t>Date – Shows when the invoice was created.</a:t>
            </a:r>
          </a:p>
          <a:p>
            <a:pPr lvl="1"/>
            <a:r>
              <a:rPr lang="en-US" dirty="0"/>
              <a:t>Terms of Payment: how, when, and by what method clients can provide payments. (Cash, cards, checks, etc.)</a:t>
            </a:r>
          </a:p>
          <a:p>
            <a:pPr lvl="1"/>
            <a:r>
              <a:rPr lang="en-US" dirty="0"/>
              <a:t>Due Date: Confirmation of when payment is expected.</a:t>
            </a:r>
          </a:p>
          <a:p>
            <a:pPr lvl="1"/>
            <a:r>
              <a:rPr lang="en-US" dirty="0"/>
              <a:t>Specification of any penalties or late fees.</a:t>
            </a:r>
          </a:p>
          <a:p>
            <a:pPr lvl="1"/>
            <a:r>
              <a:rPr lang="en-US" dirty="0"/>
              <a:t>Name and Addresses of both parties.</a:t>
            </a:r>
          </a:p>
          <a:p>
            <a:pPr lvl="1"/>
            <a:r>
              <a:rPr lang="en-US" dirty="0"/>
              <a:t>Descriptions of items purchased, or services rendered. </a:t>
            </a:r>
          </a:p>
        </p:txBody>
      </p:sp>
      <p:pic>
        <p:nvPicPr>
          <p:cNvPr id="4" name="Recorded Sound" descr="Controls to play audio narration.">
            <a:hlinkClick r:id="" action="ppaction://media"/>
            <a:extLst>
              <a:ext uri="{FF2B5EF4-FFF2-40B4-BE49-F238E27FC236}">
                <a16:creationId xmlns:a16="http://schemas.microsoft.com/office/drawing/2014/main" id="{58092755-4DF5-32CE-8BED-C6EE9A6A6DB3}"/>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841B2D38-E22F-4755-827B-2F0BB7190654}" label="Slide_18" lang="" r:embed="rId5"/>
                        </p173:trackLst>
                      </p173:tracksInfo>
                    </p:ext>
                  </p14:extLst>
                </p14:media>
              </p:ext>
            </p:extLst>
          </p:nvPr>
        </p:nvPicPr>
        <p:blipFill>
          <a:blip r:embed="rId6"/>
          <a:stretch>
            <a:fillRect/>
          </a:stretch>
        </p:blipFill>
        <p:spPr>
          <a:xfrm>
            <a:off x="10905066" y="4345913"/>
            <a:ext cx="609600" cy="609600"/>
          </a:xfrm>
          <a:prstGeom prst="rect">
            <a:avLst/>
          </a:prstGeom>
        </p:spPr>
      </p:pic>
    </p:spTree>
    <p:extLst>
      <p:ext uri="{BB962C8B-B14F-4D97-AF65-F5344CB8AC3E}">
        <p14:creationId xmlns:p14="http://schemas.microsoft.com/office/powerpoint/2010/main" val="2333724496"/>
      </p:ext>
    </p:extLst>
  </p:cSld>
  <p:clrMapOvr>
    <a:masterClrMapping/>
  </p:clrMapOvr>
  <mc:AlternateContent xmlns:mc="http://schemas.openxmlformats.org/markup-compatibility/2006" xmlns:p14="http://schemas.microsoft.com/office/powerpoint/2010/main">
    <mc:Choice Requires="p14">
      <p:transition spd="slow" p14:dur="2000" advTm="33210"/>
    </mc:Choice>
    <mc:Fallback xmlns="">
      <p:transition spd="slow" advTm="332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2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2FF36-7424-40BD-9321-7A09AC4ECE65}"/>
              </a:ext>
            </a:extLst>
          </p:cNvPr>
          <p:cNvSpPr>
            <a:spLocks noGrp="1"/>
          </p:cNvSpPr>
          <p:nvPr>
            <p:ph type="title"/>
          </p:nvPr>
        </p:nvSpPr>
        <p:spPr>
          <a:xfrm>
            <a:off x="677334" y="609600"/>
            <a:ext cx="8596668" cy="606641"/>
          </a:xfrm>
        </p:spPr>
        <p:txBody>
          <a:bodyPr>
            <a:normAutofit fontScale="90000"/>
          </a:bodyPr>
          <a:lstStyle/>
          <a:p>
            <a:r>
              <a:rPr lang="en-US" dirty="0"/>
              <a:t>Receipts and Contracts </a:t>
            </a:r>
          </a:p>
        </p:txBody>
      </p:sp>
      <p:sp>
        <p:nvSpPr>
          <p:cNvPr id="3" name="Content Placeholder 2">
            <a:extLst>
              <a:ext uri="{FF2B5EF4-FFF2-40B4-BE49-F238E27FC236}">
                <a16:creationId xmlns:a16="http://schemas.microsoft.com/office/drawing/2014/main" id="{4BE7270D-93E7-47F8-8CC8-209C65C4AEA6}"/>
              </a:ext>
            </a:extLst>
          </p:cNvPr>
          <p:cNvSpPr>
            <a:spLocks noGrp="1"/>
          </p:cNvSpPr>
          <p:nvPr>
            <p:ph idx="1"/>
          </p:nvPr>
        </p:nvSpPr>
        <p:spPr>
          <a:xfrm>
            <a:off x="677334" y="1216241"/>
            <a:ext cx="8596668" cy="4825121"/>
          </a:xfrm>
        </p:spPr>
        <p:txBody>
          <a:bodyPr>
            <a:normAutofit lnSpcReduction="10000"/>
          </a:bodyPr>
          <a:lstStyle/>
          <a:p>
            <a:r>
              <a:rPr lang="en-US" dirty="0"/>
              <a:t>Receipts:</a:t>
            </a:r>
          </a:p>
          <a:p>
            <a:pPr lvl="1"/>
            <a:r>
              <a:rPr lang="en-US" dirty="0"/>
              <a:t>Acknowledgement from the district to the customer stating that the payment has been received. </a:t>
            </a:r>
          </a:p>
          <a:p>
            <a:pPr lvl="1"/>
            <a:r>
              <a:rPr lang="en-US" dirty="0"/>
              <a:t>Customer’s proof of payment.</a:t>
            </a:r>
          </a:p>
          <a:p>
            <a:pPr lvl="1"/>
            <a:r>
              <a:rPr lang="en-US" dirty="0"/>
              <a:t>District’s proof of purchases</a:t>
            </a:r>
          </a:p>
          <a:p>
            <a:pPr marL="0" indent="0">
              <a:buNone/>
            </a:pPr>
            <a:endParaRPr lang="en-US" dirty="0"/>
          </a:p>
          <a:p>
            <a:r>
              <a:rPr lang="en-US" dirty="0"/>
              <a:t>Contracts: </a:t>
            </a:r>
          </a:p>
          <a:p>
            <a:pPr lvl="1"/>
            <a:r>
              <a:rPr lang="en-US" dirty="0"/>
              <a:t>Contains all the same information as the invoice but should be more detailed to ensure both parties in a bilateral contract understand what is expected of each other. There are five requirements of a contract that must be met:</a:t>
            </a:r>
          </a:p>
          <a:p>
            <a:pPr lvl="2"/>
            <a:r>
              <a:rPr lang="en-US" dirty="0"/>
              <a:t>Legal Purpose</a:t>
            </a:r>
          </a:p>
          <a:p>
            <a:pPr lvl="2"/>
            <a:r>
              <a:rPr lang="en-US" dirty="0"/>
              <a:t>Mutual Agreement</a:t>
            </a:r>
          </a:p>
          <a:p>
            <a:pPr lvl="2"/>
            <a:r>
              <a:rPr lang="en-US" dirty="0"/>
              <a:t>Consideration</a:t>
            </a:r>
          </a:p>
          <a:p>
            <a:pPr lvl="2"/>
            <a:r>
              <a:rPr lang="en-US" dirty="0"/>
              <a:t>Competent Parties</a:t>
            </a:r>
          </a:p>
          <a:p>
            <a:pPr lvl="2"/>
            <a:r>
              <a:rPr lang="en-US" dirty="0"/>
              <a:t>Genuine Assent</a:t>
            </a:r>
          </a:p>
        </p:txBody>
      </p:sp>
      <p:pic>
        <p:nvPicPr>
          <p:cNvPr id="4" name="Recorded Sound" descr="Controls to play audio narration.">
            <a:hlinkClick r:id="" action="ppaction://media"/>
            <a:extLst>
              <a:ext uri="{FF2B5EF4-FFF2-40B4-BE49-F238E27FC236}">
                <a16:creationId xmlns:a16="http://schemas.microsoft.com/office/drawing/2014/main" id="{033DEB86-0D6E-0C46-C742-8E3ABF285CC1}"/>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3FE4AA00-C73D-408D-8748-03B51E7D74D0}" label="Slide_19" lang="" r:embed="rId5"/>
                        </p173:trackLst>
                      </p173:tracksInfo>
                    </p:ext>
                  </p14:extLst>
                </p14:media>
              </p:ext>
            </p:extLst>
          </p:nvPr>
        </p:nvPicPr>
        <p:blipFill>
          <a:blip r:embed="rId6"/>
          <a:stretch>
            <a:fillRect/>
          </a:stretch>
        </p:blipFill>
        <p:spPr>
          <a:xfrm>
            <a:off x="10620843" y="4036115"/>
            <a:ext cx="609600" cy="609600"/>
          </a:xfrm>
          <a:prstGeom prst="rect">
            <a:avLst/>
          </a:prstGeom>
        </p:spPr>
      </p:pic>
    </p:spTree>
    <p:extLst>
      <p:ext uri="{BB962C8B-B14F-4D97-AF65-F5344CB8AC3E}">
        <p14:creationId xmlns:p14="http://schemas.microsoft.com/office/powerpoint/2010/main" val="2956927802"/>
      </p:ext>
    </p:extLst>
  </p:cSld>
  <p:clrMapOvr>
    <a:masterClrMapping/>
  </p:clrMapOvr>
  <mc:AlternateContent xmlns:mc="http://schemas.openxmlformats.org/markup-compatibility/2006" xmlns:p14="http://schemas.microsoft.com/office/powerpoint/2010/main">
    <mc:Choice Requires="p14">
      <p:transition spd="slow" p14:dur="2000" advTm="33529"/>
    </mc:Choice>
    <mc:Fallback xmlns="">
      <p:transition spd="slow" advTm="335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5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1DA27254-207B-4B52-973B-03A6D7C253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292D86-67DC-406D-950D-B26FC95681D4}"/>
              </a:ext>
            </a:extLst>
          </p:cNvPr>
          <p:cNvSpPr>
            <a:spLocks noGrp="1"/>
          </p:cNvSpPr>
          <p:nvPr>
            <p:ph type="title"/>
          </p:nvPr>
        </p:nvSpPr>
        <p:spPr>
          <a:xfrm>
            <a:off x="652481" y="1382486"/>
            <a:ext cx="3547581" cy="4093028"/>
          </a:xfrm>
        </p:spPr>
        <p:txBody>
          <a:bodyPr anchor="ctr">
            <a:normAutofit/>
          </a:bodyPr>
          <a:lstStyle/>
          <a:p>
            <a:r>
              <a:rPr lang="en-US" sz="4400" dirty="0"/>
              <a:t>Table of Contents:</a:t>
            </a:r>
          </a:p>
        </p:txBody>
      </p:sp>
      <p:grpSp>
        <p:nvGrpSpPr>
          <p:cNvPr id="32" name="Group 31">
            <a:extLst>
              <a:ext uri="{FF2B5EF4-FFF2-40B4-BE49-F238E27FC236}">
                <a16:creationId xmlns:a16="http://schemas.microsoft.com/office/drawing/2014/main" id="{AE3358E8-FEB4-4E5C-903A-92C75E6BDD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267" y="-8467"/>
            <a:ext cx="4766733" cy="6866467"/>
            <a:chOff x="7425267" y="-8467"/>
            <a:chExt cx="4766733" cy="6866467"/>
          </a:xfrm>
        </p:grpSpPr>
        <p:cxnSp>
          <p:nvCxnSpPr>
            <p:cNvPr id="33" name="Straight Connector 32">
              <a:extLst>
                <a:ext uri="{FF2B5EF4-FFF2-40B4-BE49-F238E27FC236}">
                  <a16:creationId xmlns:a16="http://schemas.microsoft.com/office/drawing/2014/main" id="{65FE9BA5-5847-4FF3-960A-4E3AC28E375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BFBFBF">
                  <a:alpha val="75000"/>
                </a:srgbClr>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76D98C19-CACB-4DEB-9AA7-5E1D776DBCE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BFBFBF">
                  <a:alpha val="80000"/>
                </a:srgbClr>
              </a:solidFill>
            </a:ln>
          </p:spPr>
          <p:style>
            <a:lnRef idx="2">
              <a:schemeClr val="accent1"/>
            </a:lnRef>
            <a:fillRef idx="0">
              <a:schemeClr val="accent1"/>
            </a:fillRef>
            <a:effectRef idx="1">
              <a:schemeClr val="accent1"/>
            </a:effectRef>
            <a:fontRef idx="minor">
              <a:schemeClr val="tx1"/>
            </a:fontRef>
          </p:style>
        </p:cxnSp>
        <p:sp>
          <p:nvSpPr>
            <p:cNvPr id="35" name="Rectangle 23">
              <a:extLst>
                <a:ext uri="{FF2B5EF4-FFF2-40B4-BE49-F238E27FC236}">
                  <a16:creationId xmlns:a16="http://schemas.microsoft.com/office/drawing/2014/main" id="{8EA0C28F-AA7D-46C7-8D8A-CE97E7EB07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6" name="Rectangle 25">
              <a:extLst>
                <a:ext uri="{FF2B5EF4-FFF2-40B4-BE49-F238E27FC236}">
                  <a16:creationId xmlns:a16="http://schemas.microsoft.com/office/drawing/2014/main" id="{50B7A449-3821-4275-97E9-6B1FF91DE1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7" name="Isosceles Triangle 36">
              <a:extLst>
                <a:ext uri="{FF2B5EF4-FFF2-40B4-BE49-F238E27FC236}">
                  <a16:creationId xmlns:a16="http://schemas.microsoft.com/office/drawing/2014/main" id="{D15285ED-C1E9-4539-9551-2D9D3B897D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8" name="Rectangle 27">
              <a:extLst>
                <a:ext uri="{FF2B5EF4-FFF2-40B4-BE49-F238E27FC236}">
                  <a16:creationId xmlns:a16="http://schemas.microsoft.com/office/drawing/2014/main" id="{A57A772B-029C-402F-8961-04AD1B6112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9" name="Rectangle 28">
              <a:extLst>
                <a:ext uri="{FF2B5EF4-FFF2-40B4-BE49-F238E27FC236}">
                  <a16:creationId xmlns:a16="http://schemas.microsoft.com/office/drawing/2014/main" id="{43A98072-A351-47FB-8807-1EEDBF77E3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0" name="Rectangle 29">
              <a:extLst>
                <a:ext uri="{FF2B5EF4-FFF2-40B4-BE49-F238E27FC236}">
                  <a16:creationId xmlns:a16="http://schemas.microsoft.com/office/drawing/2014/main" id="{3BC2C561-1ADE-495B-A04A-92DE414F5D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1" name="Isosceles Triangle 40">
              <a:extLst>
                <a:ext uri="{FF2B5EF4-FFF2-40B4-BE49-F238E27FC236}">
                  <a16:creationId xmlns:a16="http://schemas.microsoft.com/office/drawing/2014/main" id="{FE633B79-4994-47EC-9479-56BA3E3A58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43" name="Rectangle 42">
            <a:extLst>
              <a:ext uri="{FF2B5EF4-FFF2-40B4-BE49-F238E27FC236}">
                <a16:creationId xmlns:a16="http://schemas.microsoft.com/office/drawing/2014/main" id="{D6188152-70CA-4742-AA0D-863A7FDB47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719" y="0"/>
            <a:ext cx="621428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5" name="Content Placeholder 2">
            <a:extLst>
              <a:ext uri="{FF2B5EF4-FFF2-40B4-BE49-F238E27FC236}">
                <a16:creationId xmlns:a16="http://schemas.microsoft.com/office/drawing/2014/main" id="{F7632B3E-8DAF-E211-A673-54ABBBDD24E7}"/>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1851181622"/>
              </p:ext>
            </p:extLst>
          </p:nvPr>
        </p:nvGraphicFramePr>
        <p:xfrm>
          <a:off x="4533947" y="944563"/>
          <a:ext cx="6656769" cy="492121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Recorded Sound" descr="Controls to play audio narration.">
            <a:hlinkClick r:id="" action="ppaction://media"/>
            <a:extLst>
              <a:ext uri="{FF2B5EF4-FFF2-40B4-BE49-F238E27FC236}">
                <a16:creationId xmlns:a16="http://schemas.microsoft.com/office/drawing/2014/main" id="{9BF3048B-5D1A-BE73-7E29-40F82F1B63E8}"/>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236C2ABB-02EF-4CD1-ACE2-47EBFB4F5359}" label="Slide_2" lang="" r:embed="rId10"/>
                        </p173:trackLst>
                      </p173:tracksInfo>
                    </p:ext>
                  </p14:extLst>
                </p14:media>
              </p:ext>
            </p:extLst>
          </p:nvPr>
        </p:nvPicPr>
        <p:blipFill>
          <a:blip r:embed="rId11"/>
          <a:stretch>
            <a:fillRect/>
          </a:stretch>
        </p:blipFill>
        <p:spPr>
          <a:xfrm>
            <a:off x="11431859" y="4842933"/>
            <a:ext cx="609600" cy="609600"/>
          </a:xfrm>
          <a:prstGeom prst="rect">
            <a:avLst/>
          </a:prstGeom>
        </p:spPr>
      </p:pic>
    </p:spTree>
    <p:extLst>
      <p:ext uri="{BB962C8B-B14F-4D97-AF65-F5344CB8AC3E}">
        <p14:creationId xmlns:p14="http://schemas.microsoft.com/office/powerpoint/2010/main" val="1705033501"/>
      </p:ext>
    </p:extLst>
  </p:cSld>
  <p:clrMapOvr>
    <a:masterClrMapping/>
  </p:clrMapOvr>
  <mc:AlternateContent xmlns:mc="http://schemas.openxmlformats.org/markup-compatibility/2006" xmlns:p14="http://schemas.microsoft.com/office/powerpoint/2010/main">
    <mc:Choice Requires="p14">
      <p:transition spd="slow" p14:dur="2000" advTm="23320"/>
    </mc:Choice>
    <mc:Fallback xmlns="">
      <p:transition spd="slow" advTm="23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3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2FF36-7424-40BD-9321-7A09AC4ECE65}"/>
              </a:ext>
            </a:extLst>
          </p:cNvPr>
          <p:cNvSpPr>
            <a:spLocks noGrp="1"/>
          </p:cNvSpPr>
          <p:nvPr>
            <p:ph type="title"/>
          </p:nvPr>
        </p:nvSpPr>
        <p:spPr>
          <a:xfrm>
            <a:off x="677334" y="609600"/>
            <a:ext cx="8596668" cy="606641"/>
          </a:xfrm>
        </p:spPr>
        <p:txBody>
          <a:bodyPr>
            <a:normAutofit fontScale="90000"/>
          </a:bodyPr>
          <a:lstStyle/>
          <a:p>
            <a:r>
              <a:rPr lang="en-US" dirty="0"/>
              <a:t>Depositing of Funds Received</a:t>
            </a:r>
          </a:p>
        </p:txBody>
      </p:sp>
      <p:sp>
        <p:nvSpPr>
          <p:cNvPr id="3" name="Content Placeholder 2">
            <a:extLst>
              <a:ext uri="{FF2B5EF4-FFF2-40B4-BE49-F238E27FC236}">
                <a16:creationId xmlns:a16="http://schemas.microsoft.com/office/drawing/2014/main" id="{4BE7270D-93E7-47F8-8CC8-209C65C4AEA6}"/>
              </a:ext>
            </a:extLst>
          </p:cNvPr>
          <p:cNvSpPr>
            <a:spLocks noGrp="1"/>
          </p:cNvSpPr>
          <p:nvPr>
            <p:ph idx="1"/>
          </p:nvPr>
        </p:nvSpPr>
        <p:spPr>
          <a:xfrm>
            <a:off x="677334" y="1216241"/>
            <a:ext cx="8596668" cy="4825121"/>
          </a:xfrm>
        </p:spPr>
        <p:txBody>
          <a:bodyPr>
            <a:normAutofit/>
          </a:bodyPr>
          <a:lstStyle/>
          <a:p>
            <a:endParaRPr lang="en-US" dirty="0"/>
          </a:p>
          <a:p>
            <a:r>
              <a:rPr lang="en-US" dirty="0"/>
              <a:t>It is vital that each District have a plan in place to promptly deposit all funds received into their bank accounts as soon as possible, preferably the same business day they are received or at least within 24 hours of receipt.</a:t>
            </a:r>
          </a:p>
        </p:txBody>
      </p:sp>
      <p:pic>
        <p:nvPicPr>
          <p:cNvPr id="4" name="Recorded Sound" descr="Controls to play audio narration.">
            <a:hlinkClick r:id="" action="ppaction://media"/>
            <a:extLst>
              <a:ext uri="{FF2B5EF4-FFF2-40B4-BE49-F238E27FC236}">
                <a16:creationId xmlns:a16="http://schemas.microsoft.com/office/drawing/2014/main" id="{6F2882F8-5DE9-0476-7425-0CBD6685DEE8}"/>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E9767883-DC8C-447A-A881-1363E1A4C3B7}" label="Slide_20" lang="" r:embed="rId5"/>
                        </p173:trackLst>
                      </p173:tracksInfo>
                    </p:ext>
                  </p14:extLst>
                </p14:media>
              </p:ext>
            </p:extLst>
          </p:nvPr>
        </p:nvPicPr>
        <p:blipFill>
          <a:blip r:embed="rId6"/>
          <a:stretch>
            <a:fillRect/>
          </a:stretch>
        </p:blipFill>
        <p:spPr>
          <a:xfrm>
            <a:off x="10677993" y="2819400"/>
            <a:ext cx="609600" cy="609600"/>
          </a:xfrm>
          <a:prstGeom prst="rect">
            <a:avLst/>
          </a:prstGeom>
        </p:spPr>
      </p:pic>
    </p:spTree>
    <p:extLst>
      <p:ext uri="{BB962C8B-B14F-4D97-AF65-F5344CB8AC3E}">
        <p14:creationId xmlns:p14="http://schemas.microsoft.com/office/powerpoint/2010/main" val="3746023924"/>
      </p:ext>
    </p:extLst>
  </p:cSld>
  <p:clrMapOvr>
    <a:masterClrMapping/>
  </p:clrMapOvr>
  <mc:AlternateContent xmlns:mc="http://schemas.openxmlformats.org/markup-compatibility/2006" xmlns:p14="http://schemas.microsoft.com/office/powerpoint/2010/main">
    <mc:Choice Requires="p14">
      <p:transition spd="slow" p14:dur="2000" advTm="18810"/>
    </mc:Choice>
    <mc:Fallback xmlns="">
      <p:transition spd="slow" advTm="188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8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28DFE-5E95-4CF1-907E-EDD4210ECF31}"/>
              </a:ext>
            </a:extLst>
          </p:cNvPr>
          <p:cNvSpPr>
            <a:spLocks noGrp="1"/>
          </p:cNvSpPr>
          <p:nvPr>
            <p:ph type="title"/>
          </p:nvPr>
        </p:nvSpPr>
        <p:spPr/>
        <p:txBody>
          <a:bodyPr/>
          <a:lstStyle/>
          <a:p>
            <a:r>
              <a:rPr lang="en-US" dirty="0"/>
              <a:t>2.4: True or False? </a:t>
            </a:r>
          </a:p>
        </p:txBody>
      </p:sp>
      <p:sp>
        <p:nvSpPr>
          <p:cNvPr id="3" name="Content Placeholder 2">
            <a:extLst>
              <a:ext uri="{FF2B5EF4-FFF2-40B4-BE49-F238E27FC236}">
                <a16:creationId xmlns:a16="http://schemas.microsoft.com/office/drawing/2014/main" id="{19436E82-C685-4023-AA88-0C5DD4715C2D}"/>
              </a:ext>
            </a:extLst>
          </p:cNvPr>
          <p:cNvSpPr>
            <a:spLocks noGrp="1"/>
          </p:cNvSpPr>
          <p:nvPr>
            <p:ph idx="1"/>
          </p:nvPr>
        </p:nvSpPr>
        <p:spPr/>
        <p:txBody>
          <a:bodyPr/>
          <a:lstStyle/>
          <a:p>
            <a:r>
              <a:rPr lang="en-US" dirty="0"/>
              <a:t>Receipts are proof that a client or customer has paid their invoice.</a:t>
            </a:r>
          </a:p>
        </p:txBody>
      </p:sp>
      <p:pic>
        <p:nvPicPr>
          <p:cNvPr id="5" name="Picture 4" descr="True">
            <a:extLst>
              <a:ext uri="{FF2B5EF4-FFF2-40B4-BE49-F238E27FC236}">
                <a16:creationId xmlns:a16="http://schemas.microsoft.com/office/drawing/2014/main" id="{6D59E909-58B5-38AB-82C4-73D01E2ED508}"/>
              </a:ext>
            </a:extLst>
          </p:cNvPr>
          <p:cNvPicPr>
            <a:picLocks noChangeAspect="1"/>
          </p:cNvPicPr>
          <p:nvPr/>
        </p:nvPicPr>
        <p:blipFill>
          <a:blip r:embed="rId2"/>
          <a:stretch>
            <a:fillRect/>
          </a:stretch>
        </p:blipFill>
        <p:spPr>
          <a:xfrm>
            <a:off x="4135621" y="2816773"/>
            <a:ext cx="4848721" cy="3224589"/>
          </a:xfrm>
          <a:prstGeom prst="rect">
            <a:avLst/>
          </a:prstGeom>
        </p:spPr>
      </p:pic>
    </p:spTree>
    <p:extLst>
      <p:ext uri="{BB962C8B-B14F-4D97-AF65-F5344CB8AC3E}">
        <p14:creationId xmlns:p14="http://schemas.microsoft.com/office/powerpoint/2010/main" val="6136711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83368-376F-4FF3-8F3C-7B7B6B380529}"/>
              </a:ext>
            </a:extLst>
          </p:cNvPr>
          <p:cNvSpPr>
            <a:spLocks noGrp="1"/>
          </p:cNvSpPr>
          <p:nvPr>
            <p:ph type="title"/>
          </p:nvPr>
        </p:nvSpPr>
        <p:spPr/>
        <p:txBody>
          <a:bodyPr/>
          <a:lstStyle/>
          <a:p>
            <a:r>
              <a:rPr lang="en-US" dirty="0"/>
              <a:t>End of Chapter Quiz:</a:t>
            </a:r>
          </a:p>
        </p:txBody>
      </p:sp>
      <p:sp>
        <p:nvSpPr>
          <p:cNvPr id="3" name="Content Placeholder 2">
            <a:extLst>
              <a:ext uri="{FF2B5EF4-FFF2-40B4-BE49-F238E27FC236}">
                <a16:creationId xmlns:a16="http://schemas.microsoft.com/office/drawing/2014/main" id="{6BF12543-686E-4AD4-9017-E3C7AAFCF237}"/>
              </a:ext>
            </a:extLst>
          </p:cNvPr>
          <p:cNvSpPr>
            <a:spLocks noGrp="1"/>
          </p:cNvSpPr>
          <p:nvPr>
            <p:ph idx="1"/>
          </p:nvPr>
        </p:nvSpPr>
        <p:spPr/>
        <p:txBody>
          <a:bodyPr>
            <a:normAutofit fontScale="92500" lnSpcReduction="10000"/>
          </a:bodyPr>
          <a:lstStyle/>
          <a:p>
            <a:r>
              <a:rPr lang="en-US" dirty="0"/>
              <a:t>1. Internal Controls are:</a:t>
            </a:r>
          </a:p>
          <a:p>
            <a:pPr lvl="1"/>
            <a:r>
              <a:rPr lang="en-US" dirty="0"/>
              <a:t>A. Procedures implemented to ensure the integrity of financial and accounting information; separation of duties</a:t>
            </a:r>
          </a:p>
          <a:p>
            <a:pPr lvl="1"/>
            <a:r>
              <a:rPr lang="en-US" dirty="0"/>
              <a:t>B. an appropriate system for financial record keeping and documentation that follows state laws and statutes involving reviews, monitoring, and audit findings.</a:t>
            </a:r>
          </a:p>
          <a:p>
            <a:pPr lvl="1"/>
            <a:r>
              <a:rPr lang="en-US" dirty="0"/>
              <a:t>C. Documents used by the district that outline a list of goods or services provided, with a statement of the total and time due. </a:t>
            </a:r>
          </a:p>
          <a:p>
            <a:pPr lvl="1"/>
            <a:endParaRPr lang="en-US" dirty="0"/>
          </a:p>
          <a:p>
            <a:r>
              <a:rPr lang="en-US" dirty="0"/>
              <a:t>2. What is the best way to protect districts from fraud? </a:t>
            </a:r>
          </a:p>
          <a:p>
            <a:pPr lvl="1"/>
            <a:r>
              <a:rPr lang="en-US" dirty="0"/>
              <a:t>A. Let the Treasurer or accountant handle all reconciliations. </a:t>
            </a:r>
          </a:p>
          <a:p>
            <a:pPr lvl="1"/>
            <a:r>
              <a:rPr lang="en-US" dirty="0"/>
              <a:t>B. The board members examine the bank reconciliation and financial statements monthly. </a:t>
            </a:r>
          </a:p>
          <a:p>
            <a:pPr lvl="1"/>
            <a:r>
              <a:rPr lang="en-US" dirty="0"/>
              <a:t>C. Allow monitoring to be done out of office. </a:t>
            </a:r>
          </a:p>
        </p:txBody>
      </p:sp>
      <p:pic>
        <p:nvPicPr>
          <p:cNvPr id="4" name="Recorded Sound" descr="Controls to play audio narration.">
            <a:hlinkClick r:id="" action="ppaction://media"/>
            <a:extLst>
              <a:ext uri="{FF2B5EF4-FFF2-40B4-BE49-F238E27FC236}">
                <a16:creationId xmlns:a16="http://schemas.microsoft.com/office/drawing/2014/main" id="{FDDBCE4C-61C3-7AA3-F373-97DDAA8E5339}"/>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51092D4F-1086-4036-91EE-D86F772AD59B}" label="Slide_22" lang="" r:embed="rId5"/>
                        </p173:trackLst>
                      </p173:tracksInfo>
                    </p:ext>
                  </p14:extLst>
                </p14:media>
              </p:ext>
            </p:extLst>
          </p:nvPr>
        </p:nvPicPr>
        <p:blipFill>
          <a:blip r:embed="rId6"/>
          <a:stretch>
            <a:fillRect/>
          </a:stretch>
        </p:blipFill>
        <p:spPr>
          <a:xfrm>
            <a:off x="10905066" y="4784062"/>
            <a:ext cx="609600" cy="609600"/>
          </a:xfrm>
          <a:prstGeom prst="rect">
            <a:avLst/>
          </a:prstGeom>
        </p:spPr>
      </p:pic>
    </p:spTree>
    <p:extLst>
      <p:ext uri="{BB962C8B-B14F-4D97-AF65-F5344CB8AC3E}">
        <p14:creationId xmlns:p14="http://schemas.microsoft.com/office/powerpoint/2010/main" val="2484150556"/>
      </p:ext>
    </p:extLst>
  </p:cSld>
  <p:clrMapOvr>
    <a:masterClrMapping/>
  </p:clrMapOvr>
  <mc:AlternateContent xmlns:mc="http://schemas.openxmlformats.org/markup-compatibility/2006" xmlns:p14="http://schemas.microsoft.com/office/powerpoint/2010/main">
    <mc:Choice Requires="p14">
      <p:transition spd="slow" p14:dur="2000" advTm="6716"/>
    </mc:Choice>
    <mc:Fallback xmlns="">
      <p:transition spd="slow" advTm="67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30000"/>
                                  </p:stCondLst>
                                  <p:childTnLst>
                                    <p:animScale>
                                      <p:cBhvr>
                                        <p:cTn id="6" dur="2000" fill="hold"/>
                                        <p:tgtEl>
                                          <p:spTgt spid="3">
                                            <p:txEl>
                                              <p:pRg st="1" end="1"/>
                                            </p:txEl>
                                          </p:spTgt>
                                        </p:tgtEl>
                                      </p:cBhvr>
                                      <p:by x="150000" y="150000"/>
                                    </p:animScale>
                                  </p:childTnLst>
                                  <p:subTnLst>
                                    <p:animClr clrSpc="rgb" dir="cw">
                                      <p:cBhvr override="childStyle">
                                        <p:cTn dur="1" fill="hold" display="0" masterRel="nextClick" afterEffect="1"/>
                                        <p:tgtEl>
                                          <p:spTgt spid="3">
                                            <p:txEl>
                                              <p:pRg st="1" end="1"/>
                                            </p:txEl>
                                          </p:spTgt>
                                        </p:tgtEl>
                                        <p:attrNameLst>
                                          <p:attrName>ppt_c</p:attrName>
                                        </p:attrNameLst>
                                      </p:cBhvr>
                                      <p:to>
                                        <a:schemeClr val="accent2"/>
                                      </p:to>
                                    </p:animClr>
                                  </p:subTnLst>
                                </p:cTn>
                              </p:par>
                            </p:childTnLst>
                          </p:cTn>
                        </p:par>
                        <p:par>
                          <p:cTn id="7" fill="hold">
                            <p:stCondLst>
                              <p:cond delay="32000"/>
                            </p:stCondLst>
                            <p:childTnLst>
                              <p:par>
                                <p:cTn id="8" presetID="6" presetClass="emph" presetSubtype="0" fill="hold" nodeType="afterEffect">
                                  <p:stCondLst>
                                    <p:cond delay="0"/>
                                  </p:stCondLst>
                                  <p:childTnLst>
                                    <p:animScale>
                                      <p:cBhvr>
                                        <p:cTn id="9" dur="2000" fill="hold"/>
                                        <p:tgtEl>
                                          <p:spTgt spid="3">
                                            <p:txEl>
                                              <p:pRg st="7" end="7"/>
                                            </p:txEl>
                                          </p:spTgt>
                                        </p:tgtEl>
                                      </p:cBhvr>
                                      <p:by x="150000" y="150000"/>
                                    </p:animScale>
                                  </p:childTnLst>
                                  <p:subTnLst>
                                    <p:animClr clrSpc="rgb" dir="cw">
                                      <p:cBhvr override="childStyle">
                                        <p:cTn dur="1" fill="hold" display="0" masterRel="nextClick" afterEffect="1"/>
                                        <p:tgtEl>
                                          <p:spTgt spid="3">
                                            <p:txEl>
                                              <p:pRg st="7" end="7"/>
                                            </p:txEl>
                                          </p:spTgt>
                                        </p:tgtEl>
                                        <p:attrNameLst>
                                          <p:attrName>ppt_c</p:attrName>
                                        </p:attrNameLst>
                                      </p:cBhvr>
                                      <p:to>
                                        <a:schemeClr val="accent2"/>
                                      </p:to>
                                    </p:animClr>
                                  </p:subTnLst>
                                </p:cTn>
                              </p:par>
                            </p:childTnLst>
                          </p:cTn>
                        </p:par>
                        <p:par>
                          <p:cTn id="10" fill="hold">
                            <p:stCondLst>
                              <p:cond delay="34000"/>
                            </p:stCondLst>
                            <p:childTnLst>
                              <p:par>
                                <p:cTn id="11" presetID="1" presetClass="mediacall" presetSubtype="0" fill="hold" nodeType="afterEffect">
                                  <p:stCondLst>
                                    <p:cond delay="0"/>
                                  </p:stCondLst>
                                  <p:childTnLst>
                                    <p:cmd type="call" cmd="playFrom(0.0)">
                                      <p:cBhvr>
                                        <p:cTn id="12" dur="67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56" name="Rectangle 37">
            <a:extLst>
              <a:ext uri="{FF2B5EF4-FFF2-40B4-BE49-F238E27FC236}">
                <a16:creationId xmlns:a16="http://schemas.microsoft.com/office/drawing/2014/main" id="{1DA27254-207B-4B52-973B-03A6D7C253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CD7CDD-E8FC-47AB-97B0-FD7AC5A97CE8}"/>
              </a:ext>
            </a:extLst>
          </p:cNvPr>
          <p:cNvSpPr>
            <a:spLocks noGrp="1"/>
          </p:cNvSpPr>
          <p:nvPr>
            <p:ph type="title"/>
          </p:nvPr>
        </p:nvSpPr>
        <p:spPr>
          <a:xfrm>
            <a:off x="652481" y="1382486"/>
            <a:ext cx="3547581" cy="4093028"/>
          </a:xfrm>
        </p:spPr>
        <p:txBody>
          <a:bodyPr anchor="ctr">
            <a:normAutofit/>
          </a:bodyPr>
          <a:lstStyle/>
          <a:p>
            <a:r>
              <a:rPr lang="en-US" sz="4400" dirty="0"/>
              <a:t>2.1 Financial Powers of the District</a:t>
            </a:r>
          </a:p>
        </p:txBody>
      </p:sp>
      <p:grpSp>
        <p:nvGrpSpPr>
          <p:cNvPr id="58" name="Group 39">
            <a:extLst>
              <a:ext uri="{FF2B5EF4-FFF2-40B4-BE49-F238E27FC236}">
                <a16:creationId xmlns:a16="http://schemas.microsoft.com/office/drawing/2014/main" id="{AE3358E8-FEB4-4E5C-903A-92C75E6BDD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267" y="-8467"/>
            <a:ext cx="4766733" cy="6866467"/>
            <a:chOff x="7425267" y="-8467"/>
            <a:chExt cx="4766733" cy="6866467"/>
          </a:xfrm>
        </p:grpSpPr>
        <p:cxnSp>
          <p:nvCxnSpPr>
            <p:cNvPr id="60" name="Straight Connector 40">
              <a:extLst>
                <a:ext uri="{FF2B5EF4-FFF2-40B4-BE49-F238E27FC236}">
                  <a16:creationId xmlns:a16="http://schemas.microsoft.com/office/drawing/2014/main" id="{65FE9BA5-5847-4FF3-960A-4E3AC28E375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BFBFBF">
                  <a:alpha val="75000"/>
                </a:srgbClr>
              </a:solidFill>
            </a:ln>
          </p:spPr>
          <p:style>
            <a:lnRef idx="2">
              <a:schemeClr val="accent1"/>
            </a:lnRef>
            <a:fillRef idx="0">
              <a:schemeClr val="accent1"/>
            </a:fillRef>
            <a:effectRef idx="1">
              <a:schemeClr val="accent1"/>
            </a:effectRef>
            <a:fontRef idx="minor">
              <a:schemeClr val="tx1"/>
            </a:fontRef>
          </p:style>
        </p:cxnSp>
        <p:cxnSp>
          <p:nvCxnSpPr>
            <p:cNvPr id="62" name="Straight Connector 41">
              <a:extLst>
                <a:ext uri="{FF2B5EF4-FFF2-40B4-BE49-F238E27FC236}">
                  <a16:creationId xmlns:a16="http://schemas.microsoft.com/office/drawing/2014/main" id="{76D98C19-CACB-4DEB-9AA7-5E1D776DBCE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BFBFBF">
                  <a:alpha val="80000"/>
                </a:srgbClr>
              </a:solidFill>
            </a:ln>
          </p:spPr>
          <p:style>
            <a:lnRef idx="2">
              <a:schemeClr val="accent1"/>
            </a:lnRef>
            <a:fillRef idx="0">
              <a:schemeClr val="accent1"/>
            </a:fillRef>
            <a:effectRef idx="1">
              <a:schemeClr val="accent1"/>
            </a:effectRef>
            <a:fontRef idx="minor">
              <a:schemeClr val="tx1"/>
            </a:fontRef>
          </p:style>
        </p:cxnSp>
        <p:sp>
          <p:nvSpPr>
            <p:cNvPr id="64" name="Rectangle 23">
              <a:extLst>
                <a:ext uri="{FF2B5EF4-FFF2-40B4-BE49-F238E27FC236}">
                  <a16:creationId xmlns:a16="http://schemas.microsoft.com/office/drawing/2014/main" id="{8EA0C28F-AA7D-46C7-8D8A-CE97E7EB07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6" name="Rectangle 25">
              <a:extLst>
                <a:ext uri="{FF2B5EF4-FFF2-40B4-BE49-F238E27FC236}">
                  <a16:creationId xmlns:a16="http://schemas.microsoft.com/office/drawing/2014/main" id="{50B7A449-3821-4275-97E9-6B1FF91DE1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8" name="Isosceles Triangle 44">
              <a:extLst>
                <a:ext uri="{FF2B5EF4-FFF2-40B4-BE49-F238E27FC236}">
                  <a16:creationId xmlns:a16="http://schemas.microsoft.com/office/drawing/2014/main" id="{D15285ED-C1E9-4539-9551-2D9D3B897D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9" name="Rectangle 27">
              <a:extLst>
                <a:ext uri="{FF2B5EF4-FFF2-40B4-BE49-F238E27FC236}">
                  <a16:creationId xmlns:a16="http://schemas.microsoft.com/office/drawing/2014/main" id="{A57A772B-029C-402F-8961-04AD1B6112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0" name="Rectangle 28">
              <a:extLst>
                <a:ext uri="{FF2B5EF4-FFF2-40B4-BE49-F238E27FC236}">
                  <a16:creationId xmlns:a16="http://schemas.microsoft.com/office/drawing/2014/main" id="{43A98072-A351-47FB-8807-1EEDBF77E3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1" name="Rectangle 29">
              <a:extLst>
                <a:ext uri="{FF2B5EF4-FFF2-40B4-BE49-F238E27FC236}">
                  <a16:creationId xmlns:a16="http://schemas.microsoft.com/office/drawing/2014/main" id="{3BC2C561-1ADE-495B-A04A-92DE414F5D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2" name="Isosceles Triangle 48">
              <a:extLst>
                <a:ext uri="{FF2B5EF4-FFF2-40B4-BE49-F238E27FC236}">
                  <a16:creationId xmlns:a16="http://schemas.microsoft.com/office/drawing/2014/main" id="{FE633B79-4994-47EC-9479-56BA3E3A58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73" name="Rectangle 50">
            <a:extLst>
              <a:ext uri="{FF2B5EF4-FFF2-40B4-BE49-F238E27FC236}">
                <a16:creationId xmlns:a16="http://schemas.microsoft.com/office/drawing/2014/main" id="{D6188152-70CA-4742-AA0D-863A7FDB47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719" y="0"/>
            <a:ext cx="621428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4" name="Content Placeholder 2">
            <a:extLst>
              <a:ext uri="{FF2B5EF4-FFF2-40B4-BE49-F238E27FC236}">
                <a16:creationId xmlns:a16="http://schemas.microsoft.com/office/drawing/2014/main" id="{227CFD8A-135F-90ED-7D6F-B2F1036719DC}"/>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4074597662"/>
              </p:ext>
            </p:extLst>
          </p:nvPr>
        </p:nvGraphicFramePr>
        <p:xfrm>
          <a:off x="4726642" y="587392"/>
          <a:ext cx="6656769" cy="492121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Recorded Sound" descr="Controls to play audio narration.">
            <a:hlinkClick r:id="" action="ppaction://media"/>
            <a:extLst>
              <a:ext uri="{FF2B5EF4-FFF2-40B4-BE49-F238E27FC236}">
                <a16:creationId xmlns:a16="http://schemas.microsoft.com/office/drawing/2014/main" id="{7A64456E-C089-5867-BA5E-4CBD7D918264}"/>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19C8E25B-95D7-415A-AC86-F51492D9075D}" label="Slide_3" lang="" r:embed="rId10"/>
                        </p173:trackLst>
                      </p173:tracksInfo>
                    </p:ext>
                  </p14:extLst>
                </p14:media>
              </p:ext>
            </p:extLst>
          </p:nvPr>
        </p:nvPicPr>
        <p:blipFill>
          <a:blip r:embed="rId11"/>
          <a:stretch>
            <a:fillRect/>
          </a:stretch>
        </p:blipFill>
        <p:spPr>
          <a:xfrm>
            <a:off x="11277601" y="4480983"/>
            <a:ext cx="609600" cy="609600"/>
          </a:xfrm>
          <a:prstGeom prst="rect">
            <a:avLst/>
          </a:prstGeom>
        </p:spPr>
      </p:pic>
    </p:spTree>
    <p:extLst>
      <p:ext uri="{BB962C8B-B14F-4D97-AF65-F5344CB8AC3E}">
        <p14:creationId xmlns:p14="http://schemas.microsoft.com/office/powerpoint/2010/main" val="564947858"/>
      </p:ext>
    </p:extLst>
  </p:cSld>
  <p:clrMapOvr>
    <a:masterClrMapping/>
  </p:clrMapOvr>
  <mc:AlternateContent xmlns:mc="http://schemas.openxmlformats.org/markup-compatibility/2006" xmlns:p14="http://schemas.microsoft.com/office/powerpoint/2010/main">
    <mc:Choice Requires="p14">
      <p:transition spd="slow" p14:dur="2000" advTm="30472"/>
    </mc:Choice>
    <mc:Fallback xmlns="">
      <p:transition spd="slow" advTm="304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4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56" name="Rectangle 37">
            <a:extLst>
              <a:ext uri="{FF2B5EF4-FFF2-40B4-BE49-F238E27FC236}">
                <a16:creationId xmlns:a16="http://schemas.microsoft.com/office/drawing/2014/main" id="{1DA27254-207B-4B52-973B-03A6D7C253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CD7CDD-E8FC-47AB-97B0-FD7AC5A97CE8}"/>
              </a:ext>
            </a:extLst>
          </p:cNvPr>
          <p:cNvSpPr>
            <a:spLocks noGrp="1"/>
          </p:cNvSpPr>
          <p:nvPr>
            <p:ph type="title"/>
          </p:nvPr>
        </p:nvSpPr>
        <p:spPr>
          <a:xfrm>
            <a:off x="652481" y="1382486"/>
            <a:ext cx="3547581" cy="4093028"/>
          </a:xfrm>
        </p:spPr>
        <p:txBody>
          <a:bodyPr anchor="ctr">
            <a:normAutofit/>
          </a:bodyPr>
          <a:lstStyle/>
          <a:p>
            <a:r>
              <a:rPr lang="en-US" sz="4400" dirty="0"/>
              <a:t>2.1 Financial Powers of the District</a:t>
            </a:r>
            <a:br>
              <a:rPr lang="en-US" sz="4400" dirty="0"/>
            </a:br>
            <a:r>
              <a:rPr lang="en-US" sz="4400" dirty="0"/>
              <a:t>Cont’d</a:t>
            </a:r>
          </a:p>
        </p:txBody>
      </p:sp>
      <p:grpSp>
        <p:nvGrpSpPr>
          <p:cNvPr id="58" name="Group 39">
            <a:extLst>
              <a:ext uri="{FF2B5EF4-FFF2-40B4-BE49-F238E27FC236}">
                <a16:creationId xmlns:a16="http://schemas.microsoft.com/office/drawing/2014/main" id="{AE3358E8-FEB4-4E5C-903A-92C75E6BDD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267" y="-8467"/>
            <a:ext cx="4766733" cy="6866467"/>
            <a:chOff x="7425267" y="-8467"/>
            <a:chExt cx="4766733" cy="6866467"/>
          </a:xfrm>
        </p:grpSpPr>
        <p:cxnSp>
          <p:nvCxnSpPr>
            <p:cNvPr id="60" name="Straight Connector 40">
              <a:extLst>
                <a:ext uri="{FF2B5EF4-FFF2-40B4-BE49-F238E27FC236}">
                  <a16:creationId xmlns:a16="http://schemas.microsoft.com/office/drawing/2014/main" id="{65FE9BA5-5847-4FF3-960A-4E3AC28E375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BFBFBF">
                  <a:alpha val="75000"/>
                </a:srgbClr>
              </a:solidFill>
            </a:ln>
          </p:spPr>
          <p:style>
            <a:lnRef idx="2">
              <a:schemeClr val="accent1"/>
            </a:lnRef>
            <a:fillRef idx="0">
              <a:schemeClr val="accent1"/>
            </a:fillRef>
            <a:effectRef idx="1">
              <a:schemeClr val="accent1"/>
            </a:effectRef>
            <a:fontRef idx="minor">
              <a:schemeClr val="tx1"/>
            </a:fontRef>
          </p:style>
        </p:cxnSp>
        <p:cxnSp>
          <p:nvCxnSpPr>
            <p:cNvPr id="62" name="Straight Connector 41">
              <a:extLst>
                <a:ext uri="{FF2B5EF4-FFF2-40B4-BE49-F238E27FC236}">
                  <a16:creationId xmlns:a16="http://schemas.microsoft.com/office/drawing/2014/main" id="{76D98C19-CACB-4DEB-9AA7-5E1D776DBCE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BFBFBF">
                  <a:alpha val="80000"/>
                </a:srgbClr>
              </a:solidFill>
            </a:ln>
          </p:spPr>
          <p:style>
            <a:lnRef idx="2">
              <a:schemeClr val="accent1"/>
            </a:lnRef>
            <a:fillRef idx="0">
              <a:schemeClr val="accent1"/>
            </a:fillRef>
            <a:effectRef idx="1">
              <a:schemeClr val="accent1"/>
            </a:effectRef>
            <a:fontRef idx="minor">
              <a:schemeClr val="tx1"/>
            </a:fontRef>
          </p:style>
        </p:cxnSp>
        <p:sp>
          <p:nvSpPr>
            <p:cNvPr id="64" name="Rectangle 23">
              <a:extLst>
                <a:ext uri="{FF2B5EF4-FFF2-40B4-BE49-F238E27FC236}">
                  <a16:creationId xmlns:a16="http://schemas.microsoft.com/office/drawing/2014/main" id="{8EA0C28F-AA7D-46C7-8D8A-CE97E7EB07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6" name="Rectangle 25">
              <a:extLst>
                <a:ext uri="{FF2B5EF4-FFF2-40B4-BE49-F238E27FC236}">
                  <a16:creationId xmlns:a16="http://schemas.microsoft.com/office/drawing/2014/main" id="{50B7A449-3821-4275-97E9-6B1FF91DE1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8" name="Isosceles Triangle 44">
              <a:extLst>
                <a:ext uri="{FF2B5EF4-FFF2-40B4-BE49-F238E27FC236}">
                  <a16:creationId xmlns:a16="http://schemas.microsoft.com/office/drawing/2014/main" id="{D15285ED-C1E9-4539-9551-2D9D3B897D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9" name="Rectangle 27">
              <a:extLst>
                <a:ext uri="{FF2B5EF4-FFF2-40B4-BE49-F238E27FC236}">
                  <a16:creationId xmlns:a16="http://schemas.microsoft.com/office/drawing/2014/main" id="{A57A772B-029C-402F-8961-04AD1B6112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0" name="Rectangle 28">
              <a:extLst>
                <a:ext uri="{FF2B5EF4-FFF2-40B4-BE49-F238E27FC236}">
                  <a16:creationId xmlns:a16="http://schemas.microsoft.com/office/drawing/2014/main" id="{43A98072-A351-47FB-8807-1EEDBF77E3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1" name="Rectangle 29">
              <a:extLst>
                <a:ext uri="{FF2B5EF4-FFF2-40B4-BE49-F238E27FC236}">
                  <a16:creationId xmlns:a16="http://schemas.microsoft.com/office/drawing/2014/main" id="{3BC2C561-1ADE-495B-A04A-92DE414F5D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2" name="Isosceles Triangle 48">
              <a:extLst>
                <a:ext uri="{FF2B5EF4-FFF2-40B4-BE49-F238E27FC236}">
                  <a16:creationId xmlns:a16="http://schemas.microsoft.com/office/drawing/2014/main" id="{FE633B79-4994-47EC-9479-56BA3E3A58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73" name="Rectangle 50">
            <a:extLst>
              <a:ext uri="{FF2B5EF4-FFF2-40B4-BE49-F238E27FC236}">
                <a16:creationId xmlns:a16="http://schemas.microsoft.com/office/drawing/2014/main" id="{D6188152-70CA-4742-AA0D-863A7FDB47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719" y="0"/>
            <a:ext cx="621428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4" name="Content Placeholder 2">
            <a:extLst>
              <a:ext uri="{FF2B5EF4-FFF2-40B4-BE49-F238E27FC236}">
                <a16:creationId xmlns:a16="http://schemas.microsoft.com/office/drawing/2014/main" id="{227CFD8A-135F-90ED-7D6F-B2F1036719DC}"/>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2161017764"/>
              </p:ext>
            </p:extLst>
          </p:nvPr>
        </p:nvGraphicFramePr>
        <p:xfrm>
          <a:off x="4038647" y="773113"/>
          <a:ext cx="6656769" cy="492121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Isosceles Triangle 2">
            <a:extLst>
              <a:ext uri="{FF2B5EF4-FFF2-40B4-BE49-F238E27FC236}">
                <a16:creationId xmlns:a16="http://schemas.microsoft.com/office/drawing/2014/main" id="{A78D536C-C0BF-D70C-DB97-08F99ABDC644}"/>
              </a:ext>
              <a:ext uri="{C183D7F6-B498-43B3-948B-1728B52AA6E4}">
                <adec:decorative xmlns:adec="http://schemas.microsoft.com/office/drawing/2017/decorative" val="1"/>
              </a:ext>
            </a:extLst>
          </p:cNvPr>
          <p:cNvSpPr/>
          <p:nvPr/>
        </p:nvSpPr>
        <p:spPr>
          <a:xfrm>
            <a:off x="5847168" y="1424711"/>
            <a:ext cx="4177080" cy="3177152"/>
          </a:xfrm>
          <a:prstGeom prst="triangl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BF3482C-DB29-60C1-4CAA-87B6E49939EA}"/>
              </a:ext>
            </a:extLst>
          </p:cNvPr>
          <p:cNvSpPr txBox="1"/>
          <p:nvPr/>
        </p:nvSpPr>
        <p:spPr>
          <a:xfrm>
            <a:off x="6190761" y="107519"/>
            <a:ext cx="3491354" cy="1200329"/>
          </a:xfrm>
          <a:prstGeom prst="rect">
            <a:avLst/>
          </a:prstGeom>
          <a:noFill/>
        </p:spPr>
        <p:txBody>
          <a:bodyPr wrap="square" rtlCol="0">
            <a:spAutoFit/>
          </a:bodyPr>
          <a:lstStyle/>
          <a:p>
            <a:pPr algn="ctr"/>
            <a:r>
              <a:rPr lang="en-US" sz="3600" dirty="0">
                <a:solidFill>
                  <a:schemeClr val="bg1"/>
                </a:solidFill>
                <a:latin typeface="+mj-lt"/>
              </a:rPr>
              <a:t>The Fraud Triangle</a:t>
            </a:r>
          </a:p>
        </p:txBody>
      </p:sp>
      <p:sp>
        <p:nvSpPr>
          <p:cNvPr id="8" name="TextBox 7">
            <a:extLst>
              <a:ext uri="{FF2B5EF4-FFF2-40B4-BE49-F238E27FC236}">
                <a16:creationId xmlns:a16="http://schemas.microsoft.com/office/drawing/2014/main" id="{83A777E1-CF07-FDEC-9212-063A13385509}"/>
              </a:ext>
            </a:extLst>
          </p:cNvPr>
          <p:cNvSpPr txBox="1"/>
          <p:nvPr/>
        </p:nvSpPr>
        <p:spPr>
          <a:xfrm>
            <a:off x="5282181" y="2503489"/>
            <a:ext cx="1817159" cy="461665"/>
          </a:xfrm>
          <a:prstGeom prst="rect">
            <a:avLst/>
          </a:prstGeom>
          <a:noFill/>
        </p:spPr>
        <p:txBody>
          <a:bodyPr wrap="square" rtlCol="0">
            <a:spAutoFit/>
          </a:bodyPr>
          <a:lstStyle/>
          <a:p>
            <a:pPr algn="ctr"/>
            <a:r>
              <a:rPr lang="en-US" sz="2400" dirty="0">
                <a:solidFill>
                  <a:schemeClr val="bg1"/>
                </a:solidFill>
              </a:rPr>
              <a:t>Pressure</a:t>
            </a:r>
          </a:p>
        </p:txBody>
      </p:sp>
      <p:sp>
        <p:nvSpPr>
          <p:cNvPr id="5" name="TextBox 4">
            <a:extLst>
              <a:ext uri="{FF2B5EF4-FFF2-40B4-BE49-F238E27FC236}">
                <a16:creationId xmlns:a16="http://schemas.microsoft.com/office/drawing/2014/main" id="{86E38220-0C36-2DDF-B2AC-3F629765E841}"/>
              </a:ext>
            </a:extLst>
          </p:cNvPr>
          <p:cNvSpPr txBox="1"/>
          <p:nvPr/>
        </p:nvSpPr>
        <p:spPr>
          <a:xfrm>
            <a:off x="8821018" y="2507218"/>
            <a:ext cx="2474156" cy="461665"/>
          </a:xfrm>
          <a:prstGeom prst="rect">
            <a:avLst/>
          </a:prstGeom>
          <a:noFill/>
        </p:spPr>
        <p:txBody>
          <a:bodyPr wrap="square" rtlCol="0">
            <a:spAutoFit/>
          </a:bodyPr>
          <a:lstStyle/>
          <a:p>
            <a:pPr algn="ctr"/>
            <a:r>
              <a:rPr lang="en-US" sz="2400" dirty="0">
                <a:solidFill>
                  <a:schemeClr val="bg1"/>
                </a:solidFill>
              </a:rPr>
              <a:t>Rationalization</a:t>
            </a:r>
          </a:p>
        </p:txBody>
      </p:sp>
      <p:sp>
        <p:nvSpPr>
          <p:cNvPr id="6" name="TextBox 5">
            <a:extLst>
              <a:ext uri="{FF2B5EF4-FFF2-40B4-BE49-F238E27FC236}">
                <a16:creationId xmlns:a16="http://schemas.microsoft.com/office/drawing/2014/main" id="{2FE2A479-B2FF-2760-0B84-9C95B539E4BB}"/>
              </a:ext>
            </a:extLst>
          </p:cNvPr>
          <p:cNvSpPr txBox="1"/>
          <p:nvPr/>
        </p:nvSpPr>
        <p:spPr>
          <a:xfrm>
            <a:off x="6305874" y="4867817"/>
            <a:ext cx="3259667" cy="461665"/>
          </a:xfrm>
          <a:prstGeom prst="rect">
            <a:avLst/>
          </a:prstGeom>
          <a:noFill/>
        </p:spPr>
        <p:txBody>
          <a:bodyPr wrap="square" rtlCol="0">
            <a:spAutoFit/>
          </a:bodyPr>
          <a:lstStyle/>
          <a:p>
            <a:pPr algn="ctr"/>
            <a:r>
              <a:rPr lang="en-US" sz="2400" dirty="0">
                <a:solidFill>
                  <a:schemeClr val="bg1"/>
                </a:solidFill>
              </a:rPr>
              <a:t>Opportunity</a:t>
            </a:r>
          </a:p>
        </p:txBody>
      </p:sp>
      <p:pic>
        <p:nvPicPr>
          <p:cNvPr id="7" name="Recorded Sound" descr="Controls to play audio narration.">
            <a:hlinkClick r:id="" action="ppaction://media"/>
            <a:extLst>
              <a:ext uri="{FF2B5EF4-FFF2-40B4-BE49-F238E27FC236}">
                <a16:creationId xmlns:a16="http://schemas.microsoft.com/office/drawing/2014/main" id="{A03E5C4A-F5D3-672A-CDF4-205EFBF32608}"/>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677B2BFA-FB68-4357-AF06-D6CBBFD76AD6}" label="Slide_4" lang="" r:embed="rId10"/>
                        </p173:trackLst>
                      </p173:tracksInfo>
                    </p:ext>
                  </p14:extLst>
                </p14:media>
              </p:ext>
            </p:extLst>
          </p:nvPr>
        </p:nvPicPr>
        <p:blipFill>
          <a:blip r:embed="rId11"/>
          <a:stretch>
            <a:fillRect/>
          </a:stretch>
        </p:blipFill>
        <p:spPr>
          <a:xfrm>
            <a:off x="11099362" y="3589867"/>
            <a:ext cx="557760" cy="609600"/>
          </a:xfrm>
          <a:prstGeom prst="rect">
            <a:avLst/>
          </a:prstGeom>
        </p:spPr>
      </p:pic>
    </p:spTree>
    <p:extLst>
      <p:ext uri="{BB962C8B-B14F-4D97-AF65-F5344CB8AC3E}">
        <p14:creationId xmlns:p14="http://schemas.microsoft.com/office/powerpoint/2010/main" val="2271958550"/>
      </p:ext>
    </p:extLst>
  </p:cSld>
  <p:clrMapOvr>
    <a:masterClrMapping/>
  </p:clrMapOvr>
  <mc:AlternateContent xmlns:mc="http://schemas.openxmlformats.org/markup-compatibility/2006" xmlns:p14="http://schemas.microsoft.com/office/powerpoint/2010/main">
    <mc:Choice Requires="p14">
      <p:transition spd="slow" p14:dur="2000" advTm="54990"/>
    </mc:Choice>
    <mc:Fallback xmlns="">
      <p:transition spd="slow" advTm="549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99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4990" fill="hold"/>
                                        <p:tgtEl>
                                          <p:spTgt spid="7"/>
                                        </p:tgtEl>
                                      </p:cBhvr>
                                    </p:cmd>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54990"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517B2-3EEB-4869-99E8-6A36CE48DA8B}"/>
              </a:ext>
            </a:extLst>
          </p:cNvPr>
          <p:cNvSpPr>
            <a:spLocks noGrp="1"/>
          </p:cNvSpPr>
          <p:nvPr>
            <p:ph type="title"/>
          </p:nvPr>
        </p:nvSpPr>
        <p:spPr>
          <a:xfrm>
            <a:off x="643467" y="816638"/>
            <a:ext cx="3367359" cy="5224724"/>
          </a:xfrm>
        </p:spPr>
        <p:txBody>
          <a:bodyPr anchor="ctr">
            <a:normAutofit/>
          </a:bodyPr>
          <a:lstStyle/>
          <a:p>
            <a:r>
              <a:rPr lang="en-US" dirty="0"/>
              <a:t>Definitions and Concepts to know:</a:t>
            </a:r>
          </a:p>
        </p:txBody>
      </p:sp>
      <p:sp>
        <p:nvSpPr>
          <p:cNvPr id="18" name="Content Placeholder 2">
            <a:extLst>
              <a:ext uri="{FF2B5EF4-FFF2-40B4-BE49-F238E27FC236}">
                <a16:creationId xmlns:a16="http://schemas.microsoft.com/office/drawing/2014/main" id="{3D005455-F654-45EF-844C-72835DAFAB22}"/>
              </a:ext>
            </a:extLst>
          </p:cNvPr>
          <p:cNvSpPr>
            <a:spLocks noGrp="1"/>
          </p:cNvSpPr>
          <p:nvPr>
            <p:ph idx="1"/>
          </p:nvPr>
        </p:nvSpPr>
        <p:spPr>
          <a:xfrm>
            <a:off x="4654295" y="168938"/>
            <a:ext cx="4619706" cy="5224724"/>
          </a:xfrm>
        </p:spPr>
        <p:txBody>
          <a:bodyPr anchor="ctr">
            <a:normAutofit/>
          </a:bodyPr>
          <a:lstStyle/>
          <a:p>
            <a:pPr>
              <a:lnSpc>
                <a:spcPct val="90000"/>
              </a:lnSpc>
            </a:pPr>
            <a:r>
              <a:rPr lang="en-US" sz="1500" dirty="0"/>
              <a:t>Defensibility: Adequately justify the expenditure of all funds awarded to the district from the government or obtained by the district from local sources. </a:t>
            </a:r>
          </a:p>
          <a:p>
            <a:pPr>
              <a:lnSpc>
                <a:spcPct val="90000"/>
              </a:lnSpc>
            </a:pPr>
            <a:r>
              <a:rPr lang="en-US" sz="1500" dirty="0"/>
              <a:t>Transparency: Availability of the district’s work and finances to all stakeholders and the public. </a:t>
            </a:r>
          </a:p>
          <a:p>
            <a:pPr>
              <a:lnSpc>
                <a:spcPct val="90000"/>
              </a:lnSpc>
            </a:pPr>
            <a:r>
              <a:rPr lang="en-US" sz="1500" dirty="0"/>
              <a:t>Financial Stewardship: Responsibility of the financial well-being and decision processes/ resources of the district. </a:t>
            </a:r>
          </a:p>
          <a:p>
            <a:pPr>
              <a:lnSpc>
                <a:spcPct val="90000"/>
              </a:lnSpc>
            </a:pPr>
            <a:r>
              <a:rPr lang="en-US" sz="1500" dirty="0"/>
              <a:t>Accounting Standards: Development of an appropriate system for financial record keeping and documentation that is in compliance with state laws and statutes.</a:t>
            </a:r>
          </a:p>
          <a:p>
            <a:pPr>
              <a:lnSpc>
                <a:spcPct val="90000"/>
              </a:lnSpc>
            </a:pPr>
            <a:r>
              <a:rPr lang="en-US" sz="1500" dirty="0"/>
              <a:t>Internal Controls and Separation of Duties– Procedures implemented to ensure the integrity of financial and accounting information, promote accountability and prevent fraud. </a:t>
            </a:r>
          </a:p>
        </p:txBody>
      </p:sp>
      <p:pic>
        <p:nvPicPr>
          <p:cNvPr id="3" name="Recorded Sound" descr="Controls to play audio narration.">
            <a:hlinkClick r:id="" action="ppaction://media"/>
            <a:extLst>
              <a:ext uri="{FF2B5EF4-FFF2-40B4-BE49-F238E27FC236}">
                <a16:creationId xmlns:a16="http://schemas.microsoft.com/office/drawing/2014/main" id="{C5A57D16-5B35-72B9-751B-5E31DCC5E431}"/>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B25921CB-CCFB-4144-91D4-FA05ED303B9C}" label="Slide_5" lang="" r:embed="rId5"/>
                        </p173:trackLst>
                      </p173:tracksInfo>
                    </p:ext>
                  </p14:extLst>
                </p14:media>
              </p:ext>
            </p:extLst>
          </p:nvPr>
        </p:nvPicPr>
        <p:blipFill>
          <a:blip r:embed="rId6"/>
          <a:stretch>
            <a:fillRect/>
          </a:stretch>
        </p:blipFill>
        <p:spPr>
          <a:xfrm>
            <a:off x="11243733" y="4231612"/>
            <a:ext cx="609600" cy="609600"/>
          </a:xfrm>
          <a:prstGeom prst="rect">
            <a:avLst/>
          </a:prstGeom>
        </p:spPr>
      </p:pic>
    </p:spTree>
    <p:extLst>
      <p:ext uri="{BB962C8B-B14F-4D97-AF65-F5344CB8AC3E}">
        <p14:creationId xmlns:p14="http://schemas.microsoft.com/office/powerpoint/2010/main" val="2404835689"/>
      </p:ext>
    </p:extLst>
  </p:cSld>
  <p:clrMapOvr>
    <a:masterClrMapping/>
  </p:clrMapOvr>
  <mc:AlternateContent xmlns:mc="http://schemas.openxmlformats.org/markup-compatibility/2006" xmlns:p14="http://schemas.microsoft.com/office/powerpoint/2010/main">
    <mc:Choice Requires="p14">
      <p:transition spd="slow" p14:dur="2000" advTm="91353"/>
    </mc:Choice>
    <mc:Fallback xmlns="">
      <p:transition spd="slow" advTm="913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3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8D93C-567C-4E58-9DCB-3C6CD5B2D3D8}"/>
              </a:ext>
            </a:extLst>
          </p:cNvPr>
          <p:cNvSpPr>
            <a:spLocks noGrp="1"/>
          </p:cNvSpPr>
          <p:nvPr>
            <p:ph type="title"/>
          </p:nvPr>
        </p:nvSpPr>
        <p:spPr>
          <a:xfrm>
            <a:off x="677334" y="609600"/>
            <a:ext cx="8596668" cy="976604"/>
          </a:xfrm>
        </p:spPr>
        <p:txBody>
          <a:bodyPr/>
          <a:lstStyle/>
          <a:p>
            <a:r>
              <a:rPr lang="en-US" dirty="0"/>
              <a:t>2.1: True or False?</a:t>
            </a:r>
          </a:p>
        </p:txBody>
      </p:sp>
      <p:sp>
        <p:nvSpPr>
          <p:cNvPr id="3" name="Content Placeholder 2">
            <a:extLst>
              <a:ext uri="{FF2B5EF4-FFF2-40B4-BE49-F238E27FC236}">
                <a16:creationId xmlns:a16="http://schemas.microsoft.com/office/drawing/2014/main" id="{0A1EEE85-3190-42CA-AEA2-AA864C524629}"/>
              </a:ext>
            </a:extLst>
          </p:cNvPr>
          <p:cNvSpPr>
            <a:spLocks noGrp="1"/>
          </p:cNvSpPr>
          <p:nvPr>
            <p:ph idx="1"/>
          </p:nvPr>
        </p:nvSpPr>
        <p:spPr/>
        <p:txBody>
          <a:bodyPr/>
          <a:lstStyle/>
          <a:p>
            <a:r>
              <a:rPr lang="en-US" dirty="0"/>
              <a:t>Transparency is the availability of the district’s work and finances to all stakeholders and the public. </a:t>
            </a:r>
          </a:p>
          <a:p>
            <a:endParaRPr lang="en-US" dirty="0"/>
          </a:p>
        </p:txBody>
      </p:sp>
      <p:pic>
        <p:nvPicPr>
          <p:cNvPr id="4" name="Picture 3" descr="True">
            <a:extLst>
              <a:ext uri="{FF2B5EF4-FFF2-40B4-BE49-F238E27FC236}">
                <a16:creationId xmlns:a16="http://schemas.microsoft.com/office/drawing/2014/main" id="{A23541C2-4A1B-CCC6-4CC7-E3C6D85DD73A}"/>
              </a:ext>
            </a:extLst>
          </p:cNvPr>
          <p:cNvPicPr>
            <a:picLocks noChangeAspect="1"/>
          </p:cNvPicPr>
          <p:nvPr/>
        </p:nvPicPr>
        <p:blipFill>
          <a:blip r:embed="rId5"/>
          <a:stretch>
            <a:fillRect/>
          </a:stretch>
        </p:blipFill>
        <p:spPr>
          <a:xfrm>
            <a:off x="3759200" y="2819399"/>
            <a:ext cx="5228662" cy="3477265"/>
          </a:xfrm>
          <a:prstGeom prst="rect">
            <a:avLst/>
          </a:prstGeom>
        </p:spPr>
      </p:pic>
      <p:pic>
        <p:nvPicPr>
          <p:cNvPr id="5" name="Recorded Sound" descr="Controls to play audio narration.">
            <a:hlinkClick r:id="" action="ppaction://media"/>
            <a:extLst>
              <a:ext uri="{FF2B5EF4-FFF2-40B4-BE49-F238E27FC236}">
                <a16:creationId xmlns:a16="http://schemas.microsoft.com/office/drawing/2014/main" id="{1EA66F1F-3754-3A26-5E55-89BDB969984F}"/>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860FD113-F929-4456-87FA-3EA512C7AC7C}" label="Slide_6" lang="" r:embed="rId6"/>
                        </p173:trackLst>
                      </p173:tracksInfo>
                    </p:ext>
                  </p14:extLst>
                </p14:media>
              </p:ext>
            </p:extLst>
          </p:nvPr>
        </p:nvPicPr>
        <p:blipFill>
          <a:blip r:embed="rId7"/>
          <a:stretch>
            <a:fillRect/>
          </a:stretch>
        </p:blipFill>
        <p:spPr>
          <a:xfrm>
            <a:off x="10447683" y="4558031"/>
            <a:ext cx="609600" cy="609600"/>
          </a:xfrm>
          <a:prstGeom prst="rect">
            <a:avLst/>
          </a:prstGeom>
        </p:spPr>
      </p:pic>
    </p:spTree>
    <p:extLst>
      <p:ext uri="{BB962C8B-B14F-4D97-AF65-F5344CB8AC3E}">
        <p14:creationId xmlns:p14="http://schemas.microsoft.com/office/powerpoint/2010/main" val="3553166195"/>
      </p:ext>
    </p:extLst>
  </p:cSld>
  <p:clrMapOvr>
    <a:masterClrMapping/>
  </p:clrMapOvr>
  <mc:AlternateContent xmlns:mc="http://schemas.openxmlformats.org/markup-compatibility/2006" xmlns:p14="http://schemas.microsoft.com/office/powerpoint/2010/main">
    <mc:Choice Requires="p14">
      <p:transition spd="slow" p14:dur="2000" advTm="8318"/>
    </mc:Choice>
    <mc:Fallback xmlns="">
      <p:transition spd="slow" advTm="83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1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7">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3" name="Rectangle 9">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1">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53376"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3">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133042"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28"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24631"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6597"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2" name="Isosceles Triangle 19">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5488"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4"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7655"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6" name="Isosceles Triangle 23">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14821"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8" name="Freeform: Shape 25">
            <a:extLst>
              <a:ext uri="{FF2B5EF4-FFF2-40B4-BE49-F238E27FC236}">
                <a16:creationId xmlns:a16="http://schemas.microsoft.com/office/drawing/2014/main" id="{142BFA2A-77A0-4F60-A32A-685681C84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2154" y="-8467"/>
            <a:ext cx="7109846" cy="6866467"/>
          </a:xfrm>
          <a:custGeom>
            <a:avLst/>
            <a:gdLst>
              <a:gd name="connsiteX0" fmla="*/ 0 w 7109846"/>
              <a:gd name="connsiteY0" fmla="*/ 0 h 6866467"/>
              <a:gd name="connsiteX1" fmla="*/ 1249825 w 7109846"/>
              <a:gd name="connsiteY1" fmla="*/ 0 h 6866467"/>
              <a:gd name="connsiteX2" fmla="*/ 1249825 w 7109846"/>
              <a:gd name="connsiteY2" fmla="*/ 8467 h 6866467"/>
              <a:gd name="connsiteX3" fmla="*/ 7109846 w 7109846"/>
              <a:gd name="connsiteY3" fmla="*/ 8467 h 6866467"/>
              <a:gd name="connsiteX4" fmla="*/ 7109846 w 7109846"/>
              <a:gd name="connsiteY4" fmla="*/ 6866467 h 6866467"/>
              <a:gd name="connsiteX5" fmla="*/ 1249825 w 7109846"/>
              <a:gd name="connsiteY5" fmla="*/ 6866467 h 6866467"/>
              <a:gd name="connsiteX6" fmla="*/ 1109382 w 7109846"/>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09846" h="6866467">
                <a:moveTo>
                  <a:pt x="0" y="0"/>
                </a:moveTo>
                <a:lnTo>
                  <a:pt x="1249825" y="0"/>
                </a:lnTo>
                <a:lnTo>
                  <a:pt x="1249825" y="8467"/>
                </a:lnTo>
                <a:lnTo>
                  <a:pt x="7109846" y="8467"/>
                </a:lnTo>
                <a:lnTo>
                  <a:pt x="7109846" y="6866467"/>
                </a:lnTo>
                <a:lnTo>
                  <a:pt x="1249825" y="6866467"/>
                </a:lnTo>
                <a:lnTo>
                  <a:pt x="1109382" y="6866467"/>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670DCF4-828E-40DE-9D80-06CF2C8249BD}"/>
              </a:ext>
            </a:extLst>
          </p:cNvPr>
          <p:cNvSpPr>
            <a:spLocks noGrp="1"/>
          </p:cNvSpPr>
          <p:nvPr>
            <p:ph type="title"/>
          </p:nvPr>
        </p:nvSpPr>
        <p:spPr>
          <a:xfrm>
            <a:off x="677334" y="609599"/>
            <a:ext cx="3843375" cy="5545667"/>
          </a:xfrm>
        </p:spPr>
        <p:txBody>
          <a:bodyPr anchor="ctr">
            <a:normAutofit/>
          </a:bodyPr>
          <a:lstStyle/>
          <a:p>
            <a:r>
              <a:rPr lang="en-US" dirty="0">
                <a:solidFill>
                  <a:schemeClr val="tx1">
                    <a:lumMod val="85000"/>
                    <a:lumOff val="15000"/>
                  </a:schemeClr>
                </a:solidFill>
              </a:rPr>
              <a:t>2.2 Common Accounting and Monitoring Issues</a:t>
            </a:r>
          </a:p>
        </p:txBody>
      </p:sp>
      <p:sp>
        <p:nvSpPr>
          <p:cNvPr id="3" name="Content Placeholder 2">
            <a:extLst>
              <a:ext uri="{FF2B5EF4-FFF2-40B4-BE49-F238E27FC236}">
                <a16:creationId xmlns:a16="http://schemas.microsoft.com/office/drawing/2014/main" id="{80494ACE-FAED-420B-A096-2735CBF83701}"/>
              </a:ext>
            </a:extLst>
          </p:cNvPr>
          <p:cNvSpPr>
            <a:spLocks noGrp="1"/>
          </p:cNvSpPr>
          <p:nvPr>
            <p:ph idx="1"/>
          </p:nvPr>
        </p:nvSpPr>
        <p:spPr>
          <a:xfrm>
            <a:off x="6116084" y="609600"/>
            <a:ext cx="5511296" cy="5545667"/>
          </a:xfrm>
        </p:spPr>
        <p:txBody>
          <a:bodyPr anchor="ctr">
            <a:normAutofit/>
          </a:bodyPr>
          <a:lstStyle/>
          <a:p>
            <a:pPr>
              <a:buClrTx/>
            </a:pPr>
            <a:r>
              <a:rPr lang="en-US" dirty="0">
                <a:solidFill>
                  <a:schemeClr val="bg1"/>
                </a:solidFill>
              </a:rPr>
              <a:t>Key concepts:</a:t>
            </a:r>
          </a:p>
          <a:p>
            <a:pPr lvl="1">
              <a:buClrTx/>
            </a:pPr>
            <a:r>
              <a:rPr lang="en-US" dirty="0">
                <a:solidFill>
                  <a:schemeClr val="bg1"/>
                </a:solidFill>
              </a:rPr>
              <a:t>As public officials, SWCD board members and staff are accountable for all funds, property, and equipment belonging to the district. </a:t>
            </a:r>
          </a:p>
          <a:p>
            <a:pPr lvl="1">
              <a:buClrTx/>
            </a:pPr>
            <a:r>
              <a:rPr lang="en-US" dirty="0">
                <a:solidFill>
                  <a:schemeClr val="bg1"/>
                </a:solidFill>
              </a:rPr>
              <a:t>Districts cannot operate without policies, procedures, and a board-approved accounting system.</a:t>
            </a:r>
          </a:p>
        </p:txBody>
      </p:sp>
      <p:pic>
        <p:nvPicPr>
          <p:cNvPr id="4" name="Recorded Sound" descr="Controls to play audio narration.">
            <a:hlinkClick r:id="" action="ppaction://media"/>
            <a:extLst>
              <a:ext uri="{FF2B5EF4-FFF2-40B4-BE49-F238E27FC236}">
                <a16:creationId xmlns:a16="http://schemas.microsoft.com/office/drawing/2014/main" id="{91B756AA-9042-5FB0-ED1F-8A698D485F4C}"/>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EE12E2C9-46CD-42B0-B028-3B3BBB1A9F9F}" label="Slide_7" lang="" r:embed="rId5"/>
                        </p173:trackLst>
                      </p173:tracksInfo>
                    </p:ext>
                  </p14:extLst>
                </p14:media>
              </p:ext>
            </p:extLst>
          </p:nvPr>
        </p:nvPicPr>
        <p:blipFill>
          <a:blip r:embed="rId6"/>
          <a:stretch>
            <a:fillRect/>
          </a:stretch>
        </p:blipFill>
        <p:spPr>
          <a:xfrm>
            <a:off x="10721009" y="4383616"/>
            <a:ext cx="609600" cy="609600"/>
          </a:xfrm>
          <a:prstGeom prst="rect">
            <a:avLst/>
          </a:prstGeom>
        </p:spPr>
      </p:pic>
    </p:spTree>
    <p:extLst>
      <p:ext uri="{BB962C8B-B14F-4D97-AF65-F5344CB8AC3E}">
        <p14:creationId xmlns:p14="http://schemas.microsoft.com/office/powerpoint/2010/main" val="221178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8047"/>
    </mc:Choice>
    <mc:Fallback xmlns="">
      <p:transition spd="slow" advTm="180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478E3-F0A1-4A9E-9617-4AAC07F773DF}"/>
              </a:ext>
            </a:extLst>
          </p:cNvPr>
          <p:cNvSpPr>
            <a:spLocks noGrp="1"/>
          </p:cNvSpPr>
          <p:nvPr>
            <p:ph type="title"/>
          </p:nvPr>
        </p:nvSpPr>
        <p:spPr/>
        <p:txBody>
          <a:bodyPr/>
          <a:lstStyle/>
          <a:p>
            <a:r>
              <a:rPr lang="en-US" dirty="0"/>
              <a:t>Accounting and Monitoring:</a:t>
            </a:r>
          </a:p>
        </p:txBody>
      </p:sp>
      <p:sp>
        <p:nvSpPr>
          <p:cNvPr id="3" name="Content Placeholder 2">
            <a:extLst>
              <a:ext uri="{FF2B5EF4-FFF2-40B4-BE49-F238E27FC236}">
                <a16:creationId xmlns:a16="http://schemas.microsoft.com/office/drawing/2014/main" id="{8EE90A66-7A29-4371-BFCA-4040513290E4}"/>
              </a:ext>
            </a:extLst>
          </p:cNvPr>
          <p:cNvSpPr>
            <a:spLocks noGrp="1"/>
          </p:cNvSpPr>
          <p:nvPr>
            <p:ph idx="1"/>
          </p:nvPr>
        </p:nvSpPr>
        <p:spPr>
          <a:xfrm>
            <a:off x="677334" y="1270000"/>
            <a:ext cx="8596668" cy="4287421"/>
          </a:xfrm>
        </p:spPr>
        <p:txBody>
          <a:bodyPr>
            <a:normAutofit/>
          </a:bodyPr>
          <a:lstStyle/>
          <a:p>
            <a:r>
              <a:rPr lang="en-US" sz="1600" dirty="0">
                <a:effectLst/>
                <a:latin typeface="Trebuchet MS" panose="020B0603020202020204" pitchFamily="34" charset="0"/>
                <a:ea typeface="Calibri" panose="020F0502020204030204" pitchFamily="34" charset="0"/>
                <a:cs typeface="Times New Roman" panose="02020603050405020304" pitchFamily="18" charset="0"/>
              </a:rPr>
              <a:t>Districts cannot operate without funds of some kind—either to assist famers/landowners with cost share funds, fundraising to support the annual banquet, annual report, field days/farm tours, equipment rental contracts</a:t>
            </a:r>
            <a:r>
              <a:rPr lang="en-US" sz="1600" dirty="0">
                <a:latin typeface="Trebuchet MS" panose="020B0603020202020204" pitchFamily="34" charset="0"/>
                <a:ea typeface="Calibri" panose="020F0502020204030204" pitchFamily="34" charset="0"/>
                <a:cs typeface="Times New Roman" panose="02020603050405020304" pitchFamily="18" charset="0"/>
              </a:rPr>
              <a:t>, fund the district’s operating expenses, and in some cases, pay </a:t>
            </a:r>
            <a:r>
              <a:rPr lang="en-US" sz="1600" dirty="0">
                <a:effectLst/>
                <a:latin typeface="Trebuchet MS" panose="020B0603020202020204" pitchFamily="34" charset="0"/>
                <a:ea typeface="Calibri" panose="020F0502020204030204" pitchFamily="34" charset="0"/>
                <a:cs typeface="Times New Roman" panose="02020603050405020304" pitchFamily="18" charset="0"/>
              </a:rPr>
              <a:t>their valued staff.</a:t>
            </a:r>
            <a:endParaRPr lang="en-US" sz="1600" dirty="0"/>
          </a:p>
          <a:p>
            <a:r>
              <a:rPr lang="en-US" sz="1600" dirty="0"/>
              <a:t>Accountability is an obligation of the board which sets up a system of checks and balances and provides monitoring (oversight) to ensure good financial management.</a:t>
            </a:r>
          </a:p>
          <a:p>
            <a:r>
              <a:rPr lang="en-US" sz="1600" dirty="0"/>
              <a:t>A SWCD should conduct monthly, detailed monitoring of all district bank accounts instead of waiting for scheduled state reviews. </a:t>
            </a:r>
          </a:p>
          <a:p>
            <a:r>
              <a:rPr lang="en-US" sz="1600" dirty="0"/>
              <a:t>Employees of partner agencies such as USDA-NRCS, Farm Service Agency, TDA, etc., and staff working with but not employed by the district, must never manage nor reconcile district funds. </a:t>
            </a:r>
          </a:p>
          <a:p>
            <a:r>
              <a:rPr lang="en-US" sz="1600" dirty="0">
                <a:effectLst/>
                <a:latin typeface="Trebuchet MS" panose="020B0603020202020204" pitchFamily="34" charset="0"/>
                <a:ea typeface="Calibri" panose="020F0502020204030204" pitchFamily="34" charset="0"/>
                <a:cs typeface="Times New Roman" panose="02020603050405020304" pitchFamily="18" charset="0"/>
              </a:rPr>
              <a:t>Districts cannot operate without policies and procedures and a board-approved accounting system to assist in reducing the common accounting and monitoring issues that hamper district operations. Read below the common issues that appear from monitoring reviews, and how they can be addressed by the board members:</a:t>
            </a:r>
          </a:p>
          <a:p>
            <a:endParaRPr lang="en-US" sz="1600" dirty="0">
              <a:effectLst/>
              <a:latin typeface="Trebuchet MS" panose="020B0603020202020204" pitchFamily="34" charset="0"/>
              <a:ea typeface="Calibri" panose="020F0502020204030204" pitchFamily="34" charset="0"/>
              <a:cs typeface="Times New Roman" panose="02020603050405020304" pitchFamily="18" charset="0"/>
            </a:endParaRPr>
          </a:p>
          <a:p>
            <a:pPr marL="0" indent="0">
              <a:buNone/>
            </a:pPr>
            <a:endParaRPr lang="en-US" dirty="0"/>
          </a:p>
        </p:txBody>
      </p:sp>
      <p:pic>
        <p:nvPicPr>
          <p:cNvPr id="4" name="Recorded Sound" descr="Controls to play audio narration.">
            <a:hlinkClick r:id="" action="ppaction://media"/>
            <a:extLst>
              <a:ext uri="{FF2B5EF4-FFF2-40B4-BE49-F238E27FC236}">
                <a16:creationId xmlns:a16="http://schemas.microsoft.com/office/drawing/2014/main" id="{562DF717-F458-B90C-3C34-90B902BE54B8}"/>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AAC9E57B-B3DE-4E46-8879-66DE221249BD}" label="Slide_8" lang="" r:embed="rId5"/>
                        </p173:trackLst>
                      </p173:tracksInfo>
                    </p:ext>
                  </p14:extLst>
                </p14:media>
              </p:ext>
            </p:extLst>
          </p:nvPr>
        </p:nvPicPr>
        <p:blipFill>
          <a:blip r:embed="rId6"/>
          <a:stretch>
            <a:fillRect/>
          </a:stretch>
        </p:blipFill>
        <p:spPr>
          <a:xfrm>
            <a:off x="11209866" y="4433471"/>
            <a:ext cx="609600" cy="609600"/>
          </a:xfrm>
          <a:prstGeom prst="rect">
            <a:avLst/>
          </a:prstGeom>
        </p:spPr>
      </p:pic>
    </p:spTree>
    <p:extLst>
      <p:ext uri="{BB962C8B-B14F-4D97-AF65-F5344CB8AC3E}">
        <p14:creationId xmlns:p14="http://schemas.microsoft.com/office/powerpoint/2010/main" val="3781456526"/>
      </p:ext>
    </p:extLst>
  </p:cSld>
  <p:clrMapOvr>
    <a:masterClrMapping/>
  </p:clrMapOvr>
  <mc:AlternateContent xmlns:mc="http://schemas.openxmlformats.org/markup-compatibility/2006" xmlns:p14="http://schemas.microsoft.com/office/powerpoint/2010/main">
    <mc:Choice Requires="p14">
      <p:transition spd="slow" p14:dur="2000" advTm="45000"/>
    </mc:Choice>
    <mc:Fallback xmlns="">
      <p:transition spd="slow" advTm="4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E033EAA-E723-A5D6-39F4-88A15AB8E3E0}"/>
              </a:ext>
            </a:extLst>
          </p:cNvPr>
          <p:cNvSpPr>
            <a:spLocks noGrp="1"/>
          </p:cNvSpPr>
          <p:nvPr>
            <p:ph type="title"/>
          </p:nvPr>
        </p:nvSpPr>
        <p:spPr>
          <a:xfrm>
            <a:off x="677334" y="-1320800"/>
            <a:ext cx="8596668" cy="1320800"/>
          </a:xfrm>
        </p:spPr>
        <p:txBody>
          <a:bodyPr vert="horz" lIns="91440" tIns="45720" rIns="91440" bIns="45720" rtlCol="0" anchor="b">
            <a:normAutofit/>
          </a:bodyPr>
          <a:lstStyle/>
          <a:p>
            <a:r>
              <a:rPr lang="en-US" dirty="0">
                <a:solidFill>
                  <a:schemeClr val="accent2">
                    <a:lumMod val="75000"/>
                  </a:schemeClr>
                </a:solidFill>
              </a:rPr>
              <a:t>Accounting and Monitoring Cont’d</a:t>
            </a:r>
          </a:p>
        </p:txBody>
      </p:sp>
      <p:sp>
        <p:nvSpPr>
          <p:cNvPr id="3" name="Content Placeholder 2">
            <a:extLst>
              <a:ext uri="{FF2B5EF4-FFF2-40B4-BE49-F238E27FC236}">
                <a16:creationId xmlns:a16="http://schemas.microsoft.com/office/drawing/2014/main" id="{9AC0B331-7501-48AF-819A-67C360E6DE2C}"/>
              </a:ext>
            </a:extLst>
          </p:cNvPr>
          <p:cNvSpPr>
            <a:spLocks noGrp="1"/>
          </p:cNvSpPr>
          <p:nvPr>
            <p:ph idx="1"/>
          </p:nvPr>
        </p:nvSpPr>
        <p:spPr>
          <a:xfrm>
            <a:off x="579680" y="212455"/>
            <a:ext cx="8596668" cy="5632989"/>
          </a:xfrm>
        </p:spPr>
        <p:txBody>
          <a:bodyPr>
            <a:normAutofit fontScale="92500"/>
          </a:bodyPr>
          <a:lstStyle/>
          <a:p>
            <a:r>
              <a:rPr lang="en-US" dirty="0"/>
              <a:t>Pre-Signed Checks. There should be </a:t>
            </a:r>
            <a:r>
              <a:rPr lang="en-US" b="1" dirty="0"/>
              <a:t>no pre-signed checks. </a:t>
            </a:r>
            <a:r>
              <a:rPr lang="en-US" dirty="0"/>
              <a:t>No one will approve or sign a check for themselves. </a:t>
            </a:r>
          </a:p>
          <a:p>
            <a:pPr lvl="1"/>
            <a:r>
              <a:rPr lang="en-US" dirty="0"/>
              <a:t>A double signatory check is the best practice. </a:t>
            </a:r>
          </a:p>
          <a:p>
            <a:pPr lvl="1"/>
            <a:r>
              <a:rPr lang="en-US" dirty="0">
                <a:solidFill>
                  <a:schemeClr val="tx1"/>
                </a:solidFill>
              </a:rPr>
              <a:t>If it is not feasible to maintain dual signatures on all checks, having a policy set where dual signatures are required on checks over a set amount is a wise practice.</a:t>
            </a:r>
          </a:p>
          <a:p>
            <a:r>
              <a:rPr lang="en-US" dirty="0"/>
              <a:t>The location and keeper of the checkbooks (account numbers) must be known by all supervisors and staff. Checkbooks must be safeguarded during office hours and never be taken home. </a:t>
            </a:r>
          </a:p>
          <a:p>
            <a:pPr lvl="1"/>
            <a:r>
              <a:rPr lang="en-US" dirty="0"/>
              <a:t>Recommended that checkbooks be kept under lock and key. </a:t>
            </a:r>
          </a:p>
          <a:p>
            <a:r>
              <a:rPr lang="en-US" dirty="0"/>
              <a:t>Checks and cash received from participants must be deposited as soon as possible.</a:t>
            </a:r>
          </a:p>
          <a:p>
            <a:pPr lvl="1"/>
            <a:r>
              <a:rPr lang="en-US" sz="1800" dirty="0">
                <a:effectLst/>
                <a:latin typeface="Calibri" panose="020F0502020204030204" pitchFamily="34" charset="0"/>
                <a:ea typeface="Calibri" panose="020F0502020204030204" pitchFamily="34" charset="0"/>
                <a:cs typeface="Times New Roman" panose="02020603050405020304" pitchFamily="18" charset="0"/>
              </a:rPr>
              <a:t>establish a time period of 24-48 hours from receipt to deposit.</a:t>
            </a:r>
          </a:p>
          <a:p>
            <a:pPr lvl="1"/>
            <a:r>
              <a:rPr lang="en-US" sz="2000" dirty="0">
                <a:effectLst/>
                <a:latin typeface="Calibri" panose="020F0502020204030204" pitchFamily="34" charset="0"/>
                <a:ea typeface="Calibri" panose="020F0502020204030204" pitchFamily="34" charset="0"/>
                <a:cs typeface="Times New Roman" panose="02020603050405020304" pitchFamily="18" charset="0"/>
              </a:rPr>
              <a:t>The district board may choose to establish a petty cash fund. </a:t>
            </a:r>
          </a:p>
          <a:p>
            <a:r>
              <a:rPr lang="en-US" sz="2000" dirty="0">
                <a:effectLst/>
                <a:latin typeface="Calibri" panose="020F0502020204030204" pitchFamily="34" charset="0"/>
                <a:ea typeface="Calibri" panose="020F0502020204030204" pitchFamily="34" charset="0"/>
                <a:cs typeface="Times New Roman" panose="02020603050405020304" pitchFamily="18" charset="0"/>
              </a:rPr>
              <a:t>Financial reports of the district’s finances at every meeting agenda of the board. </a:t>
            </a:r>
          </a:p>
          <a:p>
            <a:pPr lvl="1"/>
            <a:r>
              <a:rPr lang="en-US" sz="1800" dirty="0">
                <a:latin typeface="Calibri" panose="020F0502020204030204" pitchFamily="34" charset="0"/>
                <a:ea typeface="Calibri" panose="020F0502020204030204" pitchFamily="34" charset="0"/>
                <a:cs typeface="Times New Roman" panose="02020603050405020304" pitchFamily="18" charset="0"/>
              </a:rPr>
              <a:t>Annual financial reports must also be submitted to the state per statute section 215(d). </a:t>
            </a:r>
          </a:p>
          <a:p>
            <a:pPr lvl="1"/>
            <a:r>
              <a:rPr lang="en-US" sz="1800" dirty="0">
                <a:effectLst/>
                <a:latin typeface="Calibri" panose="020F0502020204030204" pitchFamily="34" charset="0"/>
                <a:ea typeface="Calibri" panose="020F0502020204030204" pitchFamily="34" charset="0"/>
                <a:cs typeface="Times New Roman" panose="02020603050405020304" pitchFamily="18" charset="0"/>
              </a:rPr>
              <a:t>Per diem reimbursement forms require the examination of the monthly bank reconciliation and financial report. </a:t>
            </a:r>
          </a:p>
        </p:txBody>
      </p:sp>
      <p:pic>
        <p:nvPicPr>
          <p:cNvPr id="2" name="Recorded Sound" descr="Controls to play audio narration.">
            <a:hlinkClick r:id="" action="ppaction://media"/>
            <a:extLst>
              <a:ext uri="{FF2B5EF4-FFF2-40B4-BE49-F238E27FC236}">
                <a16:creationId xmlns:a16="http://schemas.microsoft.com/office/drawing/2014/main" id="{3B598BF8-8024-CA95-3A9C-F8DB9C0706BC}"/>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2E4D3FD6-D88A-4070-BEF7-A12882C23C07}" label="Slide_9" lang="" r:embed="rId5"/>
                        </p173:trackLst>
                      </p173:tracksInfo>
                    </p:ext>
                  </p14:extLst>
                </p14:media>
              </p:ext>
            </p:extLst>
          </p:nvPr>
        </p:nvPicPr>
        <p:blipFill>
          <a:blip r:embed="rId6"/>
          <a:stretch>
            <a:fillRect/>
          </a:stretch>
        </p:blipFill>
        <p:spPr>
          <a:xfrm>
            <a:off x="10812220" y="4454794"/>
            <a:ext cx="609600" cy="609600"/>
          </a:xfrm>
          <a:prstGeom prst="rect">
            <a:avLst/>
          </a:prstGeom>
        </p:spPr>
      </p:pic>
    </p:spTree>
    <p:extLst>
      <p:ext uri="{BB962C8B-B14F-4D97-AF65-F5344CB8AC3E}">
        <p14:creationId xmlns:p14="http://schemas.microsoft.com/office/powerpoint/2010/main" val="3243892584"/>
      </p:ext>
    </p:extLst>
  </p:cSld>
  <p:clrMapOvr>
    <a:masterClrMapping/>
  </p:clrMapOvr>
  <mc:AlternateContent xmlns:mc="http://schemas.openxmlformats.org/markup-compatibility/2006" xmlns:p14="http://schemas.microsoft.com/office/powerpoint/2010/main">
    <mc:Choice Requires="p14">
      <p:transition spd="slow" p14:dur="2000" advTm="67458"/>
    </mc:Choice>
    <mc:Fallback xmlns="">
      <p:transition spd="slow" advTm="674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4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8C59B386-999D-4CB6-B907-9F3997C027C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98467433361594B8459A72BE96D24CB" ma:contentTypeVersion="3" ma:contentTypeDescription="Create a new document." ma:contentTypeScope="" ma:versionID="061e7127c9c2fcc2ae3150499201128c">
  <xsd:schema xmlns:xsd="http://www.w3.org/2001/XMLSchema" xmlns:xs="http://www.w3.org/2001/XMLSchema" xmlns:p="http://schemas.microsoft.com/office/2006/metadata/properties" xmlns:ns2="94d9d9c1-9284-463f-8e6c-675079495dba" targetNamespace="http://schemas.microsoft.com/office/2006/metadata/properties" ma:root="true" ma:fieldsID="480813954941f4a56d31e3463e127c32" ns2:_="">
    <xsd:import namespace="94d9d9c1-9284-463f-8e6c-675079495dba"/>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d9d9c1-9284-463f-8e6c-675079495db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98D56E1-644F-4D76-BD1D-AA4601A792DE}">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E08F4C0B-AD2F-44FB-B9CB-037FF176AEF0}">
  <ds:schemaRefs>
    <ds:schemaRef ds:uri="http://schemas.microsoft.com/sharepoint/v3/contenttype/forms"/>
  </ds:schemaRefs>
</ds:datastoreItem>
</file>

<file path=customXml/itemProps3.xml><?xml version="1.0" encoding="utf-8"?>
<ds:datastoreItem xmlns:ds="http://schemas.openxmlformats.org/officeDocument/2006/customXml" ds:itemID="{72804941-6E3B-4188-80D8-C2993843457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4d9d9c1-9284-463f-8e6c-675079495db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Facet</Template>
  <TotalTime>12141</TotalTime>
  <Words>1698</Words>
  <Application>Microsoft Office PowerPoint</Application>
  <PresentationFormat>Widescreen</PresentationFormat>
  <Paragraphs>146</Paragraphs>
  <Slides>22</Slides>
  <Notes>21</Notes>
  <HiddenSlides>0</HiddenSlides>
  <MMClips>21</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Facet</vt:lpstr>
      <vt:lpstr>TN Soil and Water Conservation District Board Training </vt:lpstr>
      <vt:lpstr>Table of Contents:</vt:lpstr>
      <vt:lpstr>2.1 Financial Powers of the District</vt:lpstr>
      <vt:lpstr>2.1 Financial Powers of the District Cont’d</vt:lpstr>
      <vt:lpstr>Definitions and Concepts to know:</vt:lpstr>
      <vt:lpstr>2.1: True or False?</vt:lpstr>
      <vt:lpstr>2.2 Common Accounting and Monitoring Issues</vt:lpstr>
      <vt:lpstr>Accounting and Monitoring:</vt:lpstr>
      <vt:lpstr>Accounting and Monitoring Cont’d</vt:lpstr>
      <vt:lpstr>Accounting and Monitoring Cont.</vt:lpstr>
      <vt:lpstr>2.2: True or False? </vt:lpstr>
      <vt:lpstr>2.3 The Reconciliation Process</vt:lpstr>
      <vt:lpstr>The Reconciliation Process</vt:lpstr>
      <vt:lpstr>The Reconciliation Process Cont.</vt:lpstr>
      <vt:lpstr>The Reconciliation Process Cont. </vt:lpstr>
      <vt:lpstr>2.3: True or False?</vt:lpstr>
      <vt:lpstr>2.4 Invoices, Receipts, and Contracts</vt:lpstr>
      <vt:lpstr>Invoices</vt:lpstr>
      <vt:lpstr>Receipts and Contracts </vt:lpstr>
      <vt:lpstr>Depositing of Funds Received</vt:lpstr>
      <vt:lpstr>2.4: True or False? </vt:lpstr>
      <vt:lpstr>End of Chapter Quiz:</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Macee Fredlake</dc:creator>
  <cp:lastModifiedBy>Darence Robinson</cp:lastModifiedBy>
  <cp:revision>54</cp:revision>
  <dcterms:created xsi:type="dcterms:W3CDTF">2022-07-29T14:03:51Z</dcterms:created>
  <dcterms:modified xsi:type="dcterms:W3CDTF">2026-04-16T21:09:13Z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0x010100898467433361594B8459A72BE96D24CB</vt:lpwstr>
  </property>
</Properties>
</file>