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Lst>
  <p:notesMasterIdLst>
    <p:notesMasterId r:id="rId21"/>
  </p:notesMasterIdLst>
  <p:sldIdLst>
    <p:sldId id="256" r:id="rId5"/>
    <p:sldId id="270" r:id="rId6"/>
    <p:sldId id="258" r:id="rId7"/>
    <p:sldId id="259" r:id="rId8"/>
    <p:sldId id="260" r:id="rId9"/>
    <p:sldId id="261" r:id="rId10"/>
    <p:sldId id="262" r:id="rId11"/>
    <p:sldId id="263" r:id="rId12"/>
    <p:sldId id="264" r:id="rId13"/>
    <p:sldId id="265" r:id="rId14"/>
    <p:sldId id="266" r:id="rId15"/>
    <p:sldId id="267" r:id="rId16"/>
    <p:sldId id="268" r:id="rId17"/>
    <p:sldId id="272" r:id="rId18"/>
    <p:sldId id="271"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20AA39-ACD3-4BA6-8BF6-33F6D951C53B}" v="5" dt="2026-04-08T00:36:54.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0" autoAdjust="0"/>
    <p:restoredTop sz="75139" autoAdjust="0"/>
  </p:normalViewPr>
  <p:slideViewPr>
    <p:cSldViewPr snapToGrid="0">
      <p:cViewPr varScale="1">
        <p:scale>
          <a:sx n="83" d="100"/>
          <a:sy n="83" d="100"/>
        </p:scale>
        <p:origin x="498"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10996A-2EC7-4EA0-9542-81622297EE50}"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2549EECD-A6C5-473D-B367-DB046A8CFB45}">
      <dgm:prSet/>
      <dgm:spPr/>
      <dgm:t>
        <a:bodyPr/>
        <a:lstStyle/>
        <a:p>
          <a:r>
            <a:rPr lang="en-US" dirty="0">
              <a:solidFill>
                <a:schemeClr val="bg1"/>
              </a:solidFill>
            </a:rPr>
            <a:t>Email to Extension</a:t>
          </a:r>
        </a:p>
      </dgm:t>
    </dgm:pt>
    <dgm:pt modelId="{C2D1B8D1-1129-4B8D-ACF8-5B44F81CD366}" type="parTrans" cxnId="{13D609B7-CE8C-48F1-8D5C-11413988860C}">
      <dgm:prSet/>
      <dgm:spPr/>
      <dgm:t>
        <a:bodyPr/>
        <a:lstStyle/>
        <a:p>
          <a:endParaRPr lang="en-US"/>
        </a:p>
      </dgm:t>
    </dgm:pt>
    <dgm:pt modelId="{8E641A7D-E48E-43C4-B037-CF5472CF87B5}" type="sibTrans" cxnId="{13D609B7-CE8C-48F1-8D5C-11413988860C}">
      <dgm:prSet/>
      <dgm:spPr/>
      <dgm:t>
        <a:bodyPr/>
        <a:lstStyle/>
        <a:p>
          <a:endParaRPr lang="en-US"/>
        </a:p>
      </dgm:t>
    </dgm:pt>
    <dgm:pt modelId="{3D0B6F69-1116-46E1-BE3C-4B6E8F0E6ED6}">
      <dgm:prSet/>
      <dgm:spPr/>
      <dgm:t>
        <a:bodyPr/>
        <a:lstStyle/>
        <a:p>
          <a:r>
            <a:rPr lang="en-US" dirty="0"/>
            <a:t>Email sent to UT/TSU Extension County Director, from TDA (on behalf of the Soil and Water Conservation Commission, to request they convene the Nominating Committee meeting. A copy of the email is sent to the SWCD Primary Point of Contact, notifying the district of the upcoming election.</a:t>
          </a:r>
        </a:p>
      </dgm:t>
    </dgm:pt>
    <dgm:pt modelId="{C69F5054-CC52-40A7-9B80-FE25A4DB2E76}" type="parTrans" cxnId="{E01DDD1B-A5F6-419C-B009-F3490CD5BD99}">
      <dgm:prSet/>
      <dgm:spPr/>
      <dgm:t>
        <a:bodyPr/>
        <a:lstStyle/>
        <a:p>
          <a:endParaRPr lang="en-US"/>
        </a:p>
      </dgm:t>
    </dgm:pt>
    <dgm:pt modelId="{40846AC5-3D5B-42D6-8FBD-461C6E2204FB}" type="sibTrans" cxnId="{E01DDD1B-A5F6-419C-B009-F3490CD5BD99}">
      <dgm:prSet/>
      <dgm:spPr/>
      <dgm:t>
        <a:bodyPr/>
        <a:lstStyle/>
        <a:p>
          <a:endParaRPr lang="en-US"/>
        </a:p>
      </dgm:t>
    </dgm:pt>
    <dgm:pt modelId="{40419006-ED0C-4461-AC97-6950B5D1003C}">
      <dgm:prSet/>
      <dgm:spPr/>
      <dgm:t>
        <a:bodyPr/>
        <a:lstStyle/>
        <a:p>
          <a:r>
            <a:rPr lang="en-US" dirty="0">
              <a:solidFill>
                <a:schemeClr val="bg1"/>
              </a:solidFill>
            </a:rPr>
            <a:t>Establish Dates</a:t>
          </a:r>
        </a:p>
      </dgm:t>
    </dgm:pt>
    <dgm:pt modelId="{4F59B382-B148-4949-96E5-FCD614E1B5E6}" type="parTrans" cxnId="{6848597F-40B9-40F8-BFCA-9B7053D14CAA}">
      <dgm:prSet/>
      <dgm:spPr/>
      <dgm:t>
        <a:bodyPr/>
        <a:lstStyle/>
        <a:p>
          <a:endParaRPr lang="en-US"/>
        </a:p>
      </dgm:t>
    </dgm:pt>
    <dgm:pt modelId="{8CFEC596-2CAD-4A35-8861-8BA27AEEAE01}" type="sibTrans" cxnId="{6848597F-40B9-40F8-BFCA-9B7053D14CAA}">
      <dgm:prSet/>
      <dgm:spPr/>
      <dgm:t>
        <a:bodyPr/>
        <a:lstStyle/>
        <a:p>
          <a:endParaRPr lang="en-US"/>
        </a:p>
      </dgm:t>
    </dgm:pt>
    <dgm:pt modelId="{BA9E0CF6-D0EB-41D3-91D4-4D7DDE8BA597}">
      <dgm:prSet/>
      <dgm:spPr/>
      <dgm:t>
        <a:bodyPr/>
        <a:lstStyle/>
        <a:p>
          <a:r>
            <a:rPr lang="en-US" dirty="0"/>
            <a:t>District will establish the date(s) of the election and polling locations.</a:t>
          </a:r>
        </a:p>
      </dgm:t>
    </dgm:pt>
    <dgm:pt modelId="{7B6A74E7-DCA1-46E8-B294-4E687415648B}" type="parTrans" cxnId="{B4FFEF27-5FD6-47D6-9CC2-88DF847473F6}">
      <dgm:prSet/>
      <dgm:spPr/>
      <dgm:t>
        <a:bodyPr/>
        <a:lstStyle/>
        <a:p>
          <a:endParaRPr lang="en-US"/>
        </a:p>
      </dgm:t>
    </dgm:pt>
    <dgm:pt modelId="{07201707-E3B8-44B8-98E6-C16896845414}" type="sibTrans" cxnId="{B4FFEF27-5FD6-47D6-9CC2-88DF847473F6}">
      <dgm:prSet/>
      <dgm:spPr/>
      <dgm:t>
        <a:bodyPr/>
        <a:lstStyle/>
        <a:p>
          <a:endParaRPr lang="en-US"/>
        </a:p>
      </dgm:t>
    </dgm:pt>
    <dgm:pt modelId="{65ABBBE4-C86E-4589-A76E-67938333F04D}">
      <dgm:prSet/>
      <dgm:spPr/>
      <dgm:t>
        <a:bodyPr/>
        <a:lstStyle/>
        <a:p>
          <a:r>
            <a:rPr lang="en-US" dirty="0">
              <a:solidFill>
                <a:schemeClr val="bg1"/>
              </a:solidFill>
            </a:rPr>
            <a:t>Establish Deadline</a:t>
          </a:r>
        </a:p>
      </dgm:t>
    </dgm:pt>
    <dgm:pt modelId="{7298CD87-1901-4D6D-968A-3DEE8F471556}" type="parTrans" cxnId="{38981339-8C1F-459F-8507-BC13B33CFC48}">
      <dgm:prSet/>
      <dgm:spPr/>
      <dgm:t>
        <a:bodyPr/>
        <a:lstStyle/>
        <a:p>
          <a:endParaRPr lang="en-US"/>
        </a:p>
      </dgm:t>
    </dgm:pt>
    <dgm:pt modelId="{AC40A88D-DF85-495E-A1D1-8BD37A7F5582}" type="sibTrans" cxnId="{38981339-8C1F-459F-8507-BC13B33CFC48}">
      <dgm:prSet/>
      <dgm:spPr/>
      <dgm:t>
        <a:bodyPr/>
        <a:lstStyle/>
        <a:p>
          <a:endParaRPr lang="en-US"/>
        </a:p>
      </dgm:t>
    </dgm:pt>
    <dgm:pt modelId="{A7FC7BAD-71A5-44CA-9817-1C93577DF31B}">
      <dgm:prSet/>
      <dgm:spPr/>
      <dgm:t>
        <a:bodyPr/>
        <a:lstStyle/>
        <a:p>
          <a:r>
            <a:rPr lang="en-US" dirty="0"/>
            <a:t>District will establish the deadline date and time for submitting nominating petitions.</a:t>
          </a:r>
        </a:p>
      </dgm:t>
    </dgm:pt>
    <dgm:pt modelId="{194B2223-0F2F-4253-8C0E-98859FB05A38}" type="parTrans" cxnId="{650A959A-6FB8-4496-A81A-FEE643296FD0}">
      <dgm:prSet/>
      <dgm:spPr/>
      <dgm:t>
        <a:bodyPr/>
        <a:lstStyle/>
        <a:p>
          <a:endParaRPr lang="en-US"/>
        </a:p>
      </dgm:t>
    </dgm:pt>
    <dgm:pt modelId="{53064C51-2F72-4037-AC00-EF71D5E3BC1B}" type="sibTrans" cxnId="{650A959A-6FB8-4496-A81A-FEE643296FD0}">
      <dgm:prSet/>
      <dgm:spPr/>
      <dgm:t>
        <a:bodyPr/>
        <a:lstStyle/>
        <a:p>
          <a:endParaRPr lang="en-US"/>
        </a:p>
      </dgm:t>
    </dgm:pt>
    <dgm:pt modelId="{607A5AF5-80BA-47CC-9108-5A97535E49CC}">
      <dgm:prSet/>
      <dgm:spPr/>
      <dgm:t>
        <a:bodyPr/>
        <a:lstStyle/>
        <a:p>
          <a:r>
            <a:rPr lang="en-US" dirty="0">
              <a:solidFill>
                <a:schemeClr val="bg1"/>
              </a:solidFill>
            </a:rPr>
            <a:t>Meet</a:t>
          </a:r>
        </a:p>
      </dgm:t>
    </dgm:pt>
    <dgm:pt modelId="{00975D0E-DEAE-438A-B4A3-4EC7A7EE793A}" type="parTrans" cxnId="{0800190F-E4E1-4174-BD5C-31FFD387CDB7}">
      <dgm:prSet/>
      <dgm:spPr/>
      <dgm:t>
        <a:bodyPr/>
        <a:lstStyle/>
        <a:p>
          <a:endParaRPr lang="en-US"/>
        </a:p>
      </dgm:t>
    </dgm:pt>
    <dgm:pt modelId="{40908DBD-2AA0-456B-895E-65C022FD0699}" type="sibTrans" cxnId="{0800190F-E4E1-4174-BD5C-31FFD387CDB7}">
      <dgm:prSet/>
      <dgm:spPr/>
      <dgm:t>
        <a:bodyPr/>
        <a:lstStyle/>
        <a:p>
          <a:endParaRPr lang="en-US"/>
        </a:p>
      </dgm:t>
    </dgm:pt>
    <dgm:pt modelId="{966CC8D8-499B-418D-A938-B9F88F556717}">
      <dgm:prSet/>
      <dgm:spPr/>
      <dgm:t>
        <a:bodyPr/>
        <a:lstStyle/>
        <a:p>
          <a:r>
            <a:rPr lang="en-US" dirty="0"/>
            <a:t>UT/TSU Extension County Director will schedule a meeting of the Local Nominating Committee.</a:t>
          </a:r>
        </a:p>
      </dgm:t>
    </dgm:pt>
    <dgm:pt modelId="{B2B38007-7F71-4677-9FAD-CD3E68F07A6C}" type="parTrans" cxnId="{11773E70-EE8F-4FB5-8120-54C77EEFB183}">
      <dgm:prSet/>
      <dgm:spPr/>
      <dgm:t>
        <a:bodyPr/>
        <a:lstStyle/>
        <a:p>
          <a:endParaRPr lang="en-US"/>
        </a:p>
      </dgm:t>
    </dgm:pt>
    <dgm:pt modelId="{5FD71EEE-D847-4DEC-AE05-AD243B8EF9B5}" type="sibTrans" cxnId="{11773E70-EE8F-4FB5-8120-54C77EEFB183}">
      <dgm:prSet/>
      <dgm:spPr/>
      <dgm:t>
        <a:bodyPr/>
        <a:lstStyle/>
        <a:p>
          <a:endParaRPr lang="en-US"/>
        </a:p>
      </dgm:t>
    </dgm:pt>
    <dgm:pt modelId="{C43670C2-9CA4-48D6-A9B6-D5B3A2B73F30}">
      <dgm:prSet/>
      <dgm:spPr/>
      <dgm:t>
        <a:bodyPr/>
        <a:lstStyle/>
        <a:p>
          <a:r>
            <a:rPr lang="en-US" dirty="0">
              <a:solidFill>
                <a:schemeClr val="bg1"/>
              </a:solidFill>
            </a:rPr>
            <a:t>Schedule</a:t>
          </a:r>
        </a:p>
      </dgm:t>
    </dgm:pt>
    <dgm:pt modelId="{014C4121-9F58-46DE-8555-45663E62F81C}" type="parTrans" cxnId="{54FB2BE7-0531-4C19-8B82-894A6AE9DBF5}">
      <dgm:prSet/>
      <dgm:spPr/>
      <dgm:t>
        <a:bodyPr/>
        <a:lstStyle/>
        <a:p>
          <a:endParaRPr lang="en-US"/>
        </a:p>
      </dgm:t>
    </dgm:pt>
    <dgm:pt modelId="{5C82B28C-4937-4762-A5FC-D6364F013842}" type="sibTrans" cxnId="{54FB2BE7-0531-4C19-8B82-894A6AE9DBF5}">
      <dgm:prSet/>
      <dgm:spPr/>
      <dgm:t>
        <a:bodyPr/>
        <a:lstStyle/>
        <a:p>
          <a:endParaRPr lang="en-US"/>
        </a:p>
      </dgm:t>
    </dgm:pt>
    <dgm:pt modelId="{2E09CD93-9B91-46BE-B66A-F46802582FB5}">
      <dgm:prSet/>
      <dgm:spPr/>
      <dgm:t>
        <a:bodyPr/>
        <a:lstStyle/>
        <a:p>
          <a:r>
            <a:rPr lang="en-US" dirty="0"/>
            <a:t>Nominating Committee meets and establishes a tentative slate of candidates for the ballot. Inform UT/TSU Extension County Director of planned election date, polling locations, and the deadline for submittal of nominating petitions.</a:t>
          </a:r>
        </a:p>
      </dgm:t>
    </dgm:pt>
    <dgm:pt modelId="{0E69CA37-40F1-4BCD-AE6C-023FB5EC06F7}" type="parTrans" cxnId="{6CD6936F-E069-49B4-93CD-4D310BFD378C}">
      <dgm:prSet/>
      <dgm:spPr/>
      <dgm:t>
        <a:bodyPr/>
        <a:lstStyle/>
        <a:p>
          <a:endParaRPr lang="en-US"/>
        </a:p>
      </dgm:t>
    </dgm:pt>
    <dgm:pt modelId="{D465192D-B39B-467F-B45E-4A00A714A3E9}" type="sibTrans" cxnId="{6CD6936F-E069-49B4-93CD-4D310BFD378C}">
      <dgm:prSet/>
      <dgm:spPr/>
      <dgm:t>
        <a:bodyPr/>
        <a:lstStyle/>
        <a:p>
          <a:endParaRPr lang="en-US"/>
        </a:p>
      </dgm:t>
    </dgm:pt>
    <dgm:pt modelId="{17B3E02E-EDA7-4D43-B3CD-975FF212E702}">
      <dgm:prSet/>
      <dgm:spPr/>
      <dgm:t>
        <a:bodyPr/>
        <a:lstStyle/>
        <a:p>
          <a:r>
            <a:rPr lang="en-US" dirty="0">
              <a:solidFill>
                <a:schemeClr val="bg1"/>
              </a:solidFill>
            </a:rPr>
            <a:t>Public Notice</a:t>
          </a:r>
        </a:p>
      </dgm:t>
    </dgm:pt>
    <dgm:pt modelId="{82D6D9ED-5693-4AB2-9CC2-014838D2AF7F}" type="parTrans" cxnId="{75F6CDDA-75A7-4BAE-BF7A-6E23AB7A6965}">
      <dgm:prSet/>
      <dgm:spPr/>
      <dgm:t>
        <a:bodyPr/>
        <a:lstStyle/>
        <a:p>
          <a:endParaRPr lang="en-US"/>
        </a:p>
      </dgm:t>
    </dgm:pt>
    <dgm:pt modelId="{876F5FF4-6831-4649-A11E-25B11237E783}" type="sibTrans" cxnId="{75F6CDDA-75A7-4BAE-BF7A-6E23AB7A6965}">
      <dgm:prSet/>
      <dgm:spPr/>
      <dgm:t>
        <a:bodyPr/>
        <a:lstStyle/>
        <a:p>
          <a:endParaRPr lang="en-US"/>
        </a:p>
      </dgm:t>
    </dgm:pt>
    <dgm:pt modelId="{0CB2E927-8A29-47BF-A58E-4DD7A9276611}">
      <dgm:prSet/>
      <dgm:spPr/>
      <dgm:t>
        <a:bodyPr/>
        <a:lstStyle/>
        <a:p>
          <a:r>
            <a:rPr lang="en-US" dirty="0"/>
            <a:t>After the deadline passes for submitting nominating petitions, complete the DUE NOTICE requirements. (Advertise the Election in the local newspaper, or by posting a notice of the election in various public places in the District, or both.) </a:t>
          </a:r>
        </a:p>
      </dgm:t>
    </dgm:pt>
    <dgm:pt modelId="{033CF391-A1E4-4C23-920D-9ECBE1F0A2D3}" type="parTrans" cxnId="{C8D57789-691C-4707-A86A-10D0A4CC18E9}">
      <dgm:prSet/>
      <dgm:spPr/>
      <dgm:t>
        <a:bodyPr/>
        <a:lstStyle/>
        <a:p>
          <a:endParaRPr lang="en-US"/>
        </a:p>
      </dgm:t>
    </dgm:pt>
    <dgm:pt modelId="{BF54164A-CBB0-4CF9-9313-38D3B51EABC9}" type="sibTrans" cxnId="{C8D57789-691C-4707-A86A-10D0A4CC18E9}">
      <dgm:prSet/>
      <dgm:spPr/>
      <dgm:t>
        <a:bodyPr/>
        <a:lstStyle/>
        <a:p>
          <a:endParaRPr lang="en-US"/>
        </a:p>
      </dgm:t>
    </dgm:pt>
    <dgm:pt modelId="{3CAB7182-44FB-4C59-9962-D84288CF9A5C}">
      <dgm:prSet/>
      <dgm:spPr>
        <a:noFill/>
        <a:ln>
          <a:noFill/>
        </a:ln>
      </dgm:spPr>
      <dgm:t>
        <a:bodyPr/>
        <a:lstStyle/>
        <a:p>
          <a:endParaRPr lang="en-US" dirty="0"/>
        </a:p>
      </dgm:t>
    </dgm:pt>
    <dgm:pt modelId="{2645B7D6-D2C3-4788-B411-4CD4876DABD4}" type="parTrans" cxnId="{270F40D1-3CC9-4F1F-8315-AC4977316273}">
      <dgm:prSet/>
      <dgm:spPr/>
      <dgm:t>
        <a:bodyPr/>
        <a:lstStyle/>
        <a:p>
          <a:endParaRPr lang="en-US"/>
        </a:p>
      </dgm:t>
    </dgm:pt>
    <dgm:pt modelId="{308FAF6A-062D-4F0A-B079-1DEF0BB10EC0}" type="sibTrans" cxnId="{270F40D1-3CC9-4F1F-8315-AC4977316273}">
      <dgm:prSet/>
      <dgm:spPr/>
      <dgm:t>
        <a:bodyPr/>
        <a:lstStyle/>
        <a:p>
          <a:endParaRPr lang="en-US"/>
        </a:p>
      </dgm:t>
    </dgm:pt>
    <dgm:pt modelId="{873F16A9-818C-405D-8DFF-8FB7BD28CF91}">
      <dgm:prSet/>
      <dgm:spPr>
        <a:noFill/>
        <a:ln>
          <a:noFill/>
        </a:ln>
      </dgm:spPr>
      <dgm:t>
        <a:bodyPr/>
        <a:lstStyle/>
        <a:p>
          <a:endParaRPr lang="en-US" dirty="0"/>
        </a:p>
      </dgm:t>
    </dgm:pt>
    <dgm:pt modelId="{E6DE0D9F-93D8-4ADE-8F20-F03B1040B266}" type="parTrans" cxnId="{13961C52-6EFB-4D76-ADD2-E5995311EF21}">
      <dgm:prSet/>
      <dgm:spPr/>
      <dgm:t>
        <a:bodyPr/>
        <a:lstStyle/>
        <a:p>
          <a:endParaRPr lang="en-US"/>
        </a:p>
      </dgm:t>
    </dgm:pt>
    <dgm:pt modelId="{7955AA8E-39BC-4966-AC69-E72C0C66BF19}" type="sibTrans" cxnId="{13961C52-6EFB-4D76-ADD2-E5995311EF21}">
      <dgm:prSet/>
      <dgm:spPr/>
      <dgm:t>
        <a:bodyPr/>
        <a:lstStyle/>
        <a:p>
          <a:endParaRPr lang="en-US"/>
        </a:p>
      </dgm:t>
    </dgm:pt>
    <dgm:pt modelId="{0A5A793C-5DDF-4F04-9B58-A25E3C76489B}" type="pres">
      <dgm:prSet presAssocID="{5510996A-2EC7-4EA0-9542-81622297EE50}" presName="Name0" presStyleCnt="0">
        <dgm:presLayoutVars>
          <dgm:dir/>
          <dgm:animLvl val="lvl"/>
          <dgm:resizeHandles val="exact"/>
        </dgm:presLayoutVars>
      </dgm:prSet>
      <dgm:spPr/>
    </dgm:pt>
    <dgm:pt modelId="{93DD0B6F-6084-4B8B-B7FF-A73673AFB12A}" type="pres">
      <dgm:prSet presAssocID="{2549EECD-A6C5-473D-B367-DB046A8CFB45}" presName="linNode" presStyleCnt="0"/>
      <dgm:spPr/>
    </dgm:pt>
    <dgm:pt modelId="{0D7E1DB9-F0F4-450B-A08C-BEAD6D50A332}" type="pres">
      <dgm:prSet presAssocID="{2549EECD-A6C5-473D-B367-DB046A8CFB45}" presName="parentText" presStyleLbl="alignNode1" presStyleIdx="0" presStyleCnt="7">
        <dgm:presLayoutVars>
          <dgm:chMax val="1"/>
          <dgm:bulletEnabled/>
        </dgm:presLayoutVars>
      </dgm:prSet>
      <dgm:spPr/>
    </dgm:pt>
    <dgm:pt modelId="{EADA33F9-96B9-499E-8766-39C92BCE2DF8}" type="pres">
      <dgm:prSet presAssocID="{2549EECD-A6C5-473D-B367-DB046A8CFB45}" presName="descendantText" presStyleLbl="alignAccFollowNode1" presStyleIdx="0" presStyleCnt="7" custScaleY="99836">
        <dgm:presLayoutVars>
          <dgm:bulletEnabled/>
        </dgm:presLayoutVars>
      </dgm:prSet>
      <dgm:spPr/>
    </dgm:pt>
    <dgm:pt modelId="{A6C1AB6D-A31E-47B4-BF51-5730B99400EE}" type="pres">
      <dgm:prSet presAssocID="{8E641A7D-E48E-43C4-B037-CF5472CF87B5}" presName="sp" presStyleCnt="0"/>
      <dgm:spPr/>
    </dgm:pt>
    <dgm:pt modelId="{B898C930-A540-4644-91B8-20577CA49F87}" type="pres">
      <dgm:prSet presAssocID="{40419006-ED0C-4461-AC97-6950B5D1003C}" presName="linNode" presStyleCnt="0"/>
      <dgm:spPr/>
    </dgm:pt>
    <dgm:pt modelId="{62C91925-ADDB-42DB-8459-E4265326326C}" type="pres">
      <dgm:prSet presAssocID="{40419006-ED0C-4461-AC97-6950B5D1003C}" presName="parentText" presStyleLbl="alignNode1" presStyleIdx="1" presStyleCnt="7" custLinFactNeighborY="-5665">
        <dgm:presLayoutVars>
          <dgm:chMax val="1"/>
          <dgm:bulletEnabled/>
        </dgm:presLayoutVars>
      </dgm:prSet>
      <dgm:spPr/>
    </dgm:pt>
    <dgm:pt modelId="{76977D43-0B8F-42AE-9C04-2D78217EDF65}" type="pres">
      <dgm:prSet presAssocID="{40419006-ED0C-4461-AC97-6950B5D1003C}" presName="descendantText" presStyleLbl="alignAccFollowNode1" presStyleIdx="1" presStyleCnt="7" custLinFactNeighborY="-5665">
        <dgm:presLayoutVars>
          <dgm:bulletEnabled/>
        </dgm:presLayoutVars>
      </dgm:prSet>
      <dgm:spPr/>
    </dgm:pt>
    <dgm:pt modelId="{2651288B-0E82-4F51-A505-FBD7319DF325}" type="pres">
      <dgm:prSet presAssocID="{8CFEC596-2CAD-4A35-8861-8BA27AEEAE01}" presName="sp" presStyleCnt="0"/>
      <dgm:spPr/>
    </dgm:pt>
    <dgm:pt modelId="{0697F3F1-0F8D-4DD8-82EF-D6F4A64B14EF}" type="pres">
      <dgm:prSet presAssocID="{65ABBBE4-C86E-4589-A76E-67938333F04D}" presName="linNode" presStyleCnt="0"/>
      <dgm:spPr/>
    </dgm:pt>
    <dgm:pt modelId="{E1709AE1-8D30-420F-BBFD-DD3D390388FC}" type="pres">
      <dgm:prSet presAssocID="{65ABBBE4-C86E-4589-A76E-67938333F04D}" presName="parentText" presStyleLbl="alignNode1" presStyleIdx="2" presStyleCnt="7" custLinFactNeighborY="-10740">
        <dgm:presLayoutVars>
          <dgm:chMax val="1"/>
          <dgm:bulletEnabled/>
        </dgm:presLayoutVars>
      </dgm:prSet>
      <dgm:spPr/>
    </dgm:pt>
    <dgm:pt modelId="{989C852D-167F-4A5C-954E-299A48843D71}" type="pres">
      <dgm:prSet presAssocID="{65ABBBE4-C86E-4589-A76E-67938333F04D}" presName="descendantText" presStyleLbl="alignAccFollowNode1" presStyleIdx="2" presStyleCnt="7" custLinFactNeighborY="-10197">
        <dgm:presLayoutVars>
          <dgm:bulletEnabled/>
        </dgm:presLayoutVars>
      </dgm:prSet>
      <dgm:spPr/>
    </dgm:pt>
    <dgm:pt modelId="{D334773B-F7A0-4F1C-99FC-E1EED6B06EAB}" type="pres">
      <dgm:prSet presAssocID="{AC40A88D-DF85-495E-A1D1-8BD37A7F5582}" presName="sp" presStyleCnt="0"/>
      <dgm:spPr/>
    </dgm:pt>
    <dgm:pt modelId="{5B878D3A-3C65-4508-B15E-9AF721D83116}" type="pres">
      <dgm:prSet presAssocID="{607A5AF5-80BA-47CC-9108-5A97535E49CC}" presName="linNode" presStyleCnt="0"/>
      <dgm:spPr/>
    </dgm:pt>
    <dgm:pt modelId="{F416CE20-24DA-4334-8D60-49D6B82B3E12}" type="pres">
      <dgm:prSet presAssocID="{607A5AF5-80BA-47CC-9108-5A97535E49CC}" presName="parentText" presStyleLbl="alignNode1" presStyleIdx="3" presStyleCnt="7" custLinFactNeighborY="-14721">
        <dgm:presLayoutVars>
          <dgm:chMax val="1"/>
          <dgm:bulletEnabled/>
        </dgm:presLayoutVars>
      </dgm:prSet>
      <dgm:spPr/>
    </dgm:pt>
    <dgm:pt modelId="{5156DDA9-DA24-4B9F-A7B6-A60558CD8336}" type="pres">
      <dgm:prSet presAssocID="{607A5AF5-80BA-47CC-9108-5A97535E49CC}" presName="descendantText" presStyleLbl="alignAccFollowNode1" presStyleIdx="3" presStyleCnt="7" custLinFactNeighborY="-15659">
        <dgm:presLayoutVars>
          <dgm:bulletEnabled/>
        </dgm:presLayoutVars>
      </dgm:prSet>
      <dgm:spPr/>
    </dgm:pt>
    <dgm:pt modelId="{B7E1A356-438F-4ADE-BDB3-E9F1480756C2}" type="pres">
      <dgm:prSet presAssocID="{40908DBD-2AA0-456B-895E-65C022FD0699}" presName="sp" presStyleCnt="0"/>
      <dgm:spPr/>
    </dgm:pt>
    <dgm:pt modelId="{E812ABCD-1E09-4364-BAAF-2EA5B32DC755}" type="pres">
      <dgm:prSet presAssocID="{C43670C2-9CA4-48D6-A9B6-D5B3A2B73F30}" presName="linNode" presStyleCnt="0"/>
      <dgm:spPr/>
    </dgm:pt>
    <dgm:pt modelId="{03815571-55DB-4482-B0CE-FACE9D143D24}" type="pres">
      <dgm:prSet presAssocID="{C43670C2-9CA4-48D6-A9B6-D5B3A2B73F30}" presName="parentText" presStyleLbl="alignNode1" presStyleIdx="4" presStyleCnt="7" custLinFactNeighborY="-20607">
        <dgm:presLayoutVars>
          <dgm:chMax val="1"/>
          <dgm:bulletEnabled/>
        </dgm:presLayoutVars>
      </dgm:prSet>
      <dgm:spPr/>
    </dgm:pt>
    <dgm:pt modelId="{8302D876-464C-4DBD-928E-A5310816317D}" type="pres">
      <dgm:prSet presAssocID="{C43670C2-9CA4-48D6-A9B6-D5B3A2B73F30}" presName="descendantText" presStyleLbl="alignAccFollowNode1" presStyleIdx="4" presStyleCnt="7" custLinFactNeighborY="-18671">
        <dgm:presLayoutVars>
          <dgm:bulletEnabled/>
        </dgm:presLayoutVars>
      </dgm:prSet>
      <dgm:spPr/>
    </dgm:pt>
    <dgm:pt modelId="{54172AE3-A2CF-4C78-B230-E7ACEC68D23B}" type="pres">
      <dgm:prSet presAssocID="{5C82B28C-4937-4762-A5FC-D6364F013842}" presName="sp" presStyleCnt="0"/>
      <dgm:spPr/>
    </dgm:pt>
    <dgm:pt modelId="{C475E804-33C0-4EB8-9161-928FB3B144FC}" type="pres">
      <dgm:prSet presAssocID="{17B3E02E-EDA7-4D43-B3CD-975FF212E702}" presName="linNode" presStyleCnt="0"/>
      <dgm:spPr/>
    </dgm:pt>
    <dgm:pt modelId="{9A8C248C-45CD-4C48-AC35-2DFEEB5FF8E7}" type="pres">
      <dgm:prSet presAssocID="{17B3E02E-EDA7-4D43-B3CD-975FF212E702}" presName="parentText" presStyleLbl="alignNode1" presStyleIdx="5" presStyleCnt="7" custLinFactNeighborY="-25965">
        <dgm:presLayoutVars>
          <dgm:chMax val="1"/>
          <dgm:bulletEnabled/>
        </dgm:presLayoutVars>
      </dgm:prSet>
      <dgm:spPr/>
    </dgm:pt>
    <dgm:pt modelId="{8F205A2F-0644-45C9-B344-A4F74EECED3F}" type="pres">
      <dgm:prSet presAssocID="{17B3E02E-EDA7-4D43-B3CD-975FF212E702}" presName="descendantText" presStyleLbl="alignAccFollowNode1" presStyleIdx="5" presStyleCnt="7" custLinFactNeighborY="-25422">
        <dgm:presLayoutVars>
          <dgm:bulletEnabled/>
        </dgm:presLayoutVars>
      </dgm:prSet>
      <dgm:spPr/>
    </dgm:pt>
    <dgm:pt modelId="{5F54D210-154E-4B02-957D-6C907CCA6FF8}" type="pres">
      <dgm:prSet presAssocID="{876F5FF4-6831-4649-A11E-25B11237E783}" presName="sp" presStyleCnt="0"/>
      <dgm:spPr/>
    </dgm:pt>
    <dgm:pt modelId="{EBC2B0A7-350C-486A-9D83-10359814D6D1}" type="pres">
      <dgm:prSet presAssocID="{3CAB7182-44FB-4C59-9962-D84288CF9A5C}" presName="linNode" presStyleCnt="0"/>
      <dgm:spPr/>
    </dgm:pt>
    <dgm:pt modelId="{1234C5B7-2926-48C4-AB45-2EE9632CB7CA}" type="pres">
      <dgm:prSet presAssocID="{3CAB7182-44FB-4C59-9962-D84288CF9A5C}" presName="parentText" presStyleLbl="alignNode1" presStyleIdx="6" presStyleCnt="7">
        <dgm:presLayoutVars>
          <dgm:chMax val="1"/>
          <dgm:bulletEnabled/>
        </dgm:presLayoutVars>
      </dgm:prSet>
      <dgm:spPr/>
    </dgm:pt>
    <dgm:pt modelId="{245B3A26-ED91-46D6-B4BF-D6F76BE35B5B}" type="pres">
      <dgm:prSet presAssocID="{3CAB7182-44FB-4C59-9962-D84288CF9A5C}" presName="descendantText" presStyleLbl="alignAccFollowNode1" presStyleIdx="6" presStyleCnt="7">
        <dgm:presLayoutVars>
          <dgm:bulletEnabled/>
        </dgm:presLayoutVars>
      </dgm:prSet>
      <dgm:spPr/>
    </dgm:pt>
  </dgm:ptLst>
  <dgm:cxnLst>
    <dgm:cxn modelId="{94CB430A-D1FC-4524-A4BF-050A23AC595B}" type="presOf" srcId="{873F16A9-818C-405D-8DFF-8FB7BD28CF91}" destId="{245B3A26-ED91-46D6-B4BF-D6F76BE35B5B}" srcOrd="0" destOrd="0" presId="urn:microsoft.com/office/officeart/2016/7/layout/VerticalSolidActionList"/>
    <dgm:cxn modelId="{0800190F-E4E1-4174-BD5C-31FFD387CDB7}" srcId="{5510996A-2EC7-4EA0-9542-81622297EE50}" destId="{607A5AF5-80BA-47CC-9108-5A97535E49CC}" srcOrd="3" destOrd="0" parTransId="{00975D0E-DEAE-438A-B4A3-4EC7A7EE793A}" sibTransId="{40908DBD-2AA0-456B-895E-65C022FD0699}"/>
    <dgm:cxn modelId="{39E36A14-A618-4CFD-84F9-A8A0D9D34004}" type="presOf" srcId="{2549EECD-A6C5-473D-B367-DB046A8CFB45}" destId="{0D7E1DB9-F0F4-450B-A08C-BEAD6D50A332}" srcOrd="0" destOrd="0" presId="urn:microsoft.com/office/officeart/2016/7/layout/VerticalSolidActionList"/>
    <dgm:cxn modelId="{E01DDD1B-A5F6-419C-B009-F3490CD5BD99}" srcId="{2549EECD-A6C5-473D-B367-DB046A8CFB45}" destId="{3D0B6F69-1116-46E1-BE3C-4B6E8F0E6ED6}" srcOrd="0" destOrd="0" parTransId="{C69F5054-CC52-40A7-9B80-FE25A4DB2E76}" sibTransId="{40846AC5-3D5B-42D6-8FBD-461C6E2204FB}"/>
    <dgm:cxn modelId="{B4FFEF27-5FD6-47D6-9CC2-88DF847473F6}" srcId="{40419006-ED0C-4461-AC97-6950B5D1003C}" destId="{BA9E0CF6-D0EB-41D3-91D4-4D7DDE8BA597}" srcOrd="0" destOrd="0" parTransId="{7B6A74E7-DCA1-46E8-B294-4E687415648B}" sibTransId="{07201707-E3B8-44B8-98E6-C16896845414}"/>
    <dgm:cxn modelId="{3480B528-F0AF-48FF-8263-1EE6419B3D01}" type="presOf" srcId="{40419006-ED0C-4461-AC97-6950B5D1003C}" destId="{62C91925-ADDB-42DB-8459-E4265326326C}" srcOrd="0" destOrd="0" presId="urn:microsoft.com/office/officeart/2016/7/layout/VerticalSolidActionList"/>
    <dgm:cxn modelId="{BCB52732-0FBB-43E4-A36A-AA97C8E20D1C}" type="presOf" srcId="{2E09CD93-9B91-46BE-B66A-F46802582FB5}" destId="{8302D876-464C-4DBD-928E-A5310816317D}" srcOrd="0" destOrd="0" presId="urn:microsoft.com/office/officeart/2016/7/layout/VerticalSolidActionList"/>
    <dgm:cxn modelId="{38981339-8C1F-459F-8507-BC13B33CFC48}" srcId="{5510996A-2EC7-4EA0-9542-81622297EE50}" destId="{65ABBBE4-C86E-4589-A76E-67938333F04D}" srcOrd="2" destOrd="0" parTransId="{7298CD87-1901-4D6D-968A-3DEE8F471556}" sibTransId="{AC40A88D-DF85-495E-A1D1-8BD37A7F5582}"/>
    <dgm:cxn modelId="{EFF0D55F-5FAB-42AD-888D-5C4CC4FE135D}" type="presOf" srcId="{17B3E02E-EDA7-4D43-B3CD-975FF212E702}" destId="{9A8C248C-45CD-4C48-AC35-2DFEEB5FF8E7}" srcOrd="0" destOrd="0" presId="urn:microsoft.com/office/officeart/2016/7/layout/VerticalSolidActionList"/>
    <dgm:cxn modelId="{190D2B42-8A86-4CC0-AC48-088AD0398F5A}" type="presOf" srcId="{A7FC7BAD-71A5-44CA-9817-1C93577DF31B}" destId="{989C852D-167F-4A5C-954E-299A48843D71}" srcOrd="0" destOrd="0" presId="urn:microsoft.com/office/officeart/2016/7/layout/VerticalSolidActionList"/>
    <dgm:cxn modelId="{F9063145-F7B9-426B-AB2A-DD66182E0DC5}" type="presOf" srcId="{65ABBBE4-C86E-4589-A76E-67938333F04D}" destId="{E1709AE1-8D30-420F-BBFD-DD3D390388FC}" srcOrd="0" destOrd="0" presId="urn:microsoft.com/office/officeart/2016/7/layout/VerticalSolidActionList"/>
    <dgm:cxn modelId="{6CD6936F-E069-49B4-93CD-4D310BFD378C}" srcId="{C43670C2-9CA4-48D6-A9B6-D5B3A2B73F30}" destId="{2E09CD93-9B91-46BE-B66A-F46802582FB5}" srcOrd="0" destOrd="0" parTransId="{0E69CA37-40F1-4BCD-AE6C-023FB5EC06F7}" sibTransId="{D465192D-B39B-467F-B45E-4A00A714A3E9}"/>
    <dgm:cxn modelId="{11773E70-EE8F-4FB5-8120-54C77EEFB183}" srcId="{607A5AF5-80BA-47CC-9108-5A97535E49CC}" destId="{966CC8D8-499B-418D-A938-B9F88F556717}" srcOrd="0" destOrd="0" parTransId="{B2B38007-7F71-4677-9FAD-CD3E68F07A6C}" sibTransId="{5FD71EEE-D847-4DEC-AE05-AD243B8EF9B5}"/>
    <dgm:cxn modelId="{13961C52-6EFB-4D76-ADD2-E5995311EF21}" srcId="{3CAB7182-44FB-4C59-9962-D84288CF9A5C}" destId="{873F16A9-818C-405D-8DFF-8FB7BD28CF91}" srcOrd="0" destOrd="0" parTransId="{E6DE0D9F-93D8-4ADE-8F20-F03B1040B266}" sibTransId="{7955AA8E-39BC-4966-AC69-E72C0C66BF19}"/>
    <dgm:cxn modelId="{6848597F-40B9-40F8-BFCA-9B7053D14CAA}" srcId="{5510996A-2EC7-4EA0-9542-81622297EE50}" destId="{40419006-ED0C-4461-AC97-6950B5D1003C}" srcOrd="1" destOrd="0" parTransId="{4F59B382-B148-4949-96E5-FCD614E1B5E6}" sibTransId="{8CFEC596-2CAD-4A35-8861-8BA27AEEAE01}"/>
    <dgm:cxn modelId="{9AB1BA82-0536-40C9-8ABD-82F6E5234F9D}" type="presOf" srcId="{C43670C2-9CA4-48D6-A9B6-D5B3A2B73F30}" destId="{03815571-55DB-4482-B0CE-FACE9D143D24}" srcOrd="0" destOrd="0" presId="urn:microsoft.com/office/officeart/2016/7/layout/VerticalSolidActionList"/>
    <dgm:cxn modelId="{C8D57789-691C-4707-A86A-10D0A4CC18E9}" srcId="{17B3E02E-EDA7-4D43-B3CD-975FF212E702}" destId="{0CB2E927-8A29-47BF-A58E-4DD7A9276611}" srcOrd="0" destOrd="0" parTransId="{033CF391-A1E4-4C23-920D-9ECBE1F0A2D3}" sibTransId="{BF54164A-CBB0-4CF9-9313-38D3B51EABC9}"/>
    <dgm:cxn modelId="{98E5428B-3545-4723-8E6C-2765A4C308FE}" type="presOf" srcId="{3CAB7182-44FB-4C59-9962-D84288CF9A5C}" destId="{1234C5B7-2926-48C4-AB45-2EE9632CB7CA}" srcOrd="0" destOrd="0" presId="urn:microsoft.com/office/officeart/2016/7/layout/VerticalSolidActionList"/>
    <dgm:cxn modelId="{36C13496-FD4D-47B4-816E-54AF3561464D}" type="presOf" srcId="{607A5AF5-80BA-47CC-9108-5A97535E49CC}" destId="{F416CE20-24DA-4334-8D60-49D6B82B3E12}" srcOrd="0" destOrd="0" presId="urn:microsoft.com/office/officeart/2016/7/layout/VerticalSolidActionList"/>
    <dgm:cxn modelId="{650A959A-6FB8-4496-A81A-FEE643296FD0}" srcId="{65ABBBE4-C86E-4589-A76E-67938333F04D}" destId="{A7FC7BAD-71A5-44CA-9817-1C93577DF31B}" srcOrd="0" destOrd="0" parTransId="{194B2223-0F2F-4253-8C0E-98859FB05A38}" sibTransId="{53064C51-2F72-4037-AC00-EF71D5E3BC1B}"/>
    <dgm:cxn modelId="{4BFF479D-B4F8-4545-9886-4558D9C54C82}" type="presOf" srcId="{BA9E0CF6-D0EB-41D3-91D4-4D7DDE8BA597}" destId="{76977D43-0B8F-42AE-9C04-2D78217EDF65}" srcOrd="0" destOrd="0" presId="urn:microsoft.com/office/officeart/2016/7/layout/VerticalSolidActionList"/>
    <dgm:cxn modelId="{BD94B1A2-1407-4692-9C28-7686BB23084D}" type="presOf" srcId="{0CB2E927-8A29-47BF-A58E-4DD7A9276611}" destId="{8F205A2F-0644-45C9-B344-A4F74EECED3F}" srcOrd="0" destOrd="0" presId="urn:microsoft.com/office/officeart/2016/7/layout/VerticalSolidActionList"/>
    <dgm:cxn modelId="{35BD73A4-B183-4CF7-B49B-2A1AA25ABCED}" type="presOf" srcId="{5510996A-2EC7-4EA0-9542-81622297EE50}" destId="{0A5A793C-5DDF-4F04-9B58-A25E3C76489B}" srcOrd="0" destOrd="0" presId="urn:microsoft.com/office/officeart/2016/7/layout/VerticalSolidActionList"/>
    <dgm:cxn modelId="{CEE017B1-3F98-4B22-8CBC-0ED28B6EF12A}" type="presOf" srcId="{3D0B6F69-1116-46E1-BE3C-4B6E8F0E6ED6}" destId="{EADA33F9-96B9-499E-8766-39C92BCE2DF8}" srcOrd="0" destOrd="0" presId="urn:microsoft.com/office/officeart/2016/7/layout/VerticalSolidActionList"/>
    <dgm:cxn modelId="{13D609B7-CE8C-48F1-8D5C-11413988860C}" srcId="{5510996A-2EC7-4EA0-9542-81622297EE50}" destId="{2549EECD-A6C5-473D-B367-DB046A8CFB45}" srcOrd="0" destOrd="0" parTransId="{C2D1B8D1-1129-4B8D-ACF8-5B44F81CD366}" sibTransId="{8E641A7D-E48E-43C4-B037-CF5472CF87B5}"/>
    <dgm:cxn modelId="{270F40D1-3CC9-4F1F-8315-AC4977316273}" srcId="{5510996A-2EC7-4EA0-9542-81622297EE50}" destId="{3CAB7182-44FB-4C59-9962-D84288CF9A5C}" srcOrd="6" destOrd="0" parTransId="{2645B7D6-D2C3-4788-B411-4CD4876DABD4}" sibTransId="{308FAF6A-062D-4F0A-B079-1DEF0BB10EC0}"/>
    <dgm:cxn modelId="{75F6CDDA-75A7-4BAE-BF7A-6E23AB7A6965}" srcId="{5510996A-2EC7-4EA0-9542-81622297EE50}" destId="{17B3E02E-EDA7-4D43-B3CD-975FF212E702}" srcOrd="5" destOrd="0" parTransId="{82D6D9ED-5693-4AB2-9CC2-014838D2AF7F}" sibTransId="{876F5FF4-6831-4649-A11E-25B11237E783}"/>
    <dgm:cxn modelId="{54FB2BE7-0531-4C19-8B82-894A6AE9DBF5}" srcId="{5510996A-2EC7-4EA0-9542-81622297EE50}" destId="{C43670C2-9CA4-48D6-A9B6-D5B3A2B73F30}" srcOrd="4" destOrd="0" parTransId="{014C4121-9F58-46DE-8555-45663E62F81C}" sibTransId="{5C82B28C-4937-4762-A5FC-D6364F013842}"/>
    <dgm:cxn modelId="{6BE490F5-15BE-45FB-BB8E-0918E8F6098F}" type="presOf" srcId="{966CC8D8-499B-418D-A938-B9F88F556717}" destId="{5156DDA9-DA24-4B9F-A7B6-A60558CD8336}" srcOrd="0" destOrd="0" presId="urn:microsoft.com/office/officeart/2016/7/layout/VerticalSolidActionList"/>
    <dgm:cxn modelId="{A8104A8A-67C8-4D8F-AE0E-916B7AE57FB1}" type="presParOf" srcId="{0A5A793C-5DDF-4F04-9B58-A25E3C76489B}" destId="{93DD0B6F-6084-4B8B-B7FF-A73673AFB12A}" srcOrd="0" destOrd="0" presId="urn:microsoft.com/office/officeart/2016/7/layout/VerticalSolidActionList"/>
    <dgm:cxn modelId="{B9D240CF-42B8-48C7-AE1B-57BED3C5B622}" type="presParOf" srcId="{93DD0B6F-6084-4B8B-B7FF-A73673AFB12A}" destId="{0D7E1DB9-F0F4-450B-A08C-BEAD6D50A332}" srcOrd="0" destOrd="0" presId="urn:microsoft.com/office/officeart/2016/7/layout/VerticalSolidActionList"/>
    <dgm:cxn modelId="{D9576F89-A378-45D2-9587-61E31270A1F7}" type="presParOf" srcId="{93DD0B6F-6084-4B8B-B7FF-A73673AFB12A}" destId="{EADA33F9-96B9-499E-8766-39C92BCE2DF8}" srcOrd="1" destOrd="0" presId="urn:microsoft.com/office/officeart/2016/7/layout/VerticalSolidActionList"/>
    <dgm:cxn modelId="{88D821F9-777B-4CB6-96A7-D7E845B10845}" type="presParOf" srcId="{0A5A793C-5DDF-4F04-9B58-A25E3C76489B}" destId="{A6C1AB6D-A31E-47B4-BF51-5730B99400EE}" srcOrd="1" destOrd="0" presId="urn:microsoft.com/office/officeart/2016/7/layout/VerticalSolidActionList"/>
    <dgm:cxn modelId="{B4174947-8C77-41EA-B913-0976549BDFC4}" type="presParOf" srcId="{0A5A793C-5DDF-4F04-9B58-A25E3C76489B}" destId="{B898C930-A540-4644-91B8-20577CA49F87}" srcOrd="2" destOrd="0" presId="urn:microsoft.com/office/officeart/2016/7/layout/VerticalSolidActionList"/>
    <dgm:cxn modelId="{FCE622F7-5866-41BF-94BE-72E3D7AAE10E}" type="presParOf" srcId="{B898C930-A540-4644-91B8-20577CA49F87}" destId="{62C91925-ADDB-42DB-8459-E4265326326C}" srcOrd="0" destOrd="0" presId="urn:microsoft.com/office/officeart/2016/7/layout/VerticalSolidActionList"/>
    <dgm:cxn modelId="{37914EAB-93ED-43CE-BFE7-4A8D8A316FF6}" type="presParOf" srcId="{B898C930-A540-4644-91B8-20577CA49F87}" destId="{76977D43-0B8F-42AE-9C04-2D78217EDF65}" srcOrd="1" destOrd="0" presId="urn:microsoft.com/office/officeart/2016/7/layout/VerticalSolidActionList"/>
    <dgm:cxn modelId="{D4FBAFEB-8092-448F-8401-0DB51434D58D}" type="presParOf" srcId="{0A5A793C-5DDF-4F04-9B58-A25E3C76489B}" destId="{2651288B-0E82-4F51-A505-FBD7319DF325}" srcOrd="3" destOrd="0" presId="urn:microsoft.com/office/officeart/2016/7/layout/VerticalSolidActionList"/>
    <dgm:cxn modelId="{D194E580-135F-4A5A-BB33-D5413945D822}" type="presParOf" srcId="{0A5A793C-5DDF-4F04-9B58-A25E3C76489B}" destId="{0697F3F1-0F8D-4DD8-82EF-D6F4A64B14EF}" srcOrd="4" destOrd="0" presId="urn:microsoft.com/office/officeart/2016/7/layout/VerticalSolidActionList"/>
    <dgm:cxn modelId="{E54836BA-B47E-4F95-946C-3E35D39D3742}" type="presParOf" srcId="{0697F3F1-0F8D-4DD8-82EF-D6F4A64B14EF}" destId="{E1709AE1-8D30-420F-BBFD-DD3D390388FC}" srcOrd="0" destOrd="0" presId="urn:microsoft.com/office/officeart/2016/7/layout/VerticalSolidActionList"/>
    <dgm:cxn modelId="{187F4D45-702B-4D01-ABF5-5B296B27E5E1}" type="presParOf" srcId="{0697F3F1-0F8D-4DD8-82EF-D6F4A64B14EF}" destId="{989C852D-167F-4A5C-954E-299A48843D71}" srcOrd="1" destOrd="0" presId="urn:microsoft.com/office/officeart/2016/7/layout/VerticalSolidActionList"/>
    <dgm:cxn modelId="{8EFAC388-1BEE-49BB-9620-85ECCFAA6733}" type="presParOf" srcId="{0A5A793C-5DDF-4F04-9B58-A25E3C76489B}" destId="{D334773B-F7A0-4F1C-99FC-E1EED6B06EAB}" srcOrd="5" destOrd="0" presId="urn:microsoft.com/office/officeart/2016/7/layout/VerticalSolidActionList"/>
    <dgm:cxn modelId="{A45F4354-3972-4A46-9FD1-5BBE5367937F}" type="presParOf" srcId="{0A5A793C-5DDF-4F04-9B58-A25E3C76489B}" destId="{5B878D3A-3C65-4508-B15E-9AF721D83116}" srcOrd="6" destOrd="0" presId="urn:microsoft.com/office/officeart/2016/7/layout/VerticalSolidActionList"/>
    <dgm:cxn modelId="{366C6F9B-9F31-414E-9C48-AE0BD0443557}" type="presParOf" srcId="{5B878D3A-3C65-4508-B15E-9AF721D83116}" destId="{F416CE20-24DA-4334-8D60-49D6B82B3E12}" srcOrd="0" destOrd="0" presId="urn:microsoft.com/office/officeart/2016/7/layout/VerticalSolidActionList"/>
    <dgm:cxn modelId="{4D991D74-5BC1-4AAA-A4C9-AE7AFF839B35}" type="presParOf" srcId="{5B878D3A-3C65-4508-B15E-9AF721D83116}" destId="{5156DDA9-DA24-4B9F-A7B6-A60558CD8336}" srcOrd="1" destOrd="0" presId="urn:microsoft.com/office/officeart/2016/7/layout/VerticalSolidActionList"/>
    <dgm:cxn modelId="{0C064DA7-DA2D-42EE-B88C-3FFF4AF2AF1C}" type="presParOf" srcId="{0A5A793C-5DDF-4F04-9B58-A25E3C76489B}" destId="{B7E1A356-438F-4ADE-BDB3-E9F1480756C2}" srcOrd="7" destOrd="0" presId="urn:microsoft.com/office/officeart/2016/7/layout/VerticalSolidActionList"/>
    <dgm:cxn modelId="{2905AE53-B51E-4D79-B71A-90B90F91331A}" type="presParOf" srcId="{0A5A793C-5DDF-4F04-9B58-A25E3C76489B}" destId="{E812ABCD-1E09-4364-BAAF-2EA5B32DC755}" srcOrd="8" destOrd="0" presId="urn:microsoft.com/office/officeart/2016/7/layout/VerticalSolidActionList"/>
    <dgm:cxn modelId="{D65B426D-0A90-4D4D-AF66-6E5B4C1516D8}" type="presParOf" srcId="{E812ABCD-1E09-4364-BAAF-2EA5B32DC755}" destId="{03815571-55DB-4482-B0CE-FACE9D143D24}" srcOrd="0" destOrd="0" presId="urn:microsoft.com/office/officeart/2016/7/layout/VerticalSolidActionList"/>
    <dgm:cxn modelId="{62A7C161-F060-43E5-80CF-F8CB787FE818}" type="presParOf" srcId="{E812ABCD-1E09-4364-BAAF-2EA5B32DC755}" destId="{8302D876-464C-4DBD-928E-A5310816317D}" srcOrd="1" destOrd="0" presId="urn:microsoft.com/office/officeart/2016/7/layout/VerticalSolidActionList"/>
    <dgm:cxn modelId="{58263716-56EB-4F27-81DE-126409074245}" type="presParOf" srcId="{0A5A793C-5DDF-4F04-9B58-A25E3C76489B}" destId="{54172AE3-A2CF-4C78-B230-E7ACEC68D23B}" srcOrd="9" destOrd="0" presId="urn:microsoft.com/office/officeart/2016/7/layout/VerticalSolidActionList"/>
    <dgm:cxn modelId="{DDDBCF1E-C779-49B0-8AA9-BE67BD3476CA}" type="presParOf" srcId="{0A5A793C-5DDF-4F04-9B58-A25E3C76489B}" destId="{C475E804-33C0-4EB8-9161-928FB3B144FC}" srcOrd="10" destOrd="0" presId="urn:microsoft.com/office/officeart/2016/7/layout/VerticalSolidActionList"/>
    <dgm:cxn modelId="{662A13C9-C182-4BBF-ACD2-BBBD8B14D846}" type="presParOf" srcId="{C475E804-33C0-4EB8-9161-928FB3B144FC}" destId="{9A8C248C-45CD-4C48-AC35-2DFEEB5FF8E7}" srcOrd="0" destOrd="0" presId="urn:microsoft.com/office/officeart/2016/7/layout/VerticalSolidActionList"/>
    <dgm:cxn modelId="{7C256B2F-2625-434C-9DCA-592A9DD043ED}" type="presParOf" srcId="{C475E804-33C0-4EB8-9161-928FB3B144FC}" destId="{8F205A2F-0644-45C9-B344-A4F74EECED3F}" srcOrd="1" destOrd="0" presId="urn:microsoft.com/office/officeart/2016/7/layout/VerticalSolidActionList"/>
    <dgm:cxn modelId="{F335C884-3721-4359-BE6D-FC40ECA7B579}" type="presParOf" srcId="{0A5A793C-5DDF-4F04-9B58-A25E3C76489B}" destId="{5F54D210-154E-4B02-957D-6C907CCA6FF8}" srcOrd="11" destOrd="0" presId="urn:microsoft.com/office/officeart/2016/7/layout/VerticalSolidActionList"/>
    <dgm:cxn modelId="{08C9B8AA-64BF-4D83-9001-0BD072F60598}" type="presParOf" srcId="{0A5A793C-5DDF-4F04-9B58-A25E3C76489B}" destId="{EBC2B0A7-350C-486A-9D83-10359814D6D1}" srcOrd="12" destOrd="0" presId="urn:microsoft.com/office/officeart/2016/7/layout/VerticalSolidActionList"/>
    <dgm:cxn modelId="{069BDEA0-75A9-430B-8272-EC4504B0EA1A}" type="presParOf" srcId="{EBC2B0A7-350C-486A-9D83-10359814D6D1}" destId="{1234C5B7-2926-48C4-AB45-2EE9632CB7CA}" srcOrd="0" destOrd="0" presId="urn:microsoft.com/office/officeart/2016/7/layout/VerticalSolidActionList"/>
    <dgm:cxn modelId="{79C2CE46-D0DA-462E-A12E-553204F78763}" type="presParOf" srcId="{EBC2B0A7-350C-486A-9D83-10359814D6D1}" destId="{245B3A26-ED91-46D6-B4BF-D6F76BE35B5B}" srcOrd="1" destOrd="0" presId="urn:microsoft.com/office/officeart/2016/7/layout/VerticalSolidActionLis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4776F-65CB-418A-A414-B3E873F65D68}"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E327729B-3900-4124-9C11-DB654BBD7095}">
      <dgm:prSet/>
      <dgm:spPr/>
      <dgm:t>
        <a:bodyPr/>
        <a:lstStyle/>
        <a:p>
          <a:r>
            <a:rPr lang="en-US" dirty="0">
              <a:solidFill>
                <a:schemeClr val="bg1"/>
              </a:solidFill>
            </a:rPr>
            <a:t>Print Ballots</a:t>
          </a:r>
        </a:p>
      </dgm:t>
    </dgm:pt>
    <dgm:pt modelId="{A727F92A-4EE2-426A-BA21-84590DFBC689}" type="parTrans" cxnId="{B5C5500F-27BB-40E3-BD35-8F66AE9BC7C0}">
      <dgm:prSet/>
      <dgm:spPr/>
      <dgm:t>
        <a:bodyPr/>
        <a:lstStyle/>
        <a:p>
          <a:endParaRPr lang="en-US"/>
        </a:p>
      </dgm:t>
    </dgm:pt>
    <dgm:pt modelId="{91C330FE-51EC-46C7-87FD-5973EF9D4090}" type="sibTrans" cxnId="{B5C5500F-27BB-40E3-BD35-8F66AE9BC7C0}">
      <dgm:prSet/>
      <dgm:spPr/>
      <dgm:t>
        <a:bodyPr/>
        <a:lstStyle/>
        <a:p>
          <a:endParaRPr lang="en-US"/>
        </a:p>
      </dgm:t>
    </dgm:pt>
    <dgm:pt modelId="{4FDA6304-413B-4EB7-91B7-B8B2D05B96C9}">
      <dgm:prSet/>
      <dgm:spPr/>
      <dgm:t>
        <a:bodyPr/>
        <a:lstStyle/>
        <a:p>
          <a:r>
            <a:rPr lang="en-US" dirty="0"/>
            <a:t>After nomination petition deadline passes, print the ballots with names of qualified candidates in alphabetical order by last name.</a:t>
          </a:r>
        </a:p>
      </dgm:t>
    </dgm:pt>
    <dgm:pt modelId="{C6F6427B-08C0-4393-8233-44B0AA1A2B7F}" type="parTrans" cxnId="{F9A15A67-EAAE-42FD-8509-7C9B91C8C350}">
      <dgm:prSet/>
      <dgm:spPr/>
      <dgm:t>
        <a:bodyPr/>
        <a:lstStyle/>
        <a:p>
          <a:endParaRPr lang="en-US"/>
        </a:p>
      </dgm:t>
    </dgm:pt>
    <dgm:pt modelId="{B1DC4F2D-3328-4894-AF99-D1CC30E5C9E2}" type="sibTrans" cxnId="{F9A15A67-EAAE-42FD-8509-7C9B91C8C350}">
      <dgm:prSet/>
      <dgm:spPr/>
      <dgm:t>
        <a:bodyPr/>
        <a:lstStyle/>
        <a:p>
          <a:endParaRPr lang="en-US"/>
        </a:p>
      </dgm:t>
    </dgm:pt>
    <dgm:pt modelId="{A6A5756C-B283-48F3-9225-E3600FEB56C9}">
      <dgm:prSet/>
      <dgm:spPr/>
      <dgm:t>
        <a:bodyPr/>
        <a:lstStyle/>
        <a:p>
          <a:r>
            <a:rPr lang="en-US" dirty="0">
              <a:solidFill>
                <a:schemeClr val="bg1"/>
              </a:solidFill>
            </a:rPr>
            <a:t>Hold Meeting</a:t>
          </a:r>
        </a:p>
      </dgm:t>
    </dgm:pt>
    <dgm:pt modelId="{92753D8A-7A91-4683-A520-388CD78421C6}" type="parTrans" cxnId="{A304F096-3048-4655-90EE-DC8CEF391697}">
      <dgm:prSet/>
      <dgm:spPr/>
      <dgm:t>
        <a:bodyPr/>
        <a:lstStyle/>
        <a:p>
          <a:endParaRPr lang="en-US"/>
        </a:p>
      </dgm:t>
    </dgm:pt>
    <dgm:pt modelId="{DFE5CA45-9201-47AA-8A33-3808476CE5D7}" type="sibTrans" cxnId="{A304F096-3048-4655-90EE-DC8CEF391697}">
      <dgm:prSet/>
      <dgm:spPr/>
      <dgm:t>
        <a:bodyPr/>
        <a:lstStyle/>
        <a:p>
          <a:endParaRPr lang="en-US"/>
        </a:p>
      </dgm:t>
    </dgm:pt>
    <dgm:pt modelId="{280EA0D2-8621-41F6-BEDD-27EFEB8C609B}">
      <dgm:prSet/>
      <dgm:spPr/>
      <dgm:t>
        <a:bodyPr/>
        <a:lstStyle/>
        <a:p>
          <a:r>
            <a:rPr lang="en-US" dirty="0"/>
            <a:t>If needed, hold a meeting with the polling officers to give instructions regarding proper procedures for voting.</a:t>
          </a:r>
        </a:p>
      </dgm:t>
    </dgm:pt>
    <dgm:pt modelId="{6A431BD6-2F3D-4EA7-A6BA-B06415DCBDE6}" type="parTrans" cxnId="{FD3E10D6-9D4B-4493-8F59-D8F2022E977B}">
      <dgm:prSet/>
      <dgm:spPr/>
      <dgm:t>
        <a:bodyPr/>
        <a:lstStyle/>
        <a:p>
          <a:endParaRPr lang="en-US"/>
        </a:p>
      </dgm:t>
    </dgm:pt>
    <dgm:pt modelId="{67D5A797-8EDC-4FD8-A12A-B68D5C6597D6}" type="sibTrans" cxnId="{FD3E10D6-9D4B-4493-8F59-D8F2022E977B}">
      <dgm:prSet/>
      <dgm:spPr/>
      <dgm:t>
        <a:bodyPr/>
        <a:lstStyle/>
        <a:p>
          <a:endParaRPr lang="en-US"/>
        </a:p>
      </dgm:t>
    </dgm:pt>
    <dgm:pt modelId="{F94AFD88-BADA-4F74-8901-62BB1516F45D}">
      <dgm:prSet/>
      <dgm:spPr/>
      <dgm:t>
        <a:bodyPr/>
        <a:lstStyle/>
        <a:p>
          <a:r>
            <a:rPr lang="en-US" dirty="0">
              <a:solidFill>
                <a:schemeClr val="bg1"/>
              </a:solidFill>
            </a:rPr>
            <a:t>Election</a:t>
          </a:r>
        </a:p>
      </dgm:t>
    </dgm:pt>
    <dgm:pt modelId="{AE9E7B54-C93B-4B3D-BFF7-D99098095559}" type="parTrans" cxnId="{0BE22567-6007-47A9-9E7F-F135149EB59A}">
      <dgm:prSet/>
      <dgm:spPr/>
      <dgm:t>
        <a:bodyPr/>
        <a:lstStyle/>
        <a:p>
          <a:endParaRPr lang="en-US"/>
        </a:p>
      </dgm:t>
    </dgm:pt>
    <dgm:pt modelId="{28EDA5D3-48B9-47F6-B527-B0D5AC78358E}" type="sibTrans" cxnId="{0BE22567-6007-47A9-9E7F-F135149EB59A}">
      <dgm:prSet/>
      <dgm:spPr/>
      <dgm:t>
        <a:bodyPr/>
        <a:lstStyle/>
        <a:p>
          <a:endParaRPr lang="en-US"/>
        </a:p>
      </dgm:t>
    </dgm:pt>
    <dgm:pt modelId="{584BE4AC-A1B6-4306-908A-DC67E34EF8E2}">
      <dgm:prSet/>
      <dgm:spPr/>
      <dgm:t>
        <a:bodyPr/>
        <a:lstStyle/>
        <a:p>
          <a:r>
            <a:rPr lang="en-US" dirty="0"/>
            <a:t>Open polls and conduct election.</a:t>
          </a:r>
        </a:p>
      </dgm:t>
    </dgm:pt>
    <dgm:pt modelId="{1E12ECA9-0AF4-4B9F-93BF-2D56B3F5AC5B}" type="parTrans" cxnId="{BD585C2D-34E9-4207-A06C-1806C3C2810C}">
      <dgm:prSet/>
      <dgm:spPr/>
      <dgm:t>
        <a:bodyPr/>
        <a:lstStyle/>
        <a:p>
          <a:endParaRPr lang="en-US"/>
        </a:p>
      </dgm:t>
    </dgm:pt>
    <dgm:pt modelId="{0CD50042-9384-46F3-917B-A617578AE341}" type="sibTrans" cxnId="{BD585C2D-34E9-4207-A06C-1806C3C2810C}">
      <dgm:prSet/>
      <dgm:spPr/>
      <dgm:t>
        <a:bodyPr/>
        <a:lstStyle/>
        <a:p>
          <a:endParaRPr lang="en-US"/>
        </a:p>
      </dgm:t>
    </dgm:pt>
    <dgm:pt modelId="{0B29D9A2-6BD0-46E3-8669-50C70E3639D0}">
      <dgm:prSet/>
      <dgm:spPr/>
      <dgm:t>
        <a:bodyPr/>
        <a:lstStyle/>
        <a:p>
          <a:r>
            <a:rPr lang="en-US" dirty="0">
              <a:solidFill>
                <a:schemeClr val="bg1"/>
              </a:solidFill>
            </a:rPr>
            <a:t>Secure Ballots</a:t>
          </a:r>
        </a:p>
      </dgm:t>
    </dgm:pt>
    <dgm:pt modelId="{43EBBDCB-D629-4E87-A2F6-BC8DDE1F8D4B}" type="parTrans" cxnId="{0B71A07F-82A6-47A1-AED2-D9A04551BBE7}">
      <dgm:prSet/>
      <dgm:spPr/>
      <dgm:t>
        <a:bodyPr/>
        <a:lstStyle/>
        <a:p>
          <a:endParaRPr lang="en-US"/>
        </a:p>
      </dgm:t>
    </dgm:pt>
    <dgm:pt modelId="{4D487330-718F-4914-A11F-05789026212B}" type="sibTrans" cxnId="{0B71A07F-82A6-47A1-AED2-D9A04551BBE7}">
      <dgm:prSet/>
      <dgm:spPr/>
      <dgm:t>
        <a:bodyPr/>
        <a:lstStyle/>
        <a:p>
          <a:endParaRPr lang="en-US"/>
        </a:p>
      </dgm:t>
    </dgm:pt>
    <dgm:pt modelId="{23AAAD1A-05C3-4993-9C9F-2D881CA2EFC6}">
      <dgm:prSet/>
      <dgm:spPr/>
      <dgm:t>
        <a:bodyPr/>
        <a:lstStyle/>
        <a:p>
          <a:r>
            <a:rPr lang="en-US" dirty="0"/>
            <a:t>After polls close, secure ballot box(es) and transport to counting site.</a:t>
          </a:r>
        </a:p>
      </dgm:t>
    </dgm:pt>
    <dgm:pt modelId="{8B362BB5-676F-4646-95AC-2EF521DE9103}" type="parTrans" cxnId="{482BFFB3-22DB-41CB-9E74-E479D70F3B66}">
      <dgm:prSet/>
      <dgm:spPr/>
      <dgm:t>
        <a:bodyPr/>
        <a:lstStyle/>
        <a:p>
          <a:endParaRPr lang="en-US"/>
        </a:p>
      </dgm:t>
    </dgm:pt>
    <dgm:pt modelId="{C8272772-A926-44A0-BAF7-026B1195271B}" type="sibTrans" cxnId="{482BFFB3-22DB-41CB-9E74-E479D70F3B66}">
      <dgm:prSet/>
      <dgm:spPr/>
      <dgm:t>
        <a:bodyPr/>
        <a:lstStyle/>
        <a:p>
          <a:endParaRPr lang="en-US"/>
        </a:p>
      </dgm:t>
    </dgm:pt>
    <dgm:pt modelId="{5489B803-5FB5-4950-8A98-739C679A31FC}">
      <dgm:prSet/>
      <dgm:spPr/>
      <dgm:t>
        <a:bodyPr/>
        <a:lstStyle/>
        <a:p>
          <a:r>
            <a:rPr lang="en-US" dirty="0">
              <a:solidFill>
                <a:schemeClr val="bg1"/>
              </a:solidFill>
            </a:rPr>
            <a:t>Verify Eligibility</a:t>
          </a:r>
        </a:p>
      </dgm:t>
    </dgm:pt>
    <dgm:pt modelId="{01AD43AA-00C2-4C22-BC82-19831B4FE86F}" type="parTrans" cxnId="{9927FCE3-2DDE-40EC-B62F-56F360527296}">
      <dgm:prSet/>
      <dgm:spPr/>
      <dgm:t>
        <a:bodyPr/>
        <a:lstStyle/>
        <a:p>
          <a:endParaRPr lang="en-US"/>
        </a:p>
      </dgm:t>
    </dgm:pt>
    <dgm:pt modelId="{E8408F87-4A93-46D9-83EA-564E6DBD0838}" type="sibTrans" cxnId="{9927FCE3-2DDE-40EC-B62F-56F360527296}">
      <dgm:prSet/>
      <dgm:spPr/>
      <dgm:t>
        <a:bodyPr/>
        <a:lstStyle/>
        <a:p>
          <a:endParaRPr lang="en-US"/>
        </a:p>
      </dgm:t>
    </dgm:pt>
    <dgm:pt modelId="{CD0DC1BB-7EAB-41D2-B8C7-C0E6D93D4125}">
      <dgm:prSet/>
      <dgm:spPr/>
      <dgm:t>
        <a:bodyPr/>
        <a:lstStyle/>
        <a:p>
          <a:r>
            <a:rPr lang="en-US" dirty="0"/>
            <a:t>Check poll list and verify voter eligibility with the county tax assessor, as with the nominating petitions.  </a:t>
          </a:r>
        </a:p>
      </dgm:t>
    </dgm:pt>
    <dgm:pt modelId="{FA1355D1-C5B8-4838-9A4F-9D56BECC5C5D}" type="parTrans" cxnId="{2BE73DD4-3CCC-4F29-81BD-665E582B01D4}">
      <dgm:prSet/>
      <dgm:spPr/>
      <dgm:t>
        <a:bodyPr/>
        <a:lstStyle/>
        <a:p>
          <a:endParaRPr lang="en-US"/>
        </a:p>
      </dgm:t>
    </dgm:pt>
    <dgm:pt modelId="{9C2A680D-C5A5-42F0-9924-71ADD87F39C6}" type="sibTrans" cxnId="{2BE73DD4-3CCC-4F29-81BD-665E582B01D4}">
      <dgm:prSet/>
      <dgm:spPr/>
      <dgm:t>
        <a:bodyPr/>
        <a:lstStyle/>
        <a:p>
          <a:endParaRPr lang="en-US"/>
        </a:p>
      </dgm:t>
    </dgm:pt>
    <dgm:pt modelId="{2E9BDE8F-8911-4D6B-A93D-0304D0183894}">
      <dgm:prSet/>
      <dgm:spPr/>
      <dgm:t>
        <a:bodyPr/>
        <a:lstStyle/>
        <a:p>
          <a:r>
            <a:rPr lang="en-US" dirty="0">
              <a:solidFill>
                <a:schemeClr val="bg1"/>
              </a:solidFill>
            </a:rPr>
            <a:t>Count Votes</a:t>
          </a:r>
        </a:p>
      </dgm:t>
    </dgm:pt>
    <dgm:pt modelId="{3AE3D4EC-7DF2-4B2D-BAEC-25CFC90591EF}" type="parTrans" cxnId="{F7A7156A-3E02-4234-927B-E62ED3650313}">
      <dgm:prSet/>
      <dgm:spPr/>
      <dgm:t>
        <a:bodyPr/>
        <a:lstStyle/>
        <a:p>
          <a:endParaRPr lang="en-US"/>
        </a:p>
      </dgm:t>
    </dgm:pt>
    <dgm:pt modelId="{C3901A20-42A9-4DF2-B62B-409CFDFFE14F}" type="sibTrans" cxnId="{F7A7156A-3E02-4234-927B-E62ED3650313}">
      <dgm:prSet/>
      <dgm:spPr/>
      <dgm:t>
        <a:bodyPr/>
        <a:lstStyle/>
        <a:p>
          <a:endParaRPr lang="en-US"/>
        </a:p>
      </dgm:t>
    </dgm:pt>
    <dgm:pt modelId="{664B3FE2-CED6-41B2-95B5-D45B71F19E44}">
      <dgm:prSet/>
      <dgm:spPr/>
      <dgm:t>
        <a:bodyPr/>
        <a:lstStyle/>
        <a:p>
          <a:r>
            <a:rPr lang="en-US" dirty="0"/>
            <a:t>Count votes and email the “Certification of Results” form to the TSWCC via email to Katie.Gibby@tn.gov. Districts should keep the ballots for at least one three-year cycle and keep the original “Certification of Election Results” form indefinitely from each election. </a:t>
          </a:r>
        </a:p>
      </dgm:t>
    </dgm:pt>
    <dgm:pt modelId="{C228E7AB-DC4A-4431-BED1-7068941C6F9B}" type="parTrans" cxnId="{F74E085F-6261-44C8-A1FF-68284C64FFE2}">
      <dgm:prSet/>
      <dgm:spPr/>
      <dgm:t>
        <a:bodyPr/>
        <a:lstStyle/>
        <a:p>
          <a:endParaRPr lang="en-US"/>
        </a:p>
      </dgm:t>
    </dgm:pt>
    <dgm:pt modelId="{B6E1CFCB-846E-4771-A083-90C2AFEE0B52}" type="sibTrans" cxnId="{F74E085F-6261-44C8-A1FF-68284C64FFE2}">
      <dgm:prSet/>
      <dgm:spPr/>
      <dgm:t>
        <a:bodyPr/>
        <a:lstStyle/>
        <a:p>
          <a:endParaRPr lang="en-US"/>
        </a:p>
      </dgm:t>
    </dgm:pt>
    <dgm:pt modelId="{9B31B019-CA96-4066-8613-54C82558313D}">
      <dgm:prSet/>
      <dgm:spPr/>
      <dgm:t>
        <a:bodyPr/>
        <a:lstStyle/>
        <a:p>
          <a:r>
            <a:rPr lang="en-US" dirty="0">
              <a:solidFill>
                <a:schemeClr val="bg1"/>
              </a:solidFill>
            </a:rPr>
            <a:t>Oath of Office</a:t>
          </a:r>
        </a:p>
      </dgm:t>
    </dgm:pt>
    <dgm:pt modelId="{BA1ACCE2-A2ED-4EA0-A80E-5C6EAD6575C7}" type="parTrans" cxnId="{BC044485-498E-4B8A-9A56-8698FE7F0A33}">
      <dgm:prSet/>
      <dgm:spPr/>
      <dgm:t>
        <a:bodyPr/>
        <a:lstStyle/>
        <a:p>
          <a:endParaRPr lang="en-US"/>
        </a:p>
      </dgm:t>
    </dgm:pt>
    <dgm:pt modelId="{4477278B-54F4-449A-A57C-E6A79F53038B}" type="sibTrans" cxnId="{BC044485-498E-4B8A-9A56-8698FE7F0A33}">
      <dgm:prSet/>
      <dgm:spPr/>
      <dgm:t>
        <a:bodyPr/>
        <a:lstStyle/>
        <a:p>
          <a:endParaRPr lang="en-US"/>
        </a:p>
      </dgm:t>
    </dgm:pt>
    <dgm:pt modelId="{DCF0F6C6-191C-44E6-B1FE-632EFFCAE061}">
      <dgm:prSet/>
      <dgm:spPr/>
      <dgm:t>
        <a:bodyPr/>
        <a:lstStyle/>
        <a:p>
          <a:r>
            <a:rPr lang="en-US" dirty="0"/>
            <a:t>Once the Certification of Results form is received, a congratulatory letter and an Oath of Office form will be emailed to the District primary point of contact. The newly elected/re-elected Board member should sign the Oath of Office, and a copy shall be emailed to the state commission via Katie.Gibby@tn.gov. </a:t>
          </a:r>
        </a:p>
      </dgm:t>
    </dgm:pt>
    <dgm:pt modelId="{95598326-2B34-4173-973A-236FA10E2789}" type="parTrans" cxnId="{17C05CEA-5E1A-4DE8-8218-1BEF61E9927A}">
      <dgm:prSet/>
      <dgm:spPr/>
      <dgm:t>
        <a:bodyPr/>
        <a:lstStyle/>
        <a:p>
          <a:endParaRPr lang="en-US"/>
        </a:p>
      </dgm:t>
    </dgm:pt>
    <dgm:pt modelId="{952EB36A-8FC2-46B8-9CA8-6D2D4571F4FB}" type="sibTrans" cxnId="{17C05CEA-5E1A-4DE8-8218-1BEF61E9927A}">
      <dgm:prSet/>
      <dgm:spPr/>
      <dgm:t>
        <a:bodyPr/>
        <a:lstStyle/>
        <a:p>
          <a:endParaRPr lang="en-US"/>
        </a:p>
      </dgm:t>
    </dgm:pt>
    <dgm:pt modelId="{07F2BE7B-F84A-4FB2-BAD7-835607B8E158}" type="pres">
      <dgm:prSet presAssocID="{3664776F-65CB-418A-A414-B3E873F65D68}" presName="Name0" presStyleCnt="0">
        <dgm:presLayoutVars>
          <dgm:dir/>
          <dgm:animLvl val="lvl"/>
          <dgm:resizeHandles val="exact"/>
        </dgm:presLayoutVars>
      </dgm:prSet>
      <dgm:spPr/>
    </dgm:pt>
    <dgm:pt modelId="{7A465BBC-A37A-4BED-87C2-5393EE1BCF97}" type="pres">
      <dgm:prSet presAssocID="{E327729B-3900-4124-9C11-DB654BBD7095}" presName="linNode" presStyleCnt="0"/>
      <dgm:spPr/>
    </dgm:pt>
    <dgm:pt modelId="{D9BD9D74-B377-4575-B00E-FB60099D65E1}" type="pres">
      <dgm:prSet presAssocID="{E327729B-3900-4124-9C11-DB654BBD7095}" presName="parentText" presStyleLbl="alignNode1" presStyleIdx="0" presStyleCnt="7">
        <dgm:presLayoutVars>
          <dgm:chMax val="1"/>
          <dgm:bulletEnabled/>
        </dgm:presLayoutVars>
      </dgm:prSet>
      <dgm:spPr/>
    </dgm:pt>
    <dgm:pt modelId="{AADEF4E4-30FE-46B5-B287-589837F6304E}" type="pres">
      <dgm:prSet presAssocID="{E327729B-3900-4124-9C11-DB654BBD7095}" presName="descendantText" presStyleLbl="alignAccFollowNode1" presStyleIdx="0" presStyleCnt="7">
        <dgm:presLayoutVars>
          <dgm:bulletEnabled/>
        </dgm:presLayoutVars>
      </dgm:prSet>
      <dgm:spPr/>
    </dgm:pt>
    <dgm:pt modelId="{29E05D48-8BE8-42C1-9862-E78D76E73DBF}" type="pres">
      <dgm:prSet presAssocID="{91C330FE-51EC-46C7-87FD-5973EF9D4090}" presName="sp" presStyleCnt="0"/>
      <dgm:spPr/>
    </dgm:pt>
    <dgm:pt modelId="{6B43DB08-5F61-4BCF-89B9-767A610DD85F}" type="pres">
      <dgm:prSet presAssocID="{A6A5756C-B283-48F3-9225-E3600FEB56C9}" presName="linNode" presStyleCnt="0"/>
      <dgm:spPr/>
    </dgm:pt>
    <dgm:pt modelId="{B37D3EA5-0CF5-48AA-8E88-845E57051BDF}" type="pres">
      <dgm:prSet presAssocID="{A6A5756C-B283-48F3-9225-E3600FEB56C9}" presName="parentText" presStyleLbl="alignNode1" presStyleIdx="1" presStyleCnt="7" custLinFactNeighborY="-3477">
        <dgm:presLayoutVars>
          <dgm:chMax val="1"/>
          <dgm:bulletEnabled/>
        </dgm:presLayoutVars>
      </dgm:prSet>
      <dgm:spPr/>
    </dgm:pt>
    <dgm:pt modelId="{968D9F86-4802-4810-99F8-65B4C37D3890}" type="pres">
      <dgm:prSet presAssocID="{A6A5756C-B283-48F3-9225-E3600FEB56C9}" presName="descendantText" presStyleLbl="alignAccFollowNode1" presStyleIdx="1" presStyleCnt="7" custLinFactNeighborY="-4636">
        <dgm:presLayoutVars>
          <dgm:bulletEnabled/>
        </dgm:presLayoutVars>
      </dgm:prSet>
      <dgm:spPr/>
    </dgm:pt>
    <dgm:pt modelId="{7C86DEDA-99E5-4C7F-A626-4B08F1421650}" type="pres">
      <dgm:prSet presAssocID="{DFE5CA45-9201-47AA-8A33-3808476CE5D7}" presName="sp" presStyleCnt="0"/>
      <dgm:spPr/>
    </dgm:pt>
    <dgm:pt modelId="{59C4FDE0-7DB3-4A3A-9370-95F0850EBD24}" type="pres">
      <dgm:prSet presAssocID="{F94AFD88-BADA-4F74-8901-62BB1516F45D}" presName="linNode" presStyleCnt="0"/>
      <dgm:spPr/>
    </dgm:pt>
    <dgm:pt modelId="{2F4EBC99-14F5-4D86-83B7-2BBDF5E3F189}" type="pres">
      <dgm:prSet presAssocID="{F94AFD88-BADA-4F74-8901-62BB1516F45D}" presName="parentText" presStyleLbl="alignNode1" presStyleIdx="2" presStyleCnt="7" custLinFactNeighborY="-9064">
        <dgm:presLayoutVars>
          <dgm:chMax val="1"/>
          <dgm:bulletEnabled/>
        </dgm:presLayoutVars>
      </dgm:prSet>
      <dgm:spPr/>
    </dgm:pt>
    <dgm:pt modelId="{3343E856-C41E-436F-BD7B-42FFB810CDE0}" type="pres">
      <dgm:prSet presAssocID="{F94AFD88-BADA-4F74-8901-62BB1516F45D}" presName="descendantText" presStyleLbl="alignAccFollowNode1" presStyleIdx="2" presStyleCnt="7" custLinFactNeighborY="-8596">
        <dgm:presLayoutVars>
          <dgm:bulletEnabled/>
        </dgm:presLayoutVars>
      </dgm:prSet>
      <dgm:spPr/>
    </dgm:pt>
    <dgm:pt modelId="{1F1AC7BD-86D2-4957-A4B0-90EBC2680CB0}" type="pres">
      <dgm:prSet presAssocID="{28EDA5D3-48B9-47F6-B527-B0D5AC78358E}" presName="sp" presStyleCnt="0"/>
      <dgm:spPr/>
    </dgm:pt>
    <dgm:pt modelId="{9F93D18A-EF49-495E-8520-7D2EBEF114E6}" type="pres">
      <dgm:prSet presAssocID="{0B29D9A2-6BD0-46E3-8669-50C70E3639D0}" presName="linNode" presStyleCnt="0"/>
      <dgm:spPr/>
    </dgm:pt>
    <dgm:pt modelId="{F6A876F3-9FA1-4242-9548-52C9581FE023}" type="pres">
      <dgm:prSet presAssocID="{0B29D9A2-6BD0-46E3-8669-50C70E3639D0}" presName="parentText" presStyleLbl="alignNode1" presStyleIdx="3" presStyleCnt="7" custLinFactNeighborY="-12541">
        <dgm:presLayoutVars>
          <dgm:chMax val="1"/>
          <dgm:bulletEnabled/>
        </dgm:presLayoutVars>
      </dgm:prSet>
      <dgm:spPr/>
    </dgm:pt>
    <dgm:pt modelId="{8A3BB15C-0504-4DF6-896B-DFE1B97807A6}" type="pres">
      <dgm:prSet presAssocID="{0B29D9A2-6BD0-46E3-8669-50C70E3639D0}" presName="descendantText" presStyleLbl="alignAccFollowNode1" presStyleIdx="3" presStyleCnt="7" custLinFactNeighborY="-12417">
        <dgm:presLayoutVars>
          <dgm:bulletEnabled/>
        </dgm:presLayoutVars>
      </dgm:prSet>
      <dgm:spPr/>
    </dgm:pt>
    <dgm:pt modelId="{A7B08B9D-F332-43B8-AC56-5363802FE6F1}" type="pres">
      <dgm:prSet presAssocID="{4D487330-718F-4914-A11F-05789026212B}" presName="sp" presStyleCnt="0"/>
      <dgm:spPr/>
    </dgm:pt>
    <dgm:pt modelId="{DEC614CA-5494-4AE8-AC28-76479682A868}" type="pres">
      <dgm:prSet presAssocID="{5489B803-5FB5-4950-8A98-739C679A31FC}" presName="linNode" presStyleCnt="0"/>
      <dgm:spPr/>
    </dgm:pt>
    <dgm:pt modelId="{9BD14CB9-6BF4-441E-AA8B-A84275B08163}" type="pres">
      <dgm:prSet presAssocID="{5489B803-5FB5-4950-8A98-739C679A31FC}" presName="parentText" presStyleLbl="alignNode1" presStyleIdx="4" presStyleCnt="7" custLinFactNeighborY="-15067">
        <dgm:presLayoutVars>
          <dgm:chMax val="1"/>
          <dgm:bulletEnabled/>
        </dgm:presLayoutVars>
      </dgm:prSet>
      <dgm:spPr/>
    </dgm:pt>
    <dgm:pt modelId="{89693F10-E8C5-4247-8A05-8FBF23D8A0B3}" type="pres">
      <dgm:prSet presAssocID="{5489B803-5FB5-4950-8A98-739C679A31FC}" presName="descendantText" presStyleLbl="alignAccFollowNode1" presStyleIdx="4" presStyleCnt="7" custLinFactNeighborX="47" custLinFactNeighborY="-16224">
        <dgm:presLayoutVars>
          <dgm:bulletEnabled/>
        </dgm:presLayoutVars>
      </dgm:prSet>
      <dgm:spPr/>
    </dgm:pt>
    <dgm:pt modelId="{2C1617D8-A429-4D7B-A275-B86FB4801D72}" type="pres">
      <dgm:prSet presAssocID="{E8408F87-4A93-46D9-83EA-564E6DBD0838}" presName="sp" presStyleCnt="0"/>
      <dgm:spPr/>
    </dgm:pt>
    <dgm:pt modelId="{19E966DF-E862-4CC4-8B81-61CBC5AE109C}" type="pres">
      <dgm:prSet presAssocID="{2E9BDE8F-8911-4D6B-A93D-0304D0183894}" presName="linNode" presStyleCnt="0"/>
      <dgm:spPr/>
    </dgm:pt>
    <dgm:pt modelId="{0B6644B8-75A0-44FA-ADD3-1C055E8670EC}" type="pres">
      <dgm:prSet presAssocID="{2E9BDE8F-8911-4D6B-A93D-0304D0183894}" presName="parentText" presStyleLbl="alignNode1" presStyleIdx="5" presStyleCnt="7" custLinFactNeighborY="-18543">
        <dgm:presLayoutVars>
          <dgm:chMax val="1"/>
          <dgm:bulletEnabled/>
        </dgm:presLayoutVars>
      </dgm:prSet>
      <dgm:spPr/>
    </dgm:pt>
    <dgm:pt modelId="{FF3DA2DE-72E0-4F8D-8004-FE10884B26EE}" type="pres">
      <dgm:prSet presAssocID="{2E9BDE8F-8911-4D6B-A93D-0304D0183894}" presName="descendantText" presStyleLbl="alignAccFollowNode1" presStyleIdx="5" presStyleCnt="7" custLinFactNeighborX="47" custLinFactNeighborY="-19701">
        <dgm:presLayoutVars>
          <dgm:bulletEnabled/>
        </dgm:presLayoutVars>
      </dgm:prSet>
      <dgm:spPr/>
    </dgm:pt>
    <dgm:pt modelId="{0CA6E483-8A83-4ABA-9CA0-9B0B8D27419C}" type="pres">
      <dgm:prSet presAssocID="{C3901A20-42A9-4DF2-B62B-409CFDFFE14F}" presName="sp" presStyleCnt="0"/>
      <dgm:spPr/>
    </dgm:pt>
    <dgm:pt modelId="{CCEC70D7-E4C5-42B8-8762-0C1BF7C2F0C1}" type="pres">
      <dgm:prSet presAssocID="{9B31B019-CA96-4066-8613-54C82558313D}" presName="linNode" presStyleCnt="0"/>
      <dgm:spPr/>
    </dgm:pt>
    <dgm:pt modelId="{2455E6D0-5370-4767-857B-178745CA46CC}" type="pres">
      <dgm:prSet presAssocID="{9B31B019-CA96-4066-8613-54C82558313D}" presName="parentText" presStyleLbl="alignNode1" presStyleIdx="6" presStyleCnt="7" custLinFactNeighborY="-24129">
        <dgm:presLayoutVars>
          <dgm:chMax val="1"/>
          <dgm:bulletEnabled/>
        </dgm:presLayoutVars>
      </dgm:prSet>
      <dgm:spPr/>
    </dgm:pt>
    <dgm:pt modelId="{B86435AE-5673-4D61-AB16-0F7919E54020}" type="pres">
      <dgm:prSet presAssocID="{9B31B019-CA96-4066-8613-54C82558313D}" presName="descendantText" presStyleLbl="alignAccFollowNode1" presStyleIdx="6" presStyleCnt="7" custLinFactNeighborX="0" custLinFactNeighborY="-24005">
        <dgm:presLayoutVars>
          <dgm:bulletEnabled/>
        </dgm:presLayoutVars>
      </dgm:prSet>
      <dgm:spPr/>
    </dgm:pt>
  </dgm:ptLst>
  <dgm:cxnLst>
    <dgm:cxn modelId="{5CEF210F-53B9-455A-812D-B3CC431A2649}" type="presOf" srcId="{4FDA6304-413B-4EB7-91B7-B8B2D05B96C9}" destId="{AADEF4E4-30FE-46B5-B287-589837F6304E}" srcOrd="0" destOrd="0" presId="urn:microsoft.com/office/officeart/2016/7/layout/VerticalSolidActionList"/>
    <dgm:cxn modelId="{B5C5500F-27BB-40E3-BD35-8F66AE9BC7C0}" srcId="{3664776F-65CB-418A-A414-B3E873F65D68}" destId="{E327729B-3900-4124-9C11-DB654BBD7095}" srcOrd="0" destOrd="0" parTransId="{A727F92A-4EE2-426A-BA21-84590DFBC689}" sibTransId="{91C330FE-51EC-46C7-87FD-5973EF9D4090}"/>
    <dgm:cxn modelId="{EBF6A914-C942-4B77-838E-0CEE8283F8D9}" type="presOf" srcId="{DCF0F6C6-191C-44E6-B1FE-632EFFCAE061}" destId="{B86435AE-5673-4D61-AB16-0F7919E54020}" srcOrd="0" destOrd="0" presId="urn:microsoft.com/office/officeart/2016/7/layout/VerticalSolidActionList"/>
    <dgm:cxn modelId="{92D39A22-3B59-45FB-BA45-7B2BDC006299}" type="presOf" srcId="{5489B803-5FB5-4950-8A98-739C679A31FC}" destId="{9BD14CB9-6BF4-441E-AA8B-A84275B08163}" srcOrd="0" destOrd="0" presId="urn:microsoft.com/office/officeart/2016/7/layout/VerticalSolidActionList"/>
    <dgm:cxn modelId="{BD585C2D-34E9-4207-A06C-1806C3C2810C}" srcId="{F94AFD88-BADA-4F74-8901-62BB1516F45D}" destId="{584BE4AC-A1B6-4306-908A-DC67E34EF8E2}" srcOrd="0" destOrd="0" parTransId="{1E12ECA9-0AF4-4B9F-93BF-2D56B3F5AC5B}" sibTransId="{0CD50042-9384-46F3-917B-A617578AE341}"/>
    <dgm:cxn modelId="{22BDCA40-5F08-42DC-A99E-271316B7B817}" type="presOf" srcId="{664B3FE2-CED6-41B2-95B5-D45B71F19E44}" destId="{FF3DA2DE-72E0-4F8D-8004-FE10884B26EE}" srcOrd="0" destOrd="0" presId="urn:microsoft.com/office/officeart/2016/7/layout/VerticalSolidActionList"/>
    <dgm:cxn modelId="{F74E085F-6261-44C8-A1FF-68284C64FFE2}" srcId="{2E9BDE8F-8911-4D6B-A93D-0304D0183894}" destId="{664B3FE2-CED6-41B2-95B5-D45B71F19E44}" srcOrd="0" destOrd="0" parTransId="{C228E7AB-DC4A-4431-BED1-7068941C6F9B}" sibTransId="{B6E1CFCB-846E-4771-A083-90C2AFEE0B52}"/>
    <dgm:cxn modelId="{0BE22567-6007-47A9-9E7F-F135149EB59A}" srcId="{3664776F-65CB-418A-A414-B3E873F65D68}" destId="{F94AFD88-BADA-4F74-8901-62BB1516F45D}" srcOrd="2" destOrd="0" parTransId="{AE9E7B54-C93B-4B3D-BFF7-D99098095559}" sibTransId="{28EDA5D3-48B9-47F6-B527-B0D5AC78358E}"/>
    <dgm:cxn modelId="{F9A15A67-EAAE-42FD-8509-7C9B91C8C350}" srcId="{E327729B-3900-4124-9C11-DB654BBD7095}" destId="{4FDA6304-413B-4EB7-91B7-B8B2D05B96C9}" srcOrd="0" destOrd="0" parTransId="{C6F6427B-08C0-4393-8233-44B0AA1A2B7F}" sibTransId="{B1DC4F2D-3328-4894-AF99-D1CC30E5C9E2}"/>
    <dgm:cxn modelId="{F7A7156A-3E02-4234-927B-E62ED3650313}" srcId="{3664776F-65CB-418A-A414-B3E873F65D68}" destId="{2E9BDE8F-8911-4D6B-A93D-0304D0183894}" srcOrd="5" destOrd="0" parTransId="{3AE3D4EC-7DF2-4B2D-BAEC-25CFC90591EF}" sibTransId="{C3901A20-42A9-4DF2-B62B-409CFDFFE14F}"/>
    <dgm:cxn modelId="{A6DD8070-ABCB-444D-9117-5BE696679E39}" type="presOf" srcId="{3664776F-65CB-418A-A414-B3E873F65D68}" destId="{07F2BE7B-F84A-4FB2-BAD7-835607B8E158}" srcOrd="0" destOrd="0" presId="urn:microsoft.com/office/officeart/2016/7/layout/VerticalSolidActionList"/>
    <dgm:cxn modelId="{86467C54-9D38-4545-8BDA-F1EECAA6E829}" type="presOf" srcId="{2E9BDE8F-8911-4D6B-A93D-0304D0183894}" destId="{0B6644B8-75A0-44FA-ADD3-1C055E8670EC}" srcOrd="0" destOrd="0" presId="urn:microsoft.com/office/officeart/2016/7/layout/VerticalSolidActionList"/>
    <dgm:cxn modelId="{C99B367F-8999-4363-9DA8-9BE2E4C021B4}" type="presOf" srcId="{0B29D9A2-6BD0-46E3-8669-50C70E3639D0}" destId="{F6A876F3-9FA1-4242-9548-52C9581FE023}" srcOrd="0" destOrd="0" presId="urn:microsoft.com/office/officeart/2016/7/layout/VerticalSolidActionList"/>
    <dgm:cxn modelId="{0B71A07F-82A6-47A1-AED2-D9A04551BBE7}" srcId="{3664776F-65CB-418A-A414-B3E873F65D68}" destId="{0B29D9A2-6BD0-46E3-8669-50C70E3639D0}" srcOrd="3" destOrd="0" parTransId="{43EBBDCB-D629-4E87-A2F6-BC8DDE1F8D4B}" sibTransId="{4D487330-718F-4914-A11F-05789026212B}"/>
    <dgm:cxn modelId="{BC044485-498E-4B8A-9A56-8698FE7F0A33}" srcId="{3664776F-65CB-418A-A414-B3E873F65D68}" destId="{9B31B019-CA96-4066-8613-54C82558313D}" srcOrd="6" destOrd="0" parTransId="{BA1ACCE2-A2ED-4EA0-A80E-5C6EAD6575C7}" sibTransId="{4477278B-54F4-449A-A57C-E6A79F53038B}"/>
    <dgm:cxn modelId="{A2C75790-500D-42D9-820F-C830D71C5378}" type="presOf" srcId="{584BE4AC-A1B6-4306-908A-DC67E34EF8E2}" destId="{3343E856-C41E-436F-BD7B-42FFB810CDE0}" srcOrd="0" destOrd="0" presId="urn:microsoft.com/office/officeart/2016/7/layout/VerticalSolidActionList"/>
    <dgm:cxn modelId="{A304F096-3048-4655-90EE-DC8CEF391697}" srcId="{3664776F-65CB-418A-A414-B3E873F65D68}" destId="{A6A5756C-B283-48F3-9225-E3600FEB56C9}" srcOrd="1" destOrd="0" parTransId="{92753D8A-7A91-4683-A520-388CD78421C6}" sibTransId="{DFE5CA45-9201-47AA-8A33-3808476CE5D7}"/>
    <dgm:cxn modelId="{48185C9E-9747-48A0-9340-A03BF0218D10}" type="presOf" srcId="{A6A5756C-B283-48F3-9225-E3600FEB56C9}" destId="{B37D3EA5-0CF5-48AA-8E88-845E57051BDF}" srcOrd="0" destOrd="0" presId="urn:microsoft.com/office/officeart/2016/7/layout/VerticalSolidActionList"/>
    <dgm:cxn modelId="{0EE770AA-E371-494A-98B3-7F5E5B8A8BC5}" type="presOf" srcId="{23AAAD1A-05C3-4993-9C9F-2D881CA2EFC6}" destId="{8A3BB15C-0504-4DF6-896B-DFE1B97807A6}" srcOrd="0" destOrd="0" presId="urn:microsoft.com/office/officeart/2016/7/layout/VerticalSolidActionList"/>
    <dgm:cxn modelId="{482BFFB3-22DB-41CB-9E74-E479D70F3B66}" srcId="{0B29D9A2-6BD0-46E3-8669-50C70E3639D0}" destId="{23AAAD1A-05C3-4993-9C9F-2D881CA2EFC6}" srcOrd="0" destOrd="0" parTransId="{8B362BB5-676F-4646-95AC-2EF521DE9103}" sibTransId="{C8272772-A926-44A0-BAF7-026B1195271B}"/>
    <dgm:cxn modelId="{9A4AC7B5-B7A0-4008-AF1F-65945E8D9298}" type="presOf" srcId="{F94AFD88-BADA-4F74-8901-62BB1516F45D}" destId="{2F4EBC99-14F5-4D86-83B7-2BBDF5E3F189}" srcOrd="0" destOrd="0" presId="urn:microsoft.com/office/officeart/2016/7/layout/VerticalSolidActionList"/>
    <dgm:cxn modelId="{2BE73DD4-3CCC-4F29-81BD-665E582B01D4}" srcId="{5489B803-5FB5-4950-8A98-739C679A31FC}" destId="{CD0DC1BB-7EAB-41D2-B8C7-C0E6D93D4125}" srcOrd="0" destOrd="0" parTransId="{FA1355D1-C5B8-4838-9A4F-9D56BECC5C5D}" sibTransId="{9C2A680D-C5A5-42F0-9924-71ADD87F39C6}"/>
    <dgm:cxn modelId="{FD3E10D6-9D4B-4493-8F59-D8F2022E977B}" srcId="{A6A5756C-B283-48F3-9225-E3600FEB56C9}" destId="{280EA0D2-8621-41F6-BEDD-27EFEB8C609B}" srcOrd="0" destOrd="0" parTransId="{6A431BD6-2F3D-4EA7-A6BA-B06415DCBDE6}" sibTransId="{67D5A797-8EDC-4FD8-A12A-B68D5C6597D6}"/>
    <dgm:cxn modelId="{9927FCE3-2DDE-40EC-B62F-56F360527296}" srcId="{3664776F-65CB-418A-A414-B3E873F65D68}" destId="{5489B803-5FB5-4950-8A98-739C679A31FC}" srcOrd="4" destOrd="0" parTransId="{01AD43AA-00C2-4C22-BC82-19831B4FE86F}" sibTransId="{E8408F87-4A93-46D9-83EA-564E6DBD0838}"/>
    <dgm:cxn modelId="{4453ACE6-79B7-4A9C-A2D1-10DDDA753186}" type="presOf" srcId="{E327729B-3900-4124-9C11-DB654BBD7095}" destId="{D9BD9D74-B377-4575-B00E-FB60099D65E1}" srcOrd="0" destOrd="0" presId="urn:microsoft.com/office/officeart/2016/7/layout/VerticalSolidActionList"/>
    <dgm:cxn modelId="{17C05CEA-5E1A-4DE8-8218-1BEF61E9927A}" srcId="{9B31B019-CA96-4066-8613-54C82558313D}" destId="{DCF0F6C6-191C-44E6-B1FE-632EFFCAE061}" srcOrd="0" destOrd="0" parTransId="{95598326-2B34-4173-973A-236FA10E2789}" sibTransId="{952EB36A-8FC2-46B8-9CA8-6D2D4571F4FB}"/>
    <dgm:cxn modelId="{41BA5AF4-F4F5-4CFF-AF87-AEADD3799CC8}" type="presOf" srcId="{280EA0D2-8621-41F6-BEDD-27EFEB8C609B}" destId="{968D9F86-4802-4810-99F8-65B4C37D3890}" srcOrd="0" destOrd="0" presId="urn:microsoft.com/office/officeart/2016/7/layout/VerticalSolidActionList"/>
    <dgm:cxn modelId="{D2B61CF5-0609-4C5F-BEFC-85426F792832}" type="presOf" srcId="{9B31B019-CA96-4066-8613-54C82558313D}" destId="{2455E6D0-5370-4767-857B-178745CA46CC}" srcOrd="0" destOrd="0" presId="urn:microsoft.com/office/officeart/2016/7/layout/VerticalSolidActionList"/>
    <dgm:cxn modelId="{D1D60FFD-0272-4E4C-BABD-700E68DA683F}" type="presOf" srcId="{CD0DC1BB-7EAB-41D2-B8C7-C0E6D93D4125}" destId="{89693F10-E8C5-4247-8A05-8FBF23D8A0B3}" srcOrd="0" destOrd="0" presId="urn:microsoft.com/office/officeart/2016/7/layout/VerticalSolidActionList"/>
    <dgm:cxn modelId="{45B1F4FC-D590-4645-AA93-3C102CBF3064}" type="presParOf" srcId="{07F2BE7B-F84A-4FB2-BAD7-835607B8E158}" destId="{7A465BBC-A37A-4BED-87C2-5393EE1BCF97}" srcOrd="0" destOrd="0" presId="urn:microsoft.com/office/officeart/2016/7/layout/VerticalSolidActionList"/>
    <dgm:cxn modelId="{DC2F67BA-B00B-4ABB-B553-07E2D7E032DE}" type="presParOf" srcId="{7A465BBC-A37A-4BED-87C2-5393EE1BCF97}" destId="{D9BD9D74-B377-4575-B00E-FB60099D65E1}" srcOrd="0" destOrd="0" presId="urn:microsoft.com/office/officeart/2016/7/layout/VerticalSolidActionList"/>
    <dgm:cxn modelId="{9330F53D-4E31-483E-A038-184F3DD5AB3D}" type="presParOf" srcId="{7A465BBC-A37A-4BED-87C2-5393EE1BCF97}" destId="{AADEF4E4-30FE-46B5-B287-589837F6304E}" srcOrd="1" destOrd="0" presId="urn:microsoft.com/office/officeart/2016/7/layout/VerticalSolidActionList"/>
    <dgm:cxn modelId="{A52CCC2A-B228-48D7-85A0-5EF2F0A06B13}" type="presParOf" srcId="{07F2BE7B-F84A-4FB2-BAD7-835607B8E158}" destId="{29E05D48-8BE8-42C1-9862-E78D76E73DBF}" srcOrd="1" destOrd="0" presId="urn:microsoft.com/office/officeart/2016/7/layout/VerticalSolidActionList"/>
    <dgm:cxn modelId="{9685DB92-2656-4721-B4C3-86D17F28A5E5}" type="presParOf" srcId="{07F2BE7B-F84A-4FB2-BAD7-835607B8E158}" destId="{6B43DB08-5F61-4BCF-89B9-767A610DD85F}" srcOrd="2" destOrd="0" presId="urn:microsoft.com/office/officeart/2016/7/layout/VerticalSolidActionList"/>
    <dgm:cxn modelId="{59926298-C216-4C97-A149-640ABD1DCD75}" type="presParOf" srcId="{6B43DB08-5F61-4BCF-89B9-767A610DD85F}" destId="{B37D3EA5-0CF5-48AA-8E88-845E57051BDF}" srcOrd="0" destOrd="0" presId="urn:microsoft.com/office/officeart/2016/7/layout/VerticalSolidActionList"/>
    <dgm:cxn modelId="{668012ED-8869-4C17-B09C-F057FC25778C}" type="presParOf" srcId="{6B43DB08-5F61-4BCF-89B9-767A610DD85F}" destId="{968D9F86-4802-4810-99F8-65B4C37D3890}" srcOrd="1" destOrd="0" presId="urn:microsoft.com/office/officeart/2016/7/layout/VerticalSolidActionList"/>
    <dgm:cxn modelId="{E201A1A7-6804-4D26-BEEF-3E3EC9A95A69}" type="presParOf" srcId="{07F2BE7B-F84A-4FB2-BAD7-835607B8E158}" destId="{7C86DEDA-99E5-4C7F-A626-4B08F1421650}" srcOrd="3" destOrd="0" presId="urn:microsoft.com/office/officeart/2016/7/layout/VerticalSolidActionList"/>
    <dgm:cxn modelId="{7D8B0E39-3778-4B0D-947B-A6941E149CF7}" type="presParOf" srcId="{07F2BE7B-F84A-4FB2-BAD7-835607B8E158}" destId="{59C4FDE0-7DB3-4A3A-9370-95F0850EBD24}" srcOrd="4" destOrd="0" presId="urn:microsoft.com/office/officeart/2016/7/layout/VerticalSolidActionList"/>
    <dgm:cxn modelId="{E825694B-EDED-48D0-A254-28E1DCDEB353}" type="presParOf" srcId="{59C4FDE0-7DB3-4A3A-9370-95F0850EBD24}" destId="{2F4EBC99-14F5-4D86-83B7-2BBDF5E3F189}" srcOrd="0" destOrd="0" presId="urn:microsoft.com/office/officeart/2016/7/layout/VerticalSolidActionList"/>
    <dgm:cxn modelId="{06E49CF6-1271-4228-91FA-E3D0D0AD9DA8}" type="presParOf" srcId="{59C4FDE0-7DB3-4A3A-9370-95F0850EBD24}" destId="{3343E856-C41E-436F-BD7B-42FFB810CDE0}" srcOrd="1" destOrd="0" presId="urn:microsoft.com/office/officeart/2016/7/layout/VerticalSolidActionList"/>
    <dgm:cxn modelId="{AEF79583-7610-485D-87EF-1C22CCA9999C}" type="presParOf" srcId="{07F2BE7B-F84A-4FB2-BAD7-835607B8E158}" destId="{1F1AC7BD-86D2-4957-A4B0-90EBC2680CB0}" srcOrd="5" destOrd="0" presId="urn:microsoft.com/office/officeart/2016/7/layout/VerticalSolidActionList"/>
    <dgm:cxn modelId="{9CB747E3-FF4D-43BC-B25A-25CA48E0A6EA}" type="presParOf" srcId="{07F2BE7B-F84A-4FB2-BAD7-835607B8E158}" destId="{9F93D18A-EF49-495E-8520-7D2EBEF114E6}" srcOrd="6" destOrd="0" presId="urn:microsoft.com/office/officeart/2016/7/layout/VerticalSolidActionList"/>
    <dgm:cxn modelId="{5A43615F-4425-440F-8411-BAAACA4D9612}" type="presParOf" srcId="{9F93D18A-EF49-495E-8520-7D2EBEF114E6}" destId="{F6A876F3-9FA1-4242-9548-52C9581FE023}" srcOrd="0" destOrd="0" presId="urn:microsoft.com/office/officeart/2016/7/layout/VerticalSolidActionList"/>
    <dgm:cxn modelId="{61E3F483-BB6E-4C21-8E42-4504E6DB5407}" type="presParOf" srcId="{9F93D18A-EF49-495E-8520-7D2EBEF114E6}" destId="{8A3BB15C-0504-4DF6-896B-DFE1B97807A6}" srcOrd="1" destOrd="0" presId="urn:microsoft.com/office/officeart/2016/7/layout/VerticalSolidActionList"/>
    <dgm:cxn modelId="{009835D8-0E6B-45B5-8774-CEA9FE4D55B0}" type="presParOf" srcId="{07F2BE7B-F84A-4FB2-BAD7-835607B8E158}" destId="{A7B08B9D-F332-43B8-AC56-5363802FE6F1}" srcOrd="7" destOrd="0" presId="urn:microsoft.com/office/officeart/2016/7/layout/VerticalSolidActionList"/>
    <dgm:cxn modelId="{3C7CF6F6-4CC0-429A-93E8-D10FB5F480EF}" type="presParOf" srcId="{07F2BE7B-F84A-4FB2-BAD7-835607B8E158}" destId="{DEC614CA-5494-4AE8-AC28-76479682A868}" srcOrd="8" destOrd="0" presId="urn:microsoft.com/office/officeart/2016/7/layout/VerticalSolidActionList"/>
    <dgm:cxn modelId="{8F26A79B-20E9-4783-BD34-0DBFA758EA61}" type="presParOf" srcId="{DEC614CA-5494-4AE8-AC28-76479682A868}" destId="{9BD14CB9-6BF4-441E-AA8B-A84275B08163}" srcOrd="0" destOrd="0" presId="urn:microsoft.com/office/officeart/2016/7/layout/VerticalSolidActionList"/>
    <dgm:cxn modelId="{23C10D62-470A-4927-A2C7-3C39A09302C0}" type="presParOf" srcId="{DEC614CA-5494-4AE8-AC28-76479682A868}" destId="{89693F10-E8C5-4247-8A05-8FBF23D8A0B3}" srcOrd="1" destOrd="0" presId="urn:microsoft.com/office/officeart/2016/7/layout/VerticalSolidActionList"/>
    <dgm:cxn modelId="{FAFB36C5-2613-481E-9C01-1AC272EE5195}" type="presParOf" srcId="{07F2BE7B-F84A-4FB2-BAD7-835607B8E158}" destId="{2C1617D8-A429-4D7B-A275-B86FB4801D72}" srcOrd="9" destOrd="0" presId="urn:microsoft.com/office/officeart/2016/7/layout/VerticalSolidActionList"/>
    <dgm:cxn modelId="{E5DB9AEA-E1D0-47DC-A467-4D3C0D6B83D7}" type="presParOf" srcId="{07F2BE7B-F84A-4FB2-BAD7-835607B8E158}" destId="{19E966DF-E862-4CC4-8B81-61CBC5AE109C}" srcOrd="10" destOrd="0" presId="urn:microsoft.com/office/officeart/2016/7/layout/VerticalSolidActionList"/>
    <dgm:cxn modelId="{F8E1FED2-EC0F-4EBD-9218-592BB4D6DCBB}" type="presParOf" srcId="{19E966DF-E862-4CC4-8B81-61CBC5AE109C}" destId="{0B6644B8-75A0-44FA-ADD3-1C055E8670EC}" srcOrd="0" destOrd="0" presId="urn:microsoft.com/office/officeart/2016/7/layout/VerticalSolidActionList"/>
    <dgm:cxn modelId="{955D407B-0DAF-4094-8F3B-5D647709FEBA}" type="presParOf" srcId="{19E966DF-E862-4CC4-8B81-61CBC5AE109C}" destId="{FF3DA2DE-72E0-4F8D-8004-FE10884B26EE}" srcOrd="1" destOrd="0" presId="urn:microsoft.com/office/officeart/2016/7/layout/VerticalSolidActionList"/>
    <dgm:cxn modelId="{51E917B9-990B-49C2-8942-B6E83809F8B7}" type="presParOf" srcId="{07F2BE7B-F84A-4FB2-BAD7-835607B8E158}" destId="{0CA6E483-8A83-4ABA-9CA0-9B0B8D27419C}" srcOrd="11" destOrd="0" presId="urn:microsoft.com/office/officeart/2016/7/layout/VerticalSolidActionList"/>
    <dgm:cxn modelId="{02177E65-21F0-41C1-9765-1CA9F5E7884C}" type="presParOf" srcId="{07F2BE7B-F84A-4FB2-BAD7-835607B8E158}" destId="{CCEC70D7-E4C5-42B8-8762-0C1BF7C2F0C1}" srcOrd="12" destOrd="0" presId="urn:microsoft.com/office/officeart/2016/7/layout/VerticalSolidActionList"/>
    <dgm:cxn modelId="{CE840841-7184-4190-B5E7-A04ADB3E49E8}" type="presParOf" srcId="{CCEC70D7-E4C5-42B8-8762-0C1BF7C2F0C1}" destId="{2455E6D0-5370-4767-857B-178745CA46CC}" srcOrd="0" destOrd="0" presId="urn:microsoft.com/office/officeart/2016/7/layout/VerticalSolidActionList"/>
    <dgm:cxn modelId="{227E2666-011D-4B77-BC0B-A69F7D5DBEE7}" type="presParOf" srcId="{CCEC70D7-E4C5-42B8-8762-0C1BF7C2F0C1}" destId="{B86435AE-5673-4D61-AB16-0F7919E54020}"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A33F9-96B9-499E-8766-39C92BCE2DF8}">
      <dsp:nvSpPr>
        <dsp:cNvPr id="0" name=""/>
        <dsp:cNvSpPr/>
      </dsp:nvSpPr>
      <dsp:spPr>
        <a:xfrm>
          <a:off x="1923626" y="2428"/>
          <a:ext cx="7694506" cy="567386"/>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Email sent to UT/TSU Extension County Director, from TDA (on behalf of the Soil and Water Conservation Commission, to request they convene the Nominating Committee meeting. A copy of the email is sent to the SWCD Primary Point of Contact, notifying the district of the upcoming election.</a:t>
          </a:r>
        </a:p>
      </dsp:txBody>
      <dsp:txXfrm>
        <a:off x="1923626" y="2428"/>
        <a:ext cx="7694506" cy="567386"/>
      </dsp:txXfrm>
    </dsp:sp>
    <dsp:sp modelId="{0D7E1DB9-F0F4-450B-A08C-BEAD6D50A332}">
      <dsp:nvSpPr>
        <dsp:cNvPr id="0" name=""/>
        <dsp:cNvSpPr/>
      </dsp:nvSpPr>
      <dsp:spPr>
        <a:xfrm>
          <a:off x="0" y="1962"/>
          <a:ext cx="1923626" cy="56831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Email to Extension</a:t>
          </a:r>
        </a:p>
      </dsp:txBody>
      <dsp:txXfrm>
        <a:off x="0" y="1962"/>
        <a:ext cx="1923626" cy="568319"/>
      </dsp:txXfrm>
    </dsp:sp>
    <dsp:sp modelId="{76977D43-0B8F-42AE-9C04-2D78217EDF65}">
      <dsp:nvSpPr>
        <dsp:cNvPr id="0" name=""/>
        <dsp:cNvSpPr/>
      </dsp:nvSpPr>
      <dsp:spPr>
        <a:xfrm>
          <a:off x="1923626" y="572185"/>
          <a:ext cx="7694506" cy="568319"/>
        </a:xfrm>
        <a:prstGeom prst="rect">
          <a:avLst/>
        </a:prstGeom>
        <a:solidFill>
          <a:schemeClr val="accent2">
            <a:tint val="40000"/>
            <a:alpha val="90000"/>
            <a:hueOff val="-681973"/>
            <a:satOff val="7518"/>
            <a:lumOff val="716"/>
            <a:alphaOff val="0"/>
          </a:schemeClr>
        </a:solidFill>
        <a:ln w="12700" cap="rnd" cmpd="sng" algn="ctr">
          <a:solidFill>
            <a:schemeClr val="accent2">
              <a:tint val="40000"/>
              <a:alpha val="90000"/>
              <a:hueOff val="-681973"/>
              <a:satOff val="7518"/>
              <a:lumOff val="71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District will establish the date(s) of the election and polling locations.</a:t>
          </a:r>
        </a:p>
      </dsp:txBody>
      <dsp:txXfrm>
        <a:off x="1923626" y="572185"/>
        <a:ext cx="7694506" cy="568319"/>
      </dsp:txXfrm>
    </dsp:sp>
    <dsp:sp modelId="{62C91925-ADDB-42DB-8459-E4265326326C}">
      <dsp:nvSpPr>
        <dsp:cNvPr id="0" name=""/>
        <dsp:cNvSpPr/>
      </dsp:nvSpPr>
      <dsp:spPr>
        <a:xfrm>
          <a:off x="0" y="572185"/>
          <a:ext cx="1923626" cy="568319"/>
        </a:xfrm>
        <a:prstGeom prst="rect">
          <a:avLst/>
        </a:prstGeom>
        <a:gradFill rotWithShape="0">
          <a:gsLst>
            <a:gs pos="0">
              <a:schemeClr val="accent2">
                <a:hueOff val="-494048"/>
                <a:satOff val="2367"/>
                <a:lumOff val="2190"/>
                <a:alphaOff val="0"/>
                <a:tint val="96000"/>
                <a:lumMod val="100000"/>
              </a:schemeClr>
            </a:gs>
            <a:gs pos="78000">
              <a:schemeClr val="accent2">
                <a:hueOff val="-494048"/>
                <a:satOff val="2367"/>
                <a:lumOff val="2190"/>
                <a:alphaOff val="0"/>
                <a:shade val="94000"/>
                <a:lumMod val="94000"/>
              </a:schemeClr>
            </a:gs>
          </a:gsLst>
          <a:lin ang="5400000" scaled="0"/>
        </a:gradFill>
        <a:ln w="12700" cap="rnd" cmpd="sng" algn="ctr">
          <a:solidFill>
            <a:schemeClr val="accent2">
              <a:hueOff val="-494048"/>
              <a:satOff val="2367"/>
              <a:lumOff val="219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Establish Dates</a:t>
          </a:r>
        </a:p>
      </dsp:txBody>
      <dsp:txXfrm>
        <a:off x="0" y="572185"/>
        <a:ext cx="1923626" cy="568319"/>
      </dsp:txXfrm>
    </dsp:sp>
    <dsp:sp modelId="{989C852D-167F-4A5C-954E-299A48843D71}">
      <dsp:nvSpPr>
        <dsp:cNvPr id="0" name=""/>
        <dsp:cNvSpPr/>
      </dsp:nvSpPr>
      <dsp:spPr>
        <a:xfrm>
          <a:off x="1923626" y="1148847"/>
          <a:ext cx="7694506" cy="568319"/>
        </a:xfrm>
        <a:prstGeom prst="rect">
          <a:avLst/>
        </a:prstGeom>
        <a:solidFill>
          <a:schemeClr val="accent2">
            <a:tint val="40000"/>
            <a:alpha val="90000"/>
            <a:hueOff val="-1363946"/>
            <a:satOff val="15036"/>
            <a:lumOff val="1432"/>
            <a:alphaOff val="0"/>
          </a:schemeClr>
        </a:solidFill>
        <a:ln w="12700" cap="rnd" cmpd="sng" algn="ctr">
          <a:solidFill>
            <a:schemeClr val="accent2">
              <a:tint val="40000"/>
              <a:alpha val="90000"/>
              <a:hueOff val="-1363946"/>
              <a:satOff val="15036"/>
              <a:lumOff val="143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District will establish the deadline date and time for submitting nominating petitions.</a:t>
          </a:r>
        </a:p>
      </dsp:txBody>
      <dsp:txXfrm>
        <a:off x="1923626" y="1148847"/>
        <a:ext cx="7694506" cy="568319"/>
      </dsp:txXfrm>
    </dsp:sp>
    <dsp:sp modelId="{E1709AE1-8D30-420F-BBFD-DD3D390388FC}">
      <dsp:nvSpPr>
        <dsp:cNvPr id="0" name=""/>
        <dsp:cNvSpPr/>
      </dsp:nvSpPr>
      <dsp:spPr>
        <a:xfrm>
          <a:off x="0" y="1145761"/>
          <a:ext cx="1923626" cy="568319"/>
        </a:xfrm>
        <a:prstGeom prst="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w="12700" cap="rnd" cmpd="sng" algn="ctr">
          <a:solidFill>
            <a:schemeClr val="accent2">
              <a:hueOff val="-988095"/>
              <a:satOff val="4733"/>
              <a:lumOff val="437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Establish Deadline</a:t>
          </a:r>
        </a:p>
      </dsp:txBody>
      <dsp:txXfrm>
        <a:off x="0" y="1145761"/>
        <a:ext cx="1923626" cy="568319"/>
      </dsp:txXfrm>
    </dsp:sp>
    <dsp:sp modelId="{5156DDA9-DA24-4B9F-A7B6-A60558CD8336}">
      <dsp:nvSpPr>
        <dsp:cNvPr id="0" name=""/>
        <dsp:cNvSpPr/>
      </dsp:nvSpPr>
      <dsp:spPr>
        <a:xfrm>
          <a:off x="1923626" y="1720223"/>
          <a:ext cx="7694506" cy="568319"/>
        </a:xfrm>
        <a:prstGeom prst="rect">
          <a:avLst/>
        </a:prstGeom>
        <a:solidFill>
          <a:schemeClr val="accent2">
            <a:tint val="40000"/>
            <a:alpha val="90000"/>
            <a:hueOff val="-2045920"/>
            <a:satOff val="22554"/>
            <a:lumOff val="2148"/>
            <a:alphaOff val="0"/>
          </a:schemeClr>
        </a:solidFill>
        <a:ln w="12700" cap="rnd" cmpd="sng" algn="ctr">
          <a:solidFill>
            <a:schemeClr val="accent2">
              <a:tint val="40000"/>
              <a:alpha val="90000"/>
              <a:hueOff val="-2045920"/>
              <a:satOff val="22554"/>
              <a:lumOff val="214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UT/TSU Extension County Director will schedule a meeting of the Local Nominating Committee.</a:t>
          </a:r>
        </a:p>
      </dsp:txBody>
      <dsp:txXfrm>
        <a:off x="1923626" y="1720223"/>
        <a:ext cx="7694506" cy="568319"/>
      </dsp:txXfrm>
    </dsp:sp>
    <dsp:sp modelId="{F416CE20-24DA-4334-8D60-49D6B82B3E12}">
      <dsp:nvSpPr>
        <dsp:cNvPr id="0" name=""/>
        <dsp:cNvSpPr/>
      </dsp:nvSpPr>
      <dsp:spPr>
        <a:xfrm>
          <a:off x="0" y="1725554"/>
          <a:ext cx="1923626" cy="568319"/>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Meet</a:t>
          </a:r>
        </a:p>
      </dsp:txBody>
      <dsp:txXfrm>
        <a:off x="0" y="1725554"/>
        <a:ext cx="1923626" cy="568319"/>
      </dsp:txXfrm>
    </dsp:sp>
    <dsp:sp modelId="{8302D876-464C-4DBD-928E-A5310816317D}">
      <dsp:nvSpPr>
        <dsp:cNvPr id="0" name=""/>
        <dsp:cNvSpPr/>
      </dsp:nvSpPr>
      <dsp:spPr>
        <a:xfrm>
          <a:off x="1923626" y="2305524"/>
          <a:ext cx="7694506" cy="568319"/>
        </a:xfrm>
        <a:prstGeom prst="rect">
          <a:avLst/>
        </a:prstGeom>
        <a:solidFill>
          <a:schemeClr val="accent2">
            <a:tint val="40000"/>
            <a:alpha val="90000"/>
            <a:hueOff val="-2727893"/>
            <a:satOff val="30071"/>
            <a:lumOff val="2864"/>
            <a:alphaOff val="0"/>
          </a:schemeClr>
        </a:solidFill>
        <a:ln w="12700" cap="rnd" cmpd="sng" algn="ctr">
          <a:solidFill>
            <a:schemeClr val="accent2">
              <a:tint val="40000"/>
              <a:alpha val="90000"/>
              <a:hueOff val="-2727893"/>
              <a:satOff val="30071"/>
              <a:lumOff val="28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Nominating Committee meets and establishes a tentative slate of candidates for the ballot. Inform UT/TSU Extension County Director of planned election date, polling locations, and the deadline for submittal of nominating petitions.</a:t>
          </a:r>
        </a:p>
      </dsp:txBody>
      <dsp:txXfrm>
        <a:off x="1923626" y="2305524"/>
        <a:ext cx="7694506" cy="568319"/>
      </dsp:txXfrm>
    </dsp:sp>
    <dsp:sp modelId="{03815571-55DB-4482-B0CE-FACE9D143D24}">
      <dsp:nvSpPr>
        <dsp:cNvPr id="0" name=""/>
        <dsp:cNvSpPr/>
      </dsp:nvSpPr>
      <dsp:spPr>
        <a:xfrm>
          <a:off x="0" y="2294521"/>
          <a:ext cx="1923626" cy="568319"/>
        </a:xfrm>
        <a:prstGeom prst="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w="12700" cap="rnd" cmpd="sng" algn="ctr">
          <a:solidFill>
            <a:schemeClr val="accent2">
              <a:hueOff val="-1976191"/>
              <a:satOff val="9467"/>
              <a:lumOff val="875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Schedule</a:t>
          </a:r>
        </a:p>
      </dsp:txBody>
      <dsp:txXfrm>
        <a:off x="0" y="2294521"/>
        <a:ext cx="1923626" cy="568319"/>
      </dsp:txXfrm>
    </dsp:sp>
    <dsp:sp modelId="{8F205A2F-0644-45C9-B344-A4F74EECED3F}">
      <dsp:nvSpPr>
        <dsp:cNvPr id="0" name=""/>
        <dsp:cNvSpPr/>
      </dsp:nvSpPr>
      <dsp:spPr>
        <a:xfrm>
          <a:off x="1923626" y="2869575"/>
          <a:ext cx="7694506" cy="568319"/>
        </a:xfrm>
        <a:prstGeom prst="rect">
          <a:avLst/>
        </a:prstGeom>
        <a:solidFill>
          <a:schemeClr val="accent2">
            <a:tint val="40000"/>
            <a:alpha val="90000"/>
            <a:hueOff val="-3409866"/>
            <a:satOff val="37589"/>
            <a:lumOff val="3580"/>
            <a:alphaOff val="0"/>
          </a:schemeClr>
        </a:solidFill>
        <a:ln w="12700" cap="rnd" cmpd="sng" algn="ctr">
          <a:solidFill>
            <a:schemeClr val="accent2">
              <a:tint val="40000"/>
              <a:alpha val="90000"/>
              <a:hueOff val="-3409866"/>
              <a:satOff val="37589"/>
              <a:lumOff val="358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After the deadline passes for submitting nominating petitions, complete the DUE NOTICE requirements. (Advertise the Election in the local newspaper, or by posting a notice of the election in various public places in the District, or both.) </a:t>
          </a:r>
        </a:p>
      </dsp:txBody>
      <dsp:txXfrm>
        <a:off x="1923626" y="2869575"/>
        <a:ext cx="7694506" cy="568319"/>
      </dsp:txXfrm>
    </dsp:sp>
    <dsp:sp modelId="{9A8C248C-45CD-4C48-AC35-2DFEEB5FF8E7}">
      <dsp:nvSpPr>
        <dsp:cNvPr id="0" name=""/>
        <dsp:cNvSpPr/>
      </dsp:nvSpPr>
      <dsp:spPr>
        <a:xfrm>
          <a:off x="0" y="2866489"/>
          <a:ext cx="1923626" cy="568319"/>
        </a:xfrm>
        <a:prstGeom prst="rect">
          <a:avLst/>
        </a:prstGeom>
        <a:gradFill rotWithShape="0">
          <a:gsLst>
            <a:gs pos="0">
              <a:schemeClr val="accent2">
                <a:hueOff val="-2470238"/>
                <a:satOff val="11833"/>
                <a:lumOff val="10948"/>
                <a:alphaOff val="0"/>
                <a:tint val="96000"/>
                <a:lumMod val="100000"/>
              </a:schemeClr>
            </a:gs>
            <a:gs pos="78000">
              <a:schemeClr val="accent2">
                <a:hueOff val="-2470238"/>
                <a:satOff val="11833"/>
                <a:lumOff val="10948"/>
                <a:alphaOff val="0"/>
                <a:shade val="94000"/>
                <a:lumMod val="94000"/>
              </a:schemeClr>
            </a:gs>
          </a:gsLst>
          <a:lin ang="5400000" scaled="0"/>
        </a:gradFill>
        <a:ln w="12700" cap="rnd" cmpd="sng" algn="ctr">
          <a:solidFill>
            <a:schemeClr val="accent2">
              <a:hueOff val="-2470238"/>
              <a:satOff val="11833"/>
              <a:lumOff val="1094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Public Notice</a:t>
          </a:r>
        </a:p>
      </dsp:txBody>
      <dsp:txXfrm>
        <a:off x="0" y="2866489"/>
        <a:ext cx="1923626" cy="568319"/>
      </dsp:txXfrm>
    </dsp:sp>
    <dsp:sp modelId="{245B3A26-ED91-46D6-B4BF-D6F76BE35B5B}">
      <dsp:nvSpPr>
        <dsp:cNvPr id="0" name=""/>
        <dsp:cNvSpPr/>
      </dsp:nvSpPr>
      <dsp:spPr>
        <a:xfrm>
          <a:off x="1923626" y="3616471"/>
          <a:ext cx="7694506" cy="568319"/>
        </a:xfrm>
        <a:prstGeom prst="rect">
          <a:avLst/>
        </a:prstGeom>
        <a:noFill/>
        <a:ln w="12700" cap="rnd"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endParaRPr lang="en-US" sz="1100" kern="1200" dirty="0"/>
        </a:p>
      </dsp:txBody>
      <dsp:txXfrm>
        <a:off x="1923626" y="3616471"/>
        <a:ext cx="7694506" cy="568319"/>
      </dsp:txXfrm>
    </dsp:sp>
    <dsp:sp modelId="{1234C5B7-2926-48C4-AB45-2EE9632CB7CA}">
      <dsp:nvSpPr>
        <dsp:cNvPr id="0" name=""/>
        <dsp:cNvSpPr/>
      </dsp:nvSpPr>
      <dsp:spPr>
        <a:xfrm>
          <a:off x="0" y="3616471"/>
          <a:ext cx="1923626" cy="568319"/>
        </a:xfrm>
        <a:prstGeom prst="rect">
          <a:avLst/>
        </a:prstGeom>
        <a:noFill/>
        <a:ln w="12700" cap="rnd" cmpd="sng" algn="ctr">
          <a:no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3616471"/>
        <a:ext cx="1923626" cy="568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EF4E4-30FE-46B5-B287-589837F6304E}">
      <dsp:nvSpPr>
        <dsp:cNvPr id="0" name=""/>
        <dsp:cNvSpPr/>
      </dsp:nvSpPr>
      <dsp:spPr>
        <a:xfrm>
          <a:off x="1923626" y="1918"/>
          <a:ext cx="7694506" cy="555658"/>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After nomination petition deadline passes, print the ballots with names of qualified candidates in alphabetical order by last name.</a:t>
          </a:r>
        </a:p>
      </dsp:txBody>
      <dsp:txXfrm>
        <a:off x="1923626" y="1918"/>
        <a:ext cx="7694506" cy="555658"/>
      </dsp:txXfrm>
    </dsp:sp>
    <dsp:sp modelId="{D9BD9D74-B377-4575-B00E-FB60099D65E1}">
      <dsp:nvSpPr>
        <dsp:cNvPr id="0" name=""/>
        <dsp:cNvSpPr/>
      </dsp:nvSpPr>
      <dsp:spPr>
        <a:xfrm>
          <a:off x="0" y="1918"/>
          <a:ext cx="1923626" cy="55565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Print Ballots</a:t>
          </a:r>
        </a:p>
      </dsp:txBody>
      <dsp:txXfrm>
        <a:off x="0" y="1918"/>
        <a:ext cx="1923626" cy="555658"/>
      </dsp:txXfrm>
    </dsp:sp>
    <dsp:sp modelId="{968D9F86-4802-4810-99F8-65B4C37D3890}">
      <dsp:nvSpPr>
        <dsp:cNvPr id="0" name=""/>
        <dsp:cNvSpPr/>
      </dsp:nvSpPr>
      <dsp:spPr>
        <a:xfrm>
          <a:off x="1923626" y="565156"/>
          <a:ext cx="7694506" cy="555658"/>
        </a:xfrm>
        <a:prstGeom prst="rect">
          <a:avLst/>
        </a:prstGeom>
        <a:solidFill>
          <a:schemeClr val="accent2">
            <a:tint val="40000"/>
            <a:alpha val="90000"/>
            <a:hueOff val="-681973"/>
            <a:satOff val="7518"/>
            <a:lumOff val="716"/>
            <a:alphaOff val="0"/>
          </a:schemeClr>
        </a:solidFill>
        <a:ln w="12700" cap="rnd" cmpd="sng" algn="ctr">
          <a:solidFill>
            <a:schemeClr val="accent2">
              <a:tint val="40000"/>
              <a:alpha val="90000"/>
              <a:hueOff val="-681973"/>
              <a:satOff val="7518"/>
              <a:lumOff val="71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If needed, hold a meeting with the polling officers to give instructions regarding proper procedures for voting.</a:t>
          </a:r>
        </a:p>
      </dsp:txBody>
      <dsp:txXfrm>
        <a:off x="1923626" y="565156"/>
        <a:ext cx="7694506" cy="555658"/>
      </dsp:txXfrm>
    </dsp:sp>
    <dsp:sp modelId="{B37D3EA5-0CF5-48AA-8E88-845E57051BDF}">
      <dsp:nvSpPr>
        <dsp:cNvPr id="0" name=""/>
        <dsp:cNvSpPr/>
      </dsp:nvSpPr>
      <dsp:spPr>
        <a:xfrm>
          <a:off x="0" y="571596"/>
          <a:ext cx="1923626" cy="555658"/>
        </a:xfrm>
        <a:prstGeom prst="rect">
          <a:avLst/>
        </a:prstGeom>
        <a:gradFill rotWithShape="0">
          <a:gsLst>
            <a:gs pos="0">
              <a:schemeClr val="accent2">
                <a:hueOff val="-494048"/>
                <a:satOff val="2367"/>
                <a:lumOff val="2190"/>
                <a:alphaOff val="0"/>
                <a:tint val="96000"/>
                <a:lumMod val="100000"/>
              </a:schemeClr>
            </a:gs>
            <a:gs pos="78000">
              <a:schemeClr val="accent2">
                <a:hueOff val="-494048"/>
                <a:satOff val="2367"/>
                <a:lumOff val="2190"/>
                <a:alphaOff val="0"/>
                <a:shade val="94000"/>
                <a:lumMod val="94000"/>
              </a:schemeClr>
            </a:gs>
          </a:gsLst>
          <a:lin ang="5400000" scaled="0"/>
        </a:gradFill>
        <a:ln w="12700" cap="rnd" cmpd="sng" algn="ctr">
          <a:solidFill>
            <a:schemeClr val="accent2">
              <a:hueOff val="-494048"/>
              <a:satOff val="2367"/>
              <a:lumOff val="219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Hold Meeting</a:t>
          </a:r>
        </a:p>
      </dsp:txBody>
      <dsp:txXfrm>
        <a:off x="0" y="571596"/>
        <a:ext cx="1923626" cy="555658"/>
      </dsp:txXfrm>
    </dsp:sp>
    <dsp:sp modelId="{3343E856-C41E-436F-BD7B-42FFB810CDE0}">
      <dsp:nvSpPr>
        <dsp:cNvPr id="0" name=""/>
        <dsp:cNvSpPr/>
      </dsp:nvSpPr>
      <dsp:spPr>
        <a:xfrm>
          <a:off x="1923626" y="1132149"/>
          <a:ext cx="7694506" cy="555658"/>
        </a:xfrm>
        <a:prstGeom prst="rect">
          <a:avLst/>
        </a:prstGeom>
        <a:solidFill>
          <a:schemeClr val="accent2">
            <a:tint val="40000"/>
            <a:alpha val="90000"/>
            <a:hueOff val="-1363946"/>
            <a:satOff val="15036"/>
            <a:lumOff val="1432"/>
            <a:alphaOff val="0"/>
          </a:schemeClr>
        </a:solidFill>
        <a:ln w="12700" cap="rnd" cmpd="sng" algn="ctr">
          <a:solidFill>
            <a:schemeClr val="accent2">
              <a:tint val="40000"/>
              <a:alpha val="90000"/>
              <a:hueOff val="-1363946"/>
              <a:satOff val="15036"/>
              <a:lumOff val="143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Open polls and conduct election.</a:t>
          </a:r>
        </a:p>
      </dsp:txBody>
      <dsp:txXfrm>
        <a:off x="1923626" y="1132149"/>
        <a:ext cx="7694506" cy="555658"/>
      </dsp:txXfrm>
    </dsp:sp>
    <dsp:sp modelId="{2F4EBC99-14F5-4D86-83B7-2BBDF5E3F189}">
      <dsp:nvSpPr>
        <dsp:cNvPr id="0" name=""/>
        <dsp:cNvSpPr/>
      </dsp:nvSpPr>
      <dsp:spPr>
        <a:xfrm>
          <a:off x="0" y="1129549"/>
          <a:ext cx="1923626" cy="555658"/>
        </a:xfrm>
        <a:prstGeom prst="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w="12700" cap="rnd" cmpd="sng" algn="ctr">
          <a:solidFill>
            <a:schemeClr val="accent2">
              <a:hueOff val="-988095"/>
              <a:satOff val="4733"/>
              <a:lumOff val="437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Election</a:t>
          </a:r>
        </a:p>
      </dsp:txBody>
      <dsp:txXfrm>
        <a:off x="0" y="1129549"/>
        <a:ext cx="1923626" cy="555658"/>
      </dsp:txXfrm>
    </dsp:sp>
    <dsp:sp modelId="{8A3BB15C-0504-4DF6-896B-DFE1B97807A6}">
      <dsp:nvSpPr>
        <dsp:cNvPr id="0" name=""/>
        <dsp:cNvSpPr/>
      </dsp:nvSpPr>
      <dsp:spPr>
        <a:xfrm>
          <a:off x="1923626" y="1699915"/>
          <a:ext cx="7694506" cy="555658"/>
        </a:xfrm>
        <a:prstGeom prst="rect">
          <a:avLst/>
        </a:prstGeom>
        <a:solidFill>
          <a:schemeClr val="accent2">
            <a:tint val="40000"/>
            <a:alpha val="90000"/>
            <a:hueOff val="-2045920"/>
            <a:satOff val="22554"/>
            <a:lumOff val="2148"/>
            <a:alphaOff val="0"/>
          </a:schemeClr>
        </a:solidFill>
        <a:ln w="12700" cap="rnd" cmpd="sng" algn="ctr">
          <a:solidFill>
            <a:schemeClr val="accent2">
              <a:tint val="40000"/>
              <a:alpha val="90000"/>
              <a:hueOff val="-2045920"/>
              <a:satOff val="22554"/>
              <a:lumOff val="214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After polls close, secure ballot box(es) and transport to counting site.</a:t>
          </a:r>
        </a:p>
      </dsp:txBody>
      <dsp:txXfrm>
        <a:off x="1923626" y="1699915"/>
        <a:ext cx="7694506" cy="555658"/>
      </dsp:txXfrm>
    </dsp:sp>
    <dsp:sp modelId="{F6A876F3-9FA1-4242-9548-52C9581FE023}">
      <dsp:nvSpPr>
        <dsp:cNvPr id="0" name=""/>
        <dsp:cNvSpPr/>
      </dsp:nvSpPr>
      <dsp:spPr>
        <a:xfrm>
          <a:off x="0" y="1699226"/>
          <a:ext cx="1923626" cy="555658"/>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Secure Ballots</a:t>
          </a:r>
        </a:p>
      </dsp:txBody>
      <dsp:txXfrm>
        <a:off x="0" y="1699226"/>
        <a:ext cx="1923626" cy="555658"/>
      </dsp:txXfrm>
    </dsp:sp>
    <dsp:sp modelId="{89693F10-E8C5-4247-8A05-8FBF23D8A0B3}">
      <dsp:nvSpPr>
        <dsp:cNvPr id="0" name=""/>
        <dsp:cNvSpPr/>
      </dsp:nvSpPr>
      <dsp:spPr>
        <a:xfrm>
          <a:off x="1923626" y="2267759"/>
          <a:ext cx="7694506" cy="555658"/>
        </a:xfrm>
        <a:prstGeom prst="rect">
          <a:avLst/>
        </a:prstGeom>
        <a:solidFill>
          <a:schemeClr val="accent2">
            <a:tint val="40000"/>
            <a:alpha val="90000"/>
            <a:hueOff val="-2727893"/>
            <a:satOff val="30071"/>
            <a:lumOff val="2864"/>
            <a:alphaOff val="0"/>
          </a:schemeClr>
        </a:solidFill>
        <a:ln w="12700" cap="rnd" cmpd="sng" algn="ctr">
          <a:solidFill>
            <a:schemeClr val="accent2">
              <a:tint val="40000"/>
              <a:alpha val="90000"/>
              <a:hueOff val="-2727893"/>
              <a:satOff val="30071"/>
              <a:lumOff val="28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Check poll list and verify voter eligibility with the county tax assessor, as with the nominating petitions.  </a:t>
          </a:r>
        </a:p>
      </dsp:txBody>
      <dsp:txXfrm>
        <a:off x="1923626" y="2267759"/>
        <a:ext cx="7694506" cy="555658"/>
      </dsp:txXfrm>
    </dsp:sp>
    <dsp:sp modelId="{9BD14CB9-6BF4-441E-AA8B-A84275B08163}">
      <dsp:nvSpPr>
        <dsp:cNvPr id="0" name=""/>
        <dsp:cNvSpPr/>
      </dsp:nvSpPr>
      <dsp:spPr>
        <a:xfrm>
          <a:off x="0" y="2274188"/>
          <a:ext cx="1923626" cy="555658"/>
        </a:xfrm>
        <a:prstGeom prst="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w="12700" cap="rnd" cmpd="sng" algn="ctr">
          <a:solidFill>
            <a:schemeClr val="accent2">
              <a:hueOff val="-1976191"/>
              <a:satOff val="9467"/>
              <a:lumOff val="875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Verify Eligibility</a:t>
          </a:r>
        </a:p>
      </dsp:txBody>
      <dsp:txXfrm>
        <a:off x="0" y="2274188"/>
        <a:ext cx="1923626" cy="555658"/>
      </dsp:txXfrm>
    </dsp:sp>
    <dsp:sp modelId="{FF3DA2DE-72E0-4F8D-8004-FE10884B26EE}">
      <dsp:nvSpPr>
        <dsp:cNvPr id="0" name=""/>
        <dsp:cNvSpPr/>
      </dsp:nvSpPr>
      <dsp:spPr>
        <a:xfrm>
          <a:off x="1923626" y="2837437"/>
          <a:ext cx="7694506" cy="555658"/>
        </a:xfrm>
        <a:prstGeom prst="rect">
          <a:avLst/>
        </a:prstGeom>
        <a:solidFill>
          <a:schemeClr val="accent2">
            <a:tint val="40000"/>
            <a:alpha val="90000"/>
            <a:hueOff val="-3409866"/>
            <a:satOff val="37589"/>
            <a:lumOff val="3580"/>
            <a:alphaOff val="0"/>
          </a:schemeClr>
        </a:solidFill>
        <a:ln w="12700" cap="rnd" cmpd="sng" algn="ctr">
          <a:solidFill>
            <a:schemeClr val="accent2">
              <a:tint val="40000"/>
              <a:alpha val="90000"/>
              <a:hueOff val="-3409866"/>
              <a:satOff val="37589"/>
              <a:lumOff val="358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Count votes and email the “Certification of Results” form to the TSWCC via email to Katie.Gibby@tn.gov. Districts should keep the ballots for at least one three-year cycle and keep the original “Certification of Election Results” form indefinitely from each election. </a:t>
          </a:r>
        </a:p>
      </dsp:txBody>
      <dsp:txXfrm>
        <a:off x="1923626" y="2837437"/>
        <a:ext cx="7694506" cy="555658"/>
      </dsp:txXfrm>
    </dsp:sp>
    <dsp:sp modelId="{0B6644B8-75A0-44FA-ADD3-1C055E8670EC}">
      <dsp:nvSpPr>
        <dsp:cNvPr id="0" name=""/>
        <dsp:cNvSpPr/>
      </dsp:nvSpPr>
      <dsp:spPr>
        <a:xfrm>
          <a:off x="0" y="2843871"/>
          <a:ext cx="1923626" cy="555658"/>
        </a:xfrm>
        <a:prstGeom prst="rect">
          <a:avLst/>
        </a:prstGeom>
        <a:gradFill rotWithShape="0">
          <a:gsLst>
            <a:gs pos="0">
              <a:schemeClr val="accent2">
                <a:hueOff val="-2470238"/>
                <a:satOff val="11833"/>
                <a:lumOff val="10948"/>
                <a:alphaOff val="0"/>
                <a:tint val="96000"/>
                <a:lumMod val="100000"/>
              </a:schemeClr>
            </a:gs>
            <a:gs pos="78000">
              <a:schemeClr val="accent2">
                <a:hueOff val="-2470238"/>
                <a:satOff val="11833"/>
                <a:lumOff val="10948"/>
                <a:alphaOff val="0"/>
                <a:shade val="94000"/>
                <a:lumMod val="94000"/>
              </a:schemeClr>
            </a:gs>
          </a:gsLst>
          <a:lin ang="5400000" scaled="0"/>
        </a:gradFill>
        <a:ln w="12700" cap="rnd" cmpd="sng" algn="ctr">
          <a:solidFill>
            <a:schemeClr val="accent2">
              <a:hueOff val="-2470238"/>
              <a:satOff val="11833"/>
              <a:lumOff val="1094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Count Votes</a:t>
          </a:r>
        </a:p>
      </dsp:txBody>
      <dsp:txXfrm>
        <a:off x="0" y="2843871"/>
        <a:ext cx="1923626" cy="555658"/>
      </dsp:txXfrm>
    </dsp:sp>
    <dsp:sp modelId="{B86435AE-5673-4D61-AB16-0F7919E54020}">
      <dsp:nvSpPr>
        <dsp:cNvPr id="0" name=""/>
        <dsp:cNvSpPr/>
      </dsp:nvSpPr>
      <dsp:spPr>
        <a:xfrm>
          <a:off x="1923626" y="3402519"/>
          <a:ext cx="7694506" cy="555658"/>
        </a:xfrm>
        <a:prstGeom prst="rect">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Once the Certification of Results form is received, a congratulatory letter and an Oath of Office form will be emailed to the District primary point of contact. The newly elected/re-elected Board member should sign the Oath of Office, and a copy shall be emailed to the state commission via Katie.Gibby@tn.gov. </a:t>
          </a:r>
        </a:p>
      </dsp:txBody>
      <dsp:txXfrm>
        <a:off x="1923626" y="3402519"/>
        <a:ext cx="7694506" cy="555658"/>
      </dsp:txXfrm>
    </dsp:sp>
    <dsp:sp modelId="{2455E6D0-5370-4767-857B-178745CA46CC}">
      <dsp:nvSpPr>
        <dsp:cNvPr id="0" name=""/>
        <dsp:cNvSpPr/>
      </dsp:nvSpPr>
      <dsp:spPr>
        <a:xfrm>
          <a:off x="0" y="3401830"/>
          <a:ext cx="1923626" cy="555658"/>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Oath of Office</a:t>
          </a:r>
        </a:p>
      </dsp:txBody>
      <dsp:txXfrm>
        <a:off x="0" y="3401830"/>
        <a:ext cx="1923626" cy="55565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C53B9-A5AE-4FFF-9522-FF799066D667}"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A4E67-DA5C-4120-BC18-032EB13B56A9}" type="slidenum">
              <a:rPr lang="en-US" smtClean="0"/>
              <a:t>‹#›</a:t>
            </a:fld>
            <a:endParaRPr lang="en-US"/>
          </a:p>
        </p:txBody>
      </p:sp>
    </p:spTree>
    <p:extLst>
      <p:ext uri="{BB962C8B-B14F-4D97-AF65-F5344CB8AC3E}">
        <p14:creationId xmlns:p14="http://schemas.microsoft.com/office/powerpoint/2010/main" val="2097297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Soil and Water Conservation District Training </a:t>
            </a:r>
          </a:p>
          <a:p>
            <a:r>
              <a:rPr lang="en-US" dirty="0"/>
              <a:t>This is Chapter 1 Election and Appointment of Board Members</a:t>
            </a:r>
          </a:p>
          <a:p>
            <a:r>
              <a:rPr lang="en-US" dirty="0"/>
              <a:t>The purpose of this training is to inform and educate all Board Supervisors, employees and partners regarding the procedures involved in appointing and electing District Supervisors, terms of service, filling vacancies, and all other components of District elections and appointments.</a:t>
            </a:r>
          </a:p>
          <a:p>
            <a:endParaRPr lang="en-US" dirty="0"/>
          </a:p>
          <a:p>
            <a:r>
              <a:rPr lang="en-US" dirty="0"/>
              <a:t>Let’s get started..</a:t>
            </a:r>
          </a:p>
        </p:txBody>
      </p:sp>
      <p:sp>
        <p:nvSpPr>
          <p:cNvPr id="4" name="Slide Number Placeholder 3"/>
          <p:cNvSpPr>
            <a:spLocks noGrp="1"/>
          </p:cNvSpPr>
          <p:nvPr>
            <p:ph type="sldNum" sz="quarter" idx="5"/>
          </p:nvPr>
        </p:nvSpPr>
        <p:spPr/>
        <p:txBody>
          <a:bodyPr/>
          <a:lstStyle/>
          <a:p>
            <a:fld id="{6CBA4E67-DA5C-4120-BC18-032EB13B56A9}" type="slidenum">
              <a:rPr lang="en-US" smtClean="0"/>
              <a:t>1</a:t>
            </a:fld>
            <a:endParaRPr lang="en-US"/>
          </a:p>
        </p:txBody>
      </p:sp>
    </p:spTree>
    <p:extLst>
      <p:ext uri="{BB962C8B-B14F-4D97-AF65-F5344CB8AC3E}">
        <p14:creationId xmlns:p14="http://schemas.microsoft.com/office/powerpoint/2010/main" val="364078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Counting of the votes should be performed by two or three impartial persons.  The results of the count are compiled on the Certificate of Election Results form and emailed to TDA via Katie Gibby.</a:t>
            </a:r>
          </a:p>
          <a:p>
            <a:endParaRPr lang="en-US" dirty="0"/>
          </a:p>
          <a:p>
            <a:r>
              <a:rPr lang="en-US" dirty="0"/>
              <a:t>There is no requirement to also mail a hard copy of this form to TDA.</a:t>
            </a:r>
          </a:p>
          <a:p>
            <a:endParaRPr lang="en-US" dirty="0"/>
          </a:p>
          <a:p>
            <a:r>
              <a:rPr lang="en-US" dirty="0"/>
              <a:t>Regarding tie votes…it is hoped that with a strong voter turnout for the election that tie votes for the third seat would not occur.  There is no statutory remedy for a tie vote, only another election between the persons with the tied votes.</a:t>
            </a:r>
          </a:p>
        </p:txBody>
      </p:sp>
      <p:sp>
        <p:nvSpPr>
          <p:cNvPr id="4" name="Slide Number Placeholder 3"/>
          <p:cNvSpPr>
            <a:spLocks noGrp="1"/>
          </p:cNvSpPr>
          <p:nvPr>
            <p:ph type="sldNum" sz="quarter" idx="5"/>
          </p:nvPr>
        </p:nvSpPr>
        <p:spPr/>
        <p:txBody>
          <a:bodyPr/>
          <a:lstStyle/>
          <a:p>
            <a:fld id="{6CBA4E67-DA5C-4120-BC18-032EB13B56A9}" type="slidenum">
              <a:rPr lang="en-US" smtClean="0"/>
              <a:t>10</a:t>
            </a:fld>
            <a:endParaRPr lang="en-US"/>
          </a:p>
        </p:txBody>
      </p:sp>
    </p:spTree>
    <p:extLst>
      <p:ext uri="{BB962C8B-B14F-4D97-AF65-F5344CB8AC3E}">
        <p14:creationId xmlns:p14="http://schemas.microsoft.com/office/powerpoint/2010/main" val="4283764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establishes a chronology of events for the election for the benefit of the District board members, staff and interested parties.</a:t>
            </a:r>
          </a:p>
        </p:txBody>
      </p:sp>
      <p:sp>
        <p:nvSpPr>
          <p:cNvPr id="4" name="Slide Number Placeholder 3"/>
          <p:cNvSpPr>
            <a:spLocks noGrp="1"/>
          </p:cNvSpPr>
          <p:nvPr>
            <p:ph type="sldNum" sz="quarter" idx="5"/>
          </p:nvPr>
        </p:nvSpPr>
        <p:spPr/>
        <p:txBody>
          <a:bodyPr/>
          <a:lstStyle/>
          <a:p>
            <a:fld id="{6CBA4E67-DA5C-4120-BC18-032EB13B56A9}" type="slidenum">
              <a:rPr lang="en-US" smtClean="0"/>
              <a:t>11</a:t>
            </a:fld>
            <a:endParaRPr lang="en-US"/>
          </a:p>
        </p:txBody>
      </p:sp>
    </p:spTree>
    <p:extLst>
      <p:ext uri="{BB962C8B-B14F-4D97-AF65-F5344CB8AC3E}">
        <p14:creationId xmlns:p14="http://schemas.microsoft.com/office/powerpoint/2010/main" val="1694061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continuation of the chronology…</a:t>
            </a:r>
          </a:p>
          <a:p>
            <a:endParaRPr lang="en-US" dirty="0"/>
          </a:p>
          <a:p>
            <a:r>
              <a:rPr lang="en-US" dirty="0"/>
              <a:t>There is no requirement for the District to mail a hard copy of the Oath of Office to TDA.</a:t>
            </a:r>
          </a:p>
        </p:txBody>
      </p:sp>
      <p:sp>
        <p:nvSpPr>
          <p:cNvPr id="4" name="Slide Number Placeholder 3"/>
          <p:cNvSpPr>
            <a:spLocks noGrp="1"/>
          </p:cNvSpPr>
          <p:nvPr>
            <p:ph type="sldNum" sz="quarter" idx="5"/>
          </p:nvPr>
        </p:nvSpPr>
        <p:spPr/>
        <p:txBody>
          <a:bodyPr/>
          <a:lstStyle/>
          <a:p>
            <a:fld id="{6CBA4E67-DA5C-4120-BC18-032EB13B56A9}" type="slidenum">
              <a:rPr lang="en-US" smtClean="0"/>
              <a:t>12</a:t>
            </a:fld>
            <a:endParaRPr lang="en-US"/>
          </a:p>
        </p:txBody>
      </p:sp>
    </p:spTree>
    <p:extLst>
      <p:ext uri="{BB962C8B-B14F-4D97-AF65-F5344CB8AC3E}">
        <p14:creationId xmlns:p14="http://schemas.microsoft.com/office/powerpoint/2010/main" val="319398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appointment of board members…</a:t>
            </a:r>
          </a:p>
          <a:p>
            <a:endParaRPr lang="en-US" dirty="0"/>
          </a:p>
          <a:p>
            <a:r>
              <a:rPr lang="en-US" dirty="0"/>
              <a:t>It is important to note that persons recommended for appointment will be persons who have training and experience to serve on the Board.  Training and experience is defined as </a:t>
            </a:r>
            <a:r>
              <a:rPr lang="en-US" sz="1200" dirty="0">
                <a:effectLst/>
                <a:ea typeface="Calibri" panose="020F0502020204030204" pitchFamily="34" charset="0"/>
                <a:cs typeface="Times New Roman" panose="02020603050405020304" pitchFamily="18" charset="0"/>
              </a:rPr>
              <a:t>having a knowledge of conservation practices and programs, first-hand experience with installing conservation practices, or education and training or experience in soil scienc</a:t>
            </a:r>
            <a:r>
              <a:rPr lang="en-US" dirty="0">
                <a:ea typeface="Calibri" panose="020F0502020204030204" pitchFamily="34" charset="0"/>
                <a:cs typeface="Times New Roman" panose="02020603050405020304" pitchFamily="18" charset="0"/>
              </a:rPr>
              <a:t>e, natural resources, environmental science, or a related field.</a:t>
            </a:r>
            <a:endParaRPr lang="en-US" dirty="0"/>
          </a:p>
          <a:p>
            <a:endParaRPr lang="en-US" dirty="0"/>
          </a:p>
          <a:p>
            <a:r>
              <a:rPr lang="en-US" dirty="0"/>
              <a:t>As with oaths of office for elected board members, there is no requirement to mail a hard copy of the signed Oath of Office for appointed members to TDA, as we prefer receiving these via email.  As with the elected board members, persons recommended for appointment must maintain their primary residence in the District where they wish to serve.</a:t>
            </a:r>
          </a:p>
        </p:txBody>
      </p:sp>
      <p:sp>
        <p:nvSpPr>
          <p:cNvPr id="4" name="Slide Number Placeholder 3"/>
          <p:cNvSpPr>
            <a:spLocks noGrp="1"/>
          </p:cNvSpPr>
          <p:nvPr>
            <p:ph type="sldNum" sz="quarter" idx="5"/>
          </p:nvPr>
        </p:nvSpPr>
        <p:spPr/>
        <p:txBody>
          <a:bodyPr/>
          <a:lstStyle/>
          <a:p>
            <a:fld id="{6CBA4E67-DA5C-4120-BC18-032EB13B56A9}" type="slidenum">
              <a:rPr lang="en-US" smtClean="0"/>
              <a:t>13</a:t>
            </a:fld>
            <a:endParaRPr lang="en-US"/>
          </a:p>
        </p:txBody>
      </p:sp>
    </p:spTree>
    <p:extLst>
      <p:ext uri="{BB962C8B-B14F-4D97-AF65-F5344CB8AC3E}">
        <p14:creationId xmlns:p14="http://schemas.microsoft.com/office/powerpoint/2010/main" val="338817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significant changes made recently to the SWCD statute pertains to the filling of vacancies.  Now, when a vacancy occurs, the 4 remaining board members may, by vote at a regularly scheduled Board meeting with a quorum present, select a person, whose primary residence is in the District to fill the remainder of the term of the vacancy.</a:t>
            </a:r>
          </a:p>
          <a:p>
            <a:endParaRPr lang="en-US" dirty="0"/>
          </a:p>
          <a:p>
            <a:r>
              <a:rPr lang="en-US" dirty="0"/>
              <a:t>Once this occurs, the District should notify the State Commission through TDA and provide the persons name and mailing address.  A congratulatory letter and Oath of Office will be emailed to the District.  Once signed, the District should email a copy of the signed Oath back to TDA.</a:t>
            </a:r>
          </a:p>
        </p:txBody>
      </p:sp>
      <p:sp>
        <p:nvSpPr>
          <p:cNvPr id="4" name="Slide Number Placeholder 3"/>
          <p:cNvSpPr>
            <a:spLocks noGrp="1"/>
          </p:cNvSpPr>
          <p:nvPr>
            <p:ph type="sldNum" sz="quarter" idx="5"/>
          </p:nvPr>
        </p:nvSpPr>
        <p:spPr/>
        <p:txBody>
          <a:bodyPr/>
          <a:lstStyle/>
          <a:p>
            <a:fld id="{6CBA4E67-DA5C-4120-BC18-032EB13B56A9}" type="slidenum">
              <a:rPr lang="en-US" smtClean="0"/>
              <a:t>14</a:t>
            </a:fld>
            <a:endParaRPr lang="en-US"/>
          </a:p>
        </p:txBody>
      </p:sp>
    </p:spTree>
    <p:extLst>
      <p:ext uri="{BB962C8B-B14F-4D97-AF65-F5344CB8AC3E}">
        <p14:creationId xmlns:p14="http://schemas.microsoft.com/office/powerpoint/2010/main" val="584243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on being elected or appointed to the Soil and Water Conservation District.  You are one of 475 individuals serving in all 95 Tennessee counties.  </a:t>
            </a:r>
          </a:p>
          <a:p>
            <a:r>
              <a:rPr lang="en-US" dirty="0"/>
              <a:t>Some items to remember.  Partnerships are key.  Districts work with county, state and federal government entities to provide services to landowners needing conservation assistance.  </a:t>
            </a:r>
          </a:p>
          <a:p>
            <a:r>
              <a:rPr lang="en-US" dirty="0"/>
              <a:t>You are considered a state employee for liability purposes when you are acting in your official capacity as a District Supervisor</a:t>
            </a:r>
          </a:p>
          <a:p>
            <a:r>
              <a:rPr lang="en-US" dirty="0"/>
              <a:t>Keeping the District finances in order is absolutely essential.  You and the other Board members provide vital oversight to ensure the District funds are managed well.</a:t>
            </a:r>
          </a:p>
        </p:txBody>
      </p:sp>
      <p:sp>
        <p:nvSpPr>
          <p:cNvPr id="4" name="Slide Number Placeholder 3"/>
          <p:cNvSpPr>
            <a:spLocks noGrp="1"/>
          </p:cNvSpPr>
          <p:nvPr>
            <p:ph type="sldNum" sz="quarter" idx="5"/>
          </p:nvPr>
        </p:nvSpPr>
        <p:spPr/>
        <p:txBody>
          <a:bodyPr/>
          <a:lstStyle/>
          <a:p>
            <a:fld id="{6CBA4E67-DA5C-4120-BC18-032EB13B56A9}" type="slidenum">
              <a:rPr lang="en-US" smtClean="0"/>
              <a:t>15</a:t>
            </a:fld>
            <a:endParaRPr lang="en-US"/>
          </a:p>
        </p:txBody>
      </p:sp>
    </p:spTree>
    <p:extLst>
      <p:ext uri="{BB962C8B-B14F-4D97-AF65-F5344CB8AC3E}">
        <p14:creationId xmlns:p14="http://schemas.microsoft.com/office/powerpoint/2010/main" val="681200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Summary Points of this Chapter:</a:t>
            </a:r>
          </a:p>
          <a:p>
            <a:endParaRPr lang="en-US" dirty="0"/>
          </a:p>
          <a:p>
            <a:r>
              <a:rPr lang="en-US" dirty="0"/>
              <a:t>All voters in the SWCD Election must hold title to land in the District</a:t>
            </a:r>
          </a:p>
          <a:p>
            <a:r>
              <a:rPr lang="en-US" dirty="0"/>
              <a:t>The Nominating Committee will assist with selecting candidates for the election and with recommendations for appointed members</a:t>
            </a:r>
          </a:p>
          <a:p>
            <a:r>
              <a:rPr lang="en-US" dirty="0"/>
              <a:t>All candidates and persons selected for appointment must maintain their primary residence in the District where they will serve.</a:t>
            </a:r>
          </a:p>
          <a:p>
            <a:r>
              <a:rPr lang="en-US" dirty="0"/>
              <a:t>Supervisor Terms of Service begin April 1</a:t>
            </a:r>
            <a:r>
              <a:rPr lang="en-US" baseline="30000" dirty="0"/>
              <a:t>st</a:t>
            </a:r>
            <a:r>
              <a:rPr lang="en-US" dirty="0"/>
              <a:t> and end 3 years later on March 31</a:t>
            </a:r>
            <a:r>
              <a:rPr lang="en-US" baseline="30000" dirty="0"/>
              <a:t>st</a:t>
            </a:r>
            <a:r>
              <a:rPr lang="en-US" dirty="0"/>
              <a:t>.</a:t>
            </a:r>
          </a:p>
          <a:p>
            <a:r>
              <a:rPr lang="en-US" dirty="0"/>
              <a:t>Persons recommended for appointment must have firsthand knowledge of conservation programs or education in soil science, natural resources, environmental science or a related field.</a:t>
            </a:r>
          </a:p>
        </p:txBody>
      </p:sp>
      <p:sp>
        <p:nvSpPr>
          <p:cNvPr id="4" name="Slide Number Placeholder 3"/>
          <p:cNvSpPr>
            <a:spLocks noGrp="1"/>
          </p:cNvSpPr>
          <p:nvPr>
            <p:ph type="sldNum" sz="quarter" idx="5"/>
          </p:nvPr>
        </p:nvSpPr>
        <p:spPr/>
        <p:txBody>
          <a:bodyPr/>
          <a:lstStyle/>
          <a:p>
            <a:fld id="{6CBA4E67-DA5C-4120-BC18-032EB13B56A9}" type="slidenum">
              <a:rPr lang="en-US" smtClean="0"/>
              <a:t>16</a:t>
            </a:fld>
            <a:endParaRPr lang="en-US"/>
          </a:p>
        </p:txBody>
      </p:sp>
    </p:spTree>
    <p:extLst>
      <p:ext uri="{BB962C8B-B14F-4D97-AF65-F5344CB8AC3E}">
        <p14:creationId xmlns:p14="http://schemas.microsoft.com/office/powerpoint/2010/main" val="217609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and Water Conservation Districts are established in state statute and are entities of state government.  The purpose and mission of the District is to work to lessen soil erosion from all lands in the District and improve water quality - either through direct connection with landowners or indirectly through a variety of partnerships with other organizations.</a:t>
            </a:r>
          </a:p>
        </p:txBody>
      </p:sp>
      <p:sp>
        <p:nvSpPr>
          <p:cNvPr id="4" name="Slide Number Placeholder 3"/>
          <p:cNvSpPr>
            <a:spLocks noGrp="1"/>
          </p:cNvSpPr>
          <p:nvPr>
            <p:ph type="sldNum" sz="quarter" idx="5"/>
          </p:nvPr>
        </p:nvSpPr>
        <p:spPr/>
        <p:txBody>
          <a:bodyPr/>
          <a:lstStyle/>
          <a:p>
            <a:fld id="{6CBA4E67-DA5C-4120-BC18-032EB13B56A9}" type="slidenum">
              <a:rPr lang="en-US" smtClean="0"/>
              <a:t>2</a:t>
            </a:fld>
            <a:endParaRPr lang="en-US"/>
          </a:p>
        </p:txBody>
      </p:sp>
    </p:spTree>
    <p:extLst>
      <p:ext uri="{BB962C8B-B14F-4D97-AF65-F5344CB8AC3E}">
        <p14:creationId xmlns:p14="http://schemas.microsoft.com/office/powerpoint/2010/main" val="110064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election and appointment procedures Districts must follow are outlined in the state statute in Title 43, Chapter 14 of the Tennessee Code.</a:t>
            </a:r>
          </a:p>
          <a:p>
            <a:endParaRPr lang="en-US" dirty="0"/>
          </a:p>
          <a:p>
            <a:r>
              <a:rPr lang="en-US" dirty="0"/>
              <a:t>The terms of service for the supervisors are staggered, with the three elected supervisor terms expiring as a group, and the two appointed members on two subsequent years.</a:t>
            </a:r>
          </a:p>
          <a:p>
            <a:endParaRPr lang="en-US" dirty="0"/>
          </a:p>
          <a:p>
            <a:r>
              <a:rPr lang="en-US" dirty="0"/>
              <a:t>All terms of service on the board begin on April 1</a:t>
            </a:r>
            <a:r>
              <a:rPr lang="en-US" baseline="30000" dirty="0"/>
              <a:t>st</a:t>
            </a:r>
            <a:r>
              <a:rPr lang="en-US" dirty="0"/>
              <a:t> and expire 3 years later on March 31</a:t>
            </a:r>
            <a:r>
              <a:rPr lang="en-US" baseline="30000" dirty="0"/>
              <a:t>st</a:t>
            </a:r>
            <a:r>
              <a:rPr lang="en-US" dirty="0"/>
              <a:t>.</a:t>
            </a:r>
          </a:p>
          <a:p>
            <a:endParaRPr lang="en-US" dirty="0"/>
          </a:p>
          <a:p>
            <a:r>
              <a:rPr lang="en-US" dirty="0"/>
              <a:t>With regard to the election of supervisors, there must be a minimum of 3 candidates on the ballot to conduct the supervisor election, although more that three is encouraged.</a:t>
            </a:r>
          </a:p>
          <a:p>
            <a:endParaRPr lang="en-US" dirty="0"/>
          </a:p>
        </p:txBody>
      </p:sp>
      <p:sp>
        <p:nvSpPr>
          <p:cNvPr id="4" name="Slide Number Placeholder 3"/>
          <p:cNvSpPr>
            <a:spLocks noGrp="1"/>
          </p:cNvSpPr>
          <p:nvPr>
            <p:ph type="sldNum" sz="quarter" idx="5"/>
          </p:nvPr>
        </p:nvSpPr>
        <p:spPr/>
        <p:txBody>
          <a:bodyPr/>
          <a:lstStyle/>
          <a:p>
            <a:fld id="{6CBA4E67-DA5C-4120-BC18-032EB13B56A9}" type="slidenum">
              <a:rPr lang="en-US" smtClean="0"/>
              <a:t>3</a:t>
            </a:fld>
            <a:endParaRPr lang="en-US"/>
          </a:p>
        </p:txBody>
      </p:sp>
    </p:spTree>
    <p:extLst>
      <p:ext uri="{BB962C8B-B14F-4D97-AF65-F5344CB8AC3E}">
        <p14:creationId xmlns:p14="http://schemas.microsoft.com/office/powerpoint/2010/main" val="240202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proper conduct of the election of three Board supervisors, it is vital that “due notice’ be given to inform the public that an election will be held.  It is essential the notice provide the date or dates and times ballots may be cast, the location or locations of voting places, and the deadline date for candidates to turn in the required nominating petitions.</a:t>
            </a:r>
          </a:p>
          <a:p>
            <a:endParaRPr lang="en-US" dirty="0"/>
          </a:p>
          <a:p>
            <a:r>
              <a:rPr lang="en-US" dirty="0"/>
              <a:t>As this slide states, giving notice is normally accomplished by publishing a legal notice in the local newspaper.  If this is not an option, then posting the notice at conspicuous places around the county, or on social media sites is acceptable.  The goal is to get this information out to the general public.</a:t>
            </a:r>
          </a:p>
          <a:p>
            <a:endParaRPr lang="en-US" dirty="0"/>
          </a:p>
          <a:p>
            <a:r>
              <a:rPr lang="en-US" dirty="0"/>
              <a:t>The cost of the legal notice can be paid with the District’s operational grant funds received annually from TDA.</a:t>
            </a:r>
          </a:p>
          <a:p>
            <a:endParaRPr lang="en-US" dirty="0"/>
          </a:p>
          <a:p>
            <a:r>
              <a:rPr lang="en-US" dirty="0"/>
              <a:t>Let’s discuss nominating petitions a bit more…</a:t>
            </a:r>
          </a:p>
        </p:txBody>
      </p:sp>
      <p:sp>
        <p:nvSpPr>
          <p:cNvPr id="4" name="Slide Number Placeholder 3"/>
          <p:cNvSpPr>
            <a:spLocks noGrp="1"/>
          </p:cNvSpPr>
          <p:nvPr>
            <p:ph type="sldNum" sz="quarter" idx="5"/>
          </p:nvPr>
        </p:nvSpPr>
        <p:spPr/>
        <p:txBody>
          <a:bodyPr/>
          <a:lstStyle/>
          <a:p>
            <a:fld id="{6CBA4E67-DA5C-4120-BC18-032EB13B56A9}" type="slidenum">
              <a:rPr lang="en-US" smtClean="0"/>
              <a:t>4</a:t>
            </a:fld>
            <a:endParaRPr lang="en-US"/>
          </a:p>
        </p:txBody>
      </p:sp>
    </p:spTree>
    <p:extLst>
      <p:ext uri="{BB962C8B-B14F-4D97-AF65-F5344CB8AC3E}">
        <p14:creationId xmlns:p14="http://schemas.microsoft.com/office/powerpoint/2010/main" val="344038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statute requires a nominating petition be signed by at least 25 owners of land in the District for each candidate on the election ballot.  Landowners may sign more than one nominating petition. </a:t>
            </a:r>
          </a:p>
          <a:p>
            <a:endParaRPr lang="en-US" dirty="0"/>
          </a:p>
          <a:p>
            <a:r>
              <a:rPr lang="en-US" dirty="0"/>
              <a:t>It is important to note that landowner is a very broad term in this statute.  There is no minimum acreage ownership requirement to be able to vote.  Any person holding legal or equitable title to any land in the District may sign a nominating petition and also may cast a vote in the election.</a:t>
            </a:r>
          </a:p>
        </p:txBody>
      </p:sp>
      <p:sp>
        <p:nvSpPr>
          <p:cNvPr id="4" name="Slide Number Placeholder 3"/>
          <p:cNvSpPr>
            <a:spLocks noGrp="1"/>
          </p:cNvSpPr>
          <p:nvPr>
            <p:ph type="sldNum" sz="quarter" idx="5"/>
          </p:nvPr>
        </p:nvSpPr>
        <p:spPr/>
        <p:txBody>
          <a:bodyPr/>
          <a:lstStyle/>
          <a:p>
            <a:fld id="{6CBA4E67-DA5C-4120-BC18-032EB13B56A9}" type="slidenum">
              <a:rPr lang="en-US" smtClean="0"/>
              <a:t>5</a:t>
            </a:fld>
            <a:endParaRPr lang="en-US"/>
          </a:p>
        </p:txBody>
      </p:sp>
    </p:spTree>
    <p:extLst>
      <p:ext uri="{BB962C8B-B14F-4D97-AF65-F5344CB8AC3E}">
        <p14:creationId xmlns:p14="http://schemas.microsoft.com/office/powerpoint/2010/main" val="512643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statute includes the nominating committee role in both the election and the appointment procedures for filling seats on the District Boards.  In the case of a District election, the nominating committee will inquire with incumbents and other interested persons in the District and seek to produce a slate of candidates for the election.  The nominating committee, working with the District staff, will facilitate getting the nominating petitions signed by the 25 landowners, as a courtesy to the candidates selected.  The District staff should send the petitions to the county tax assessors office in order to verify that all persons who signed are indeed landowners in the District.</a:t>
            </a:r>
          </a:p>
          <a:p>
            <a:endParaRPr lang="en-US" dirty="0"/>
          </a:p>
          <a:p>
            <a:r>
              <a:rPr lang="en-US" dirty="0"/>
              <a:t>However, there also exists a way for any interested citizen in the District to qualify to be on the ballot.  Any interested citizen of the District, whose primary residence is in the District may, on their own initiative, obtain signatures of 25 landowners in the District and turn this into the District office by the stipulated deadline listed in the public notice.  The names on these petitions should also be verified by the county tax assessor and following verification, this person’s name will appear on the ballot.</a:t>
            </a:r>
          </a:p>
        </p:txBody>
      </p:sp>
      <p:sp>
        <p:nvSpPr>
          <p:cNvPr id="4" name="Slide Number Placeholder 3"/>
          <p:cNvSpPr>
            <a:spLocks noGrp="1"/>
          </p:cNvSpPr>
          <p:nvPr>
            <p:ph type="sldNum" sz="quarter" idx="5"/>
          </p:nvPr>
        </p:nvSpPr>
        <p:spPr/>
        <p:txBody>
          <a:bodyPr/>
          <a:lstStyle/>
          <a:p>
            <a:fld id="{6CBA4E67-DA5C-4120-BC18-032EB13B56A9}" type="slidenum">
              <a:rPr lang="en-US" smtClean="0"/>
              <a:t>6</a:t>
            </a:fld>
            <a:endParaRPr lang="en-US"/>
          </a:p>
        </p:txBody>
      </p:sp>
    </p:spTree>
    <p:extLst>
      <p:ext uri="{BB962C8B-B14F-4D97-AF65-F5344CB8AC3E}">
        <p14:creationId xmlns:p14="http://schemas.microsoft.com/office/powerpoint/2010/main" val="304117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nominating committee provides essential functions for both elections and appointments to the District board.  The State Commission requests the assistance of the UT/TSU Extension County Director to chair the nominating committee.  This contact is made annually in mid-December, to give ample time for the election and appointment processes to be conducted before the end of the supervisor’s term of service on March 31</a:t>
            </a:r>
            <a:r>
              <a:rPr lang="en-US" baseline="30000" dirty="0"/>
              <a:t>st</a:t>
            </a:r>
            <a:r>
              <a:rPr lang="en-US" dirty="0"/>
              <a:t> each year.</a:t>
            </a:r>
          </a:p>
          <a:p>
            <a:endParaRPr lang="en-US" dirty="0"/>
          </a:p>
          <a:p>
            <a:r>
              <a:rPr lang="en-US" dirty="0"/>
              <a:t>When it’s time for an election in the District, The local nominating committee will recommend candidates for election or re-election.  Once the nominating petitions have been signed and verified, these persons will be on the election ballot.</a:t>
            </a:r>
          </a:p>
          <a:p>
            <a:endParaRPr lang="en-US" dirty="0"/>
          </a:p>
          <a:p>
            <a:r>
              <a:rPr lang="en-US" dirty="0"/>
              <a:t>In the subsequent years where the term of an appointed member is expiring, the local nominating committee will also recommend persons, who by experience and training are eligible to be recommended to the state commission for appointment (or re-appointment) to the local District board.</a:t>
            </a:r>
          </a:p>
        </p:txBody>
      </p:sp>
      <p:sp>
        <p:nvSpPr>
          <p:cNvPr id="4" name="Slide Number Placeholder 3"/>
          <p:cNvSpPr>
            <a:spLocks noGrp="1"/>
          </p:cNvSpPr>
          <p:nvPr>
            <p:ph type="sldNum" sz="quarter" idx="5"/>
          </p:nvPr>
        </p:nvSpPr>
        <p:spPr/>
        <p:txBody>
          <a:bodyPr/>
          <a:lstStyle/>
          <a:p>
            <a:fld id="{6CBA4E67-DA5C-4120-BC18-032EB13B56A9}" type="slidenum">
              <a:rPr lang="en-US" smtClean="0"/>
              <a:t>7</a:t>
            </a:fld>
            <a:endParaRPr lang="en-US"/>
          </a:p>
        </p:txBody>
      </p:sp>
    </p:spTree>
    <p:extLst>
      <p:ext uri="{BB962C8B-B14F-4D97-AF65-F5344CB8AC3E}">
        <p14:creationId xmlns:p14="http://schemas.microsoft.com/office/powerpoint/2010/main" val="9567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conduct of the election, it is important to note, there are no provisions in the statute for absentee voting or proxy voting.  The polling locations should be manned by an impartial person or persons.  The District should decide whether to have the election on a single day, or over multiple days, and all the polling locations and dates/times must be identified in the legal notices published or posted.  Any ballots that are submitted blank, or with multiple votes for a single candidate or ballots with votes for more than three candidates shall be deemed invalid and discarded</a:t>
            </a:r>
          </a:p>
        </p:txBody>
      </p:sp>
      <p:sp>
        <p:nvSpPr>
          <p:cNvPr id="4" name="Slide Number Placeholder 3"/>
          <p:cNvSpPr>
            <a:spLocks noGrp="1"/>
          </p:cNvSpPr>
          <p:nvPr>
            <p:ph type="sldNum" sz="quarter" idx="5"/>
          </p:nvPr>
        </p:nvSpPr>
        <p:spPr/>
        <p:txBody>
          <a:bodyPr/>
          <a:lstStyle/>
          <a:p>
            <a:fld id="{6CBA4E67-DA5C-4120-BC18-032EB13B56A9}" type="slidenum">
              <a:rPr lang="en-US" smtClean="0"/>
              <a:t>8</a:t>
            </a:fld>
            <a:endParaRPr lang="en-US"/>
          </a:p>
        </p:txBody>
      </p:sp>
    </p:spTree>
    <p:extLst>
      <p:ext uri="{BB962C8B-B14F-4D97-AF65-F5344CB8AC3E}">
        <p14:creationId xmlns:p14="http://schemas.microsoft.com/office/powerpoint/2010/main" val="2768140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 recommended method for voting using a two-envelope process.  This process is very effective in providing a way to verify the eligibility of the landowner (voter) while maintaining the anonymity of the voter also.</a:t>
            </a:r>
          </a:p>
          <a:p>
            <a:endParaRPr lang="en-US" dirty="0"/>
          </a:p>
          <a:p>
            <a:r>
              <a:rPr lang="en-US" dirty="0"/>
              <a:t>Thanks to the Knoxville District for providing this information to TDA.  </a:t>
            </a:r>
          </a:p>
        </p:txBody>
      </p:sp>
      <p:sp>
        <p:nvSpPr>
          <p:cNvPr id="4" name="Slide Number Placeholder 3"/>
          <p:cNvSpPr>
            <a:spLocks noGrp="1"/>
          </p:cNvSpPr>
          <p:nvPr>
            <p:ph type="sldNum" sz="quarter" idx="5"/>
          </p:nvPr>
        </p:nvSpPr>
        <p:spPr/>
        <p:txBody>
          <a:bodyPr/>
          <a:lstStyle/>
          <a:p>
            <a:fld id="{6CBA4E67-DA5C-4120-BC18-032EB13B56A9}" type="slidenum">
              <a:rPr lang="en-US" smtClean="0"/>
              <a:t>9</a:t>
            </a:fld>
            <a:endParaRPr lang="en-US"/>
          </a:p>
        </p:txBody>
      </p:sp>
    </p:spTree>
    <p:extLst>
      <p:ext uri="{BB962C8B-B14F-4D97-AF65-F5344CB8AC3E}">
        <p14:creationId xmlns:p14="http://schemas.microsoft.com/office/powerpoint/2010/main" val="126365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180138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66455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3644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230125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5440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3047430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3804508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12683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44710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322361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DDF512-5490-4519-9B53-08FE9EF93D18}"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1557055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DDF512-5490-4519-9B53-08FE9EF93D18}"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404052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DDF512-5490-4519-9B53-08FE9EF93D18}" type="datetimeFigureOut">
              <a:rPr lang="en-US" smtClean="0"/>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36341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DDF512-5490-4519-9B53-08FE9EF93D18}"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415315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DDF512-5490-4519-9B53-08FE9EF93D18}"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998255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DDF512-5490-4519-9B53-08FE9EF93D18}"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308049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DDF512-5490-4519-9B53-08FE9EF93D18}" type="datetimeFigureOut">
              <a:rPr lang="en-US" smtClean="0"/>
              <a:t>4/16/2026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8BB37A9-61C0-4897-AF5C-467636331840}" type="slidenum">
              <a:rPr lang="en-US" smtClean="0"/>
              <a:t>‹#›</a:t>
            </a:fld>
            <a:endParaRPr lang="en-US"/>
          </a:p>
        </p:txBody>
      </p:sp>
    </p:spTree>
    <p:extLst>
      <p:ext uri="{BB962C8B-B14F-4D97-AF65-F5344CB8AC3E}">
        <p14:creationId xmlns:p14="http://schemas.microsoft.com/office/powerpoint/2010/main" val="1269001483"/>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microsoft.com/office/2017/04/relationships/track" Target="../media/track10.vtt"/><Relationship Id="rId5" Type="http://schemas.openxmlformats.org/officeDocument/2006/relationships/hyperlink" Target="mailto:Katie.Gibby@tn.gov"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microsoft.com/office/2017/04/relationships/track" Target="../media/track11.vtt"/><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2.xml"/><Relationship Id="rId11" Type="http://schemas.openxmlformats.org/officeDocument/2006/relationships/image" Target="../media/image2.png"/><Relationship Id="rId5" Type="http://schemas.openxmlformats.org/officeDocument/2006/relationships/diagramData" Target="../diagrams/data2.xml"/><Relationship Id="rId10" Type="http://schemas.microsoft.com/office/2017/04/relationships/track" Target="../media/track12.vtt"/><Relationship Id="rId4" Type="http://schemas.openxmlformats.org/officeDocument/2006/relationships/notesSlide" Target="../notesSlides/notesSlide12.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microsoft.com/office/2017/04/relationships/track" Target="../media/track13.vtt"/><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microsoft.com/office/2017/04/relationships/track" Target="../media/track14.vtt"/><Relationship Id="rId5" Type="http://schemas.openxmlformats.org/officeDocument/2006/relationships/hyperlink" Target="mailto:Katie.Gibby@tn.gov"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microsoft.com/office/2017/04/relationships/track" Target="../media/track15.vtt"/><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microsoft.com/office/2017/04/relationships/track" Target="../media/track16.vtt"/><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microsoft.com/office/2017/04/relationships/track" Target="../media/track2.vtt"/><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microsoft.com/office/2017/04/relationships/track" Target="../media/track3.vtt"/><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microsoft.com/office/2017/04/relationships/track" Target="../media/track4.vtt"/><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microsoft.com/office/2017/04/relationships/track" Target="../media/track5.vtt"/><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microsoft.com/office/2017/04/relationships/track" Target="../media/track6.vtt"/><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microsoft.com/office/2017/04/relationships/track" Target="../media/track7.vtt"/><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microsoft.com/office/2017/04/relationships/track" Target="../media/track8.vtt"/><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microsoft.com/office/2017/04/relationships/track" Target="../media/track9.vtt"/><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EFAA-DA45-4BE2-96B3-8DE5B4152A1B}"/>
              </a:ext>
            </a:extLst>
          </p:cNvPr>
          <p:cNvSpPr>
            <a:spLocks noGrp="1"/>
          </p:cNvSpPr>
          <p:nvPr>
            <p:ph type="ctrTitle"/>
          </p:nvPr>
        </p:nvSpPr>
        <p:spPr/>
        <p:txBody>
          <a:bodyPr>
            <a:normAutofit fontScale="90000"/>
          </a:bodyPr>
          <a:lstStyle/>
          <a:p>
            <a:r>
              <a:rPr lang="en-US" dirty="0"/>
              <a:t>TN Soil and Water Conservation District Board Training</a:t>
            </a:r>
          </a:p>
        </p:txBody>
      </p:sp>
      <p:sp>
        <p:nvSpPr>
          <p:cNvPr id="3" name="Subtitle 2">
            <a:extLst>
              <a:ext uri="{FF2B5EF4-FFF2-40B4-BE49-F238E27FC236}">
                <a16:creationId xmlns:a16="http://schemas.microsoft.com/office/drawing/2014/main" id="{A3315B02-516B-41C3-9B5A-5A6C4BCD238A}"/>
              </a:ext>
            </a:extLst>
          </p:cNvPr>
          <p:cNvSpPr>
            <a:spLocks noGrp="1"/>
          </p:cNvSpPr>
          <p:nvPr>
            <p:ph type="subTitle" idx="1"/>
          </p:nvPr>
        </p:nvSpPr>
        <p:spPr/>
        <p:txBody>
          <a:bodyPr/>
          <a:lstStyle/>
          <a:p>
            <a:r>
              <a:rPr lang="en-US" dirty="0"/>
              <a:t>Chapter 1 – Election and Appointment of Board Members</a:t>
            </a:r>
          </a:p>
        </p:txBody>
      </p:sp>
      <p:pic>
        <p:nvPicPr>
          <p:cNvPr id="4" name="Picture 3" descr="Tennessee Soil and Water Conservation Commission.">
            <a:extLst>
              <a:ext uri="{FF2B5EF4-FFF2-40B4-BE49-F238E27FC236}">
                <a16:creationId xmlns:a16="http://schemas.microsoft.com/office/drawing/2014/main" id="{84FAD4B5-DC90-4DC4-BCBB-C9B18ABF52D6}"/>
              </a:ext>
            </a:extLst>
          </p:cNvPr>
          <p:cNvPicPr>
            <a:picLocks noChangeAspect="1"/>
          </p:cNvPicPr>
          <p:nvPr/>
        </p:nvPicPr>
        <p:blipFill>
          <a:blip r:embed="rId5"/>
          <a:stretch>
            <a:fillRect/>
          </a:stretch>
        </p:blipFill>
        <p:spPr>
          <a:xfrm>
            <a:off x="512500" y="3584589"/>
            <a:ext cx="2857500" cy="2867025"/>
          </a:xfrm>
          <a:prstGeom prst="rect">
            <a:avLst/>
          </a:prstGeom>
        </p:spPr>
      </p:pic>
      <p:pic>
        <p:nvPicPr>
          <p:cNvPr id="9" name="Recorded Sound" descr="Controls to play audio narration.">
            <a:hlinkClick r:id="" action="ppaction://media"/>
            <a:extLst>
              <a:ext uri="{FF2B5EF4-FFF2-40B4-BE49-F238E27FC236}">
                <a16:creationId xmlns:a16="http://schemas.microsoft.com/office/drawing/2014/main" id="{C892483E-99D5-CCF0-B715-393ECE6E65B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711B4AA-1985-4EFE-904E-12391DF68977}" label="Slide_1" lang="" r:embed="rId6"/>
                        </p173:trackLst>
                      </p173:tracksInfo>
                    </p:ext>
                  </p14:extLst>
                </p14:media>
              </p:ext>
            </p:extLst>
          </p:nvPr>
        </p:nvPicPr>
        <p:blipFill>
          <a:blip r:embed="rId7"/>
          <a:stretch>
            <a:fillRect/>
          </a:stretch>
        </p:blipFill>
        <p:spPr>
          <a:xfrm>
            <a:off x="10380133" y="3989682"/>
            <a:ext cx="609600" cy="609600"/>
          </a:xfrm>
          <a:prstGeom prst="rect">
            <a:avLst/>
          </a:prstGeom>
        </p:spPr>
      </p:pic>
    </p:spTree>
    <p:extLst>
      <p:ext uri="{BB962C8B-B14F-4D97-AF65-F5344CB8AC3E}">
        <p14:creationId xmlns:p14="http://schemas.microsoft.com/office/powerpoint/2010/main" val="4193031422"/>
      </p:ext>
    </p:extLst>
  </p:cSld>
  <p:clrMapOvr>
    <a:masterClrMapping/>
  </p:clrMapOvr>
  <mc:AlternateContent xmlns:mc="http://schemas.openxmlformats.org/markup-compatibility/2006" xmlns:p14="http://schemas.microsoft.com/office/powerpoint/2010/main">
    <mc:Choice Requires="p14">
      <p:transition spd="slow" p14:dur="2000" advTm="27608"/>
    </mc:Choice>
    <mc:Fallback xmlns="">
      <p:transition spd="slow" advTm="2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6B11-4FEE-471E-A2AA-17D4B17D1EFE}"/>
              </a:ext>
            </a:extLst>
          </p:cNvPr>
          <p:cNvSpPr>
            <a:spLocks noGrp="1"/>
          </p:cNvSpPr>
          <p:nvPr>
            <p:ph type="title"/>
          </p:nvPr>
        </p:nvSpPr>
        <p:spPr>
          <a:xfrm>
            <a:off x="677334" y="609600"/>
            <a:ext cx="8596668" cy="997258"/>
          </a:xfrm>
        </p:spPr>
        <p:txBody>
          <a:bodyPr/>
          <a:lstStyle/>
          <a:p>
            <a:r>
              <a:rPr lang="en-US" dirty="0"/>
              <a:t>Voting and Ballots Cont’d </a:t>
            </a:r>
          </a:p>
        </p:txBody>
      </p:sp>
      <p:sp>
        <p:nvSpPr>
          <p:cNvPr id="3" name="Content Placeholder 2">
            <a:extLst>
              <a:ext uri="{FF2B5EF4-FFF2-40B4-BE49-F238E27FC236}">
                <a16:creationId xmlns:a16="http://schemas.microsoft.com/office/drawing/2014/main" id="{233E484C-A7D5-446E-991B-BB88AFDBF355}"/>
              </a:ext>
            </a:extLst>
          </p:cNvPr>
          <p:cNvSpPr>
            <a:spLocks noGrp="1"/>
          </p:cNvSpPr>
          <p:nvPr>
            <p:ph idx="1"/>
          </p:nvPr>
        </p:nvSpPr>
        <p:spPr>
          <a:xfrm>
            <a:off x="677334" y="1482571"/>
            <a:ext cx="8596668" cy="4558791"/>
          </a:xfrm>
        </p:spPr>
        <p:txBody>
          <a:bodyPr>
            <a:normAutofit lnSpcReduction="10000"/>
          </a:bodyPr>
          <a:lstStyle/>
          <a:p>
            <a:r>
              <a:rPr lang="en-US" dirty="0"/>
              <a:t>Counting ballots and reporting results:</a:t>
            </a:r>
          </a:p>
          <a:p>
            <a:pPr lvl="1"/>
            <a:r>
              <a:rPr lang="en-US" dirty="0"/>
              <a:t>After polls are closed ballot boxes are taped shut, signed by polling officer, and transported to the counting location.</a:t>
            </a:r>
          </a:p>
          <a:p>
            <a:pPr lvl="1"/>
            <a:r>
              <a:rPr lang="en-US" dirty="0"/>
              <a:t>Votes are counted by two or three polling officers/impartial persons.</a:t>
            </a:r>
          </a:p>
          <a:p>
            <a:pPr lvl="1"/>
            <a:r>
              <a:rPr lang="en-US" dirty="0"/>
              <a:t>Results are compiled in the “Certification of Election Results” form and emailed to Katie Gibby at </a:t>
            </a:r>
            <a:r>
              <a:rPr lang="en-US" dirty="0">
                <a:hlinkClick r:id="rId5"/>
              </a:rPr>
              <a:t>Katie.Gibby@tn.gov</a:t>
            </a:r>
            <a:r>
              <a:rPr lang="en-US" dirty="0"/>
              <a:t> . </a:t>
            </a:r>
          </a:p>
          <a:p>
            <a:pPr lvl="1"/>
            <a:r>
              <a:rPr lang="en-US" dirty="0"/>
              <a:t>There is no requirement to mail in a copy to TDA. </a:t>
            </a:r>
          </a:p>
          <a:p>
            <a:r>
              <a:rPr lang="en-US" dirty="0"/>
              <a:t>What to do if there is a tie?</a:t>
            </a:r>
          </a:p>
          <a:p>
            <a:pPr lvl="1"/>
            <a:r>
              <a:rPr lang="en-US" dirty="0">
                <a:effectLst/>
                <a:ea typeface="Calibri" panose="020F0502020204030204" pitchFamily="34" charset="0"/>
                <a:cs typeface="Times New Roman" panose="02020603050405020304" pitchFamily="18" charset="0"/>
              </a:rPr>
              <a:t>The better the public is notified of the election; the resulting larger turnout will all but eliminate the chance of a tie vote. Only a tie for third place in the voting would be problematic. If there is a tie vote, the statute has no remedy except for the District to hold a runoff election following the same procedures as the full election. In instances where tie votes for third place have occurred, District Boards have informed the candidates that are tied of the situation. This knowledge has, in a few situations, led to one of these candidates voluntarily deferring to the other candidate, thereby eliminating the need for a runoff election.</a:t>
            </a:r>
          </a:p>
          <a:p>
            <a:pPr lvl="1"/>
            <a:endParaRPr lang="en-US" dirty="0"/>
          </a:p>
        </p:txBody>
      </p:sp>
      <p:pic>
        <p:nvPicPr>
          <p:cNvPr id="4" name="Recorded Sound" descr="Controls to play audio narration.">
            <a:hlinkClick r:id="" action="ppaction://media"/>
            <a:extLst>
              <a:ext uri="{FF2B5EF4-FFF2-40B4-BE49-F238E27FC236}">
                <a16:creationId xmlns:a16="http://schemas.microsoft.com/office/drawing/2014/main" id="{01FDD637-B805-86F7-A6FE-10BA4E6F411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8466D3C-7AD3-4800-B8EA-F4FFB5079378}" label="Slide_10" lang="" r:embed="rId6"/>
                        </p173:trackLst>
                      </p173:tracksInfo>
                    </p:ext>
                  </p14:extLst>
                </p14:media>
              </p:ext>
            </p:extLst>
          </p:nvPr>
        </p:nvPicPr>
        <p:blipFill>
          <a:blip r:embed="rId7"/>
          <a:stretch>
            <a:fillRect/>
          </a:stretch>
        </p:blipFill>
        <p:spPr>
          <a:xfrm>
            <a:off x="11209866" y="4539647"/>
            <a:ext cx="609600" cy="609600"/>
          </a:xfrm>
          <a:prstGeom prst="rect">
            <a:avLst/>
          </a:prstGeom>
        </p:spPr>
      </p:pic>
    </p:spTree>
    <p:extLst>
      <p:ext uri="{BB962C8B-B14F-4D97-AF65-F5344CB8AC3E}">
        <p14:creationId xmlns:p14="http://schemas.microsoft.com/office/powerpoint/2010/main" val="4032932302"/>
      </p:ext>
    </p:extLst>
  </p:cSld>
  <p:clrMapOvr>
    <a:masterClrMapping/>
  </p:clrMapOvr>
  <mc:AlternateContent xmlns:mc="http://schemas.openxmlformats.org/markup-compatibility/2006" xmlns:p14="http://schemas.microsoft.com/office/powerpoint/2010/main">
    <mc:Choice Requires="p14">
      <p:transition spd="slow" p14:dur="2000" advTm="34365"/>
    </mc:Choice>
    <mc:Fallback xmlns="">
      <p:transition spd="slow" advTm="343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par>
                          <p:cTn id="31" fill="hold">
                            <p:stCondLst>
                              <p:cond delay="0"/>
                            </p:stCondLst>
                            <p:childTnLst>
                              <p:par>
                                <p:cTn id="32" presetID="1" presetClass="mediacall" presetSubtype="0" fill="hold" nodeType="afterEffect">
                                  <p:stCondLst>
                                    <p:cond delay="0"/>
                                  </p:stCondLst>
                                  <p:childTnLst>
                                    <p:cmd type="call" cmd="playFrom(0.0)">
                                      <p:cBhvr>
                                        <p:cTn id="33" dur="34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0AA9-CD7F-4927-BE06-101D14611ABB}"/>
              </a:ext>
            </a:extLst>
          </p:cNvPr>
          <p:cNvSpPr>
            <a:spLocks noGrp="1"/>
          </p:cNvSpPr>
          <p:nvPr>
            <p:ph type="title"/>
          </p:nvPr>
        </p:nvSpPr>
        <p:spPr>
          <a:xfrm>
            <a:off x="1286933" y="609600"/>
            <a:ext cx="10197494" cy="1099457"/>
          </a:xfrm>
        </p:spPr>
        <p:txBody>
          <a:bodyPr>
            <a:normAutofit/>
          </a:bodyPr>
          <a:lstStyle/>
          <a:p>
            <a:r>
              <a:rPr lang="en-US" dirty="0"/>
              <a:t>Chronological Checklist for Election:</a:t>
            </a:r>
          </a:p>
        </p:txBody>
      </p:sp>
      <p:graphicFrame>
        <p:nvGraphicFramePr>
          <p:cNvPr id="6" name="Content Placeholder 2">
            <a:extLst>
              <a:ext uri="{FF2B5EF4-FFF2-40B4-BE49-F238E27FC236}">
                <a16:creationId xmlns:a16="http://schemas.microsoft.com/office/drawing/2014/main" id="{6DF66F21-2AF3-42BF-4D6D-0A2E077F4C5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97137620"/>
              </p:ext>
            </p:extLst>
          </p:nvPr>
        </p:nvGraphicFramePr>
        <p:xfrm>
          <a:off x="1286933" y="1873188"/>
          <a:ext cx="9618133" cy="41867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descr="Controls to play audio narration.">
            <a:hlinkClick r:id="" action="ppaction://media"/>
            <a:extLst>
              <a:ext uri="{FF2B5EF4-FFF2-40B4-BE49-F238E27FC236}">
                <a16:creationId xmlns:a16="http://schemas.microsoft.com/office/drawing/2014/main" id="{1BA2F73D-C169-4B46-CACE-9FD8E8BFD07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75FB4FB-7298-44C5-A7C1-D37F8618D9E9}" label="Slide_11" lang="" r:embed="rId10"/>
                        </p173:trackLst>
                      </p173:tracksInfo>
                    </p:ext>
                  </p14:extLst>
                </p14:media>
              </p:ext>
            </p:extLst>
          </p:nvPr>
        </p:nvPicPr>
        <p:blipFill>
          <a:blip r:embed="rId11"/>
          <a:stretch>
            <a:fillRect/>
          </a:stretch>
        </p:blipFill>
        <p:spPr>
          <a:xfrm>
            <a:off x="11179627" y="4469097"/>
            <a:ext cx="609600" cy="609600"/>
          </a:xfrm>
          <a:prstGeom prst="rect">
            <a:avLst/>
          </a:prstGeom>
        </p:spPr>
      </p:pic>
    </p:spTree>
    <p:extLst>
      <p:ext uri="{BB962C8B-B14F-4D97-AF65-F5344CB8AC3E}">
        <p14:creationId xmlns:p14="http://schemas.microsoft.com/office/powerpoint/2010/main" val="3589011096"/>
      </p:ext>
    </p:extLst>
  </p:cSld>
  <p:clrMapOvr>
    <a:masterClrMapping/>
  </p:clrMapOvr>
  <mc:AlternateContent xmlns:mc="http://schemas.openxmlformats.org/markup-compatibility/2006" xmlns:p14="http://schemas.microsoft.com/office/powerpoint/2010/main">
    <mc:Choice Requires="p14">
      <p:transition spd="slow" p14:dur="2000" advTm="7180"/>
    </mc:Choice>
    <mc:Fallback xmlns="">
      <p:transition spd="slow" advTm="71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D7E1DB9-F0F4-450B-A08C-BEAD6D50A33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EADA33F9-96B9-499E-8766-39C92BCE2DF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62C91925-ADDB-42DB-8459-E4265326326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76977D43-0B8F-42AE-9C04-2D78217EDF6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E1709AE1-8D30-420F-BBFD-DD3D390388F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989C852D-167F-4A5C-954E-299A48843D7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F416CE20-24DA-4334-8D60-49D6B82B3E1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5156DDA9-DA24-4B9F-A7B6-A60558CD8336}"/>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03815571-55DB-4482-B0CE-FACE9D143D24}"/>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8302D876-464C-4DBD-928E-A5310816317D}"/>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9A8C248C-45CD-4C48-AC35-2DFEEB5FF8E7}"/>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graphicEl>
                                              <a:dgm id="{8F205A2F-0644-45C9-B344-A4F74EECED3F}"/>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graphicEl>
                                              <a:dgm id="{1234C5B7-2926-48C4-AB45-2EE9632CB7CA}"/>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graphicEl>
                                              <a:dgm id="{245B3A26-ED91-46D6-B4BF-D6F76BE35B5B}"/>
                                            </p:graphicEl>
                                          </p:spTgt>
                                        </p:tgtEl>
                                        <p:attrNameLst>
                                          <p:attrName>style.visibility</p:attrName>
                                        </p:attrNameLst>
                                      </p:cBhvr>
                                      <p:to>
                                        <p:strVal val="visible"/>
                                      </p:to>
                                    </p:set>
                                  </p:childTnLst>
                                </p:cTn>
                              </p:par>
                            </p:childTnLst>
                          </p:cTn>
                        </p:par>
                        <p:par>
                          <p:cTn id="59" fill="hold">
                            <p:stCondLst>
                              <p:cond delay="0"/>
                            </p:stCondLst>
                            <p:childTnLst>
                              <p:par>
                                <p:cTn id="60" presetID="1" presetClass="mediacall" presetSubtype="0" fill="hold" nodeType="afterEffect">
                                  <p:stCondLst>
                                    <p:cond delay="0"/>
                                  </p:stCondLst>
                                  <p:childTnLst>
                                    <p:cmd type="call" cmd="playFrom(0.0)">
                                      <p:cBhvr>
                                        <p:cTn id="61" dur="1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Graphic spid="6"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DFBA-3344-4301-8A87-5CB8F115D5E2}"/>
              </a:ext>
            </a:extLst>
          </p:cNvPr>
          <p:cNvSpPr>
            <a:spLocks noGrp="1"/>
          </p:cNvSpPr>
          <p:nvPr>
            <p:ph type="title"/>
          </p:nvPr>
        </p:nvSpPr>
        <p:spPr>
          <a:xfrm>
            <a:off x="1286933" y="609600"/>
            <a:ext cx="10197494" cy="1099457"/>
          </a:xfrm>
        </p:spPr>
        <p:txBody>
          <a:bodyPr>
            <a:normAutofit/>
          </a:bodyPr>
          <a:lstStyle/>
          <a:p>
            <a:r>
              <a:rPr lang="en-US" dirty="0"/>
              <a:t>Chronological Checklist Cont. </a:t>
            </a:r>
          </a:p>
        </p:txBody>
      </p:sp>
      <p:graphicFrame>
        <p:nvGraphicFramePr>
          <p:cNvPr id="18" name="Content Placeholder 2" descr="Controls to play audio narration.">
            <a:extLst>
              <a:ext uri="{FF2B5EF4-FFF2-40B4-BE49-F238E27FC236}">
                <a16:creationId xmlns:a16="http://schemas.microsoft.com/office/drawing/2014/main" id="{78FC9358-9E3E-3AFC-EDA5-FBFB4C698497}"/>
              </a:ext>
            </a:extLst>
          </p:cNvPr>
          <p:cNvGraphicFramePr>
            <a:graphicFrameLocks noGrp="1"/>
          </p:cNvGraphicFramePr>
          <p:nvPr>
            <p:ph idx="1"/>
            <p:extLst>
              <p:ext uri="{D42A27DB-BD31-4B8C-83A1-F6EECF244321}">
                <p14:modId xmlns:p14="http://schemas.microsoft.com/office/powerpoint/2010/main" val="36865486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descr="Controls to play audio narration.">
            <a:hlinkClick r:id="" action="ppaction://media"/>
            <a:extLst>
              <a:ext uri="{FF2B5EF4-FFF2-40B4-BE49-F238E27FC236}">
                <a16:creationId xmlns:a16="http://schemas.microsoft.com/office/drawing/2014/main" id="{7B2CB786-841B-6BC6-F46C-28E68757E65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79F0B88-2AEB-4BE5-A361-B3F1118E550C}" label="Slide_12" lang="" r:embed="rId10"/>
                        </p173:trackLst>
                      </p173:tracksInfo>
                    </p:ext>
                  </p14:extLst>
                </p14:media>
              </p:ext>
            </p:extLst>
          </p:nvPr>
        </p:nvPicPr>
        <p:blipFill>
          <a:blip r:embed="rId11"/>
          <a:stretch>
            <a:fillRect/>
          </a:stretch>
        </p:blipFill>
        <p:spPr>
          <a:xfrm>
            <a:off x="11484427" y="4476993"/>
            <a:ext cx="609600" cy="609600"/>
          </a:xfrm>
          <a:prstGeom prst="rect">
            <a:avLst/>
          </a:prstGeom>
        </p:spPr>
      </p:pic>
    </p:spTree>
    <p:extLst>
      <p:ext uri="{BB962C8B-B14F-4D97-AF65-F5344CB8AC3E}">
        <p14:creationId xmlns:p14="http://schemas.microsoft.com/office/powerpoint/2010/main" val="665059178"/>
      </p:ext>
    </p:extLst>
  </p:cSld>
  <p:clrMapOvr>
    <a:masterClrMapping/>
  </p:clrMapOvr>
  <mc:AlternateContent xmlns:mc="http://schemas.openxmlformats.org/markup-compatibility/2006" xmlns:p14="http://schemas.microsoft.com/office/powerpoint/2010/main">
    <mc:Choice Requires="p14">
      <p:transition spd="slow" p14:dur="2000" advTm="4133"/>
    </mc:Choice>
    <mc:Fallback xmlns="">
      <p:transition spd="slow" advTm="4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D9BD9D74-B377-4575-B00E-FB60099D65E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AADEF4E4-30FE-46B5-B287-589837F63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graphicEl>
                                              <a:dgm id="{B37D3EA5-0CF5-48AA-8E88-845E57051BD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968D9F86-4802-4810-99F8-65B4C37D389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graphicEl>
                                              <a:dgm id="{2F4EBC99-14F5-4D86-83B7-2BBDF5E3F18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3343E856-C41E-436F-BD7B-42FFB810CDE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graphicEl>
                                              <a:dgm id="{F6A876F3-9FA1-4242-9548-52C9581FE02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graphicEl>
                                              <a:dgm id="{8A3BB15C-0504-4DF6-896B-DFE1B97807A6}"/>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graphicEl>
                                              <a:dgm id="{9BD14CB9-6BF4-441E-AA8B-A84275B08163}"/>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graphicEl>
                                              <a:dgm id="{89693F10-E8C5-4247-8A05-8FBF23D8A0B3}"/>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graphicEl>
                                              <a:dgm id="{0B6644B8-75A0-44FA-ADD3-1C055E8670EC}"/>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graphicEl>
                                              <a:dgm id="{FF3DA2DE-72E0-4F8D-8004-FE10884B26EE}"/>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graphicEl>
                                              <a:dgm id="{2455E6D0-5370-4767-857B-178745CA46CC}"/>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graphicEl>
                                              <a:dgm id="{B86435AE-5673-4D61-AB16-0F7919E54020}"/>
                                            </p:graphicEl>
                                          </p:spTgt>
                                        </p:tgtEl>
                                        <p:attrNameLst>
                                          <p:attrName>style.visibility</p:attrName>
                                        </p:attrNameLst>
                                      </p:cBhvr>
                                      <p:to>
                                        <p:strVal val="visible"/>
                                      </p:to>
                                    </p:set>
                                  </p:childTnLst>
                                </p:cTn>
                              </p:par>
                            </p:childTnLst>
                          </p:cTn>
                        </p:par>
                        <p:par>
                          <p:cTn id="59" fill="hold">
                            <p:stCondLst>
                              <p:cond delay="0"/>
                            </p:stCondLst>
                            <p:childTnLst>
                              <p:par>
                                <p:cTn id="60" presetID="1" presetClass="mediacall" presetSubtype="0" fill="hold" nodeType="afterEffect">
                                  <p:stCondLst>
                                    <p:cond delay="0"/>
                                  </p:stCondLst>
                                  <p:childTnLst>
                                    <p:cmd type="call" cmd="playFrom(0.0)">
                                      <p:cBhvr>
                                        <p:cTn id="61" dur="16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Graphic spid="18"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75DB-1300-4560-901A-727BB4D92845}"/>
              </a:ext>
            </a:extLst>
          </p:cNvPr>
          <p:cNvSpPr>
            <a:spLocks noGrp="1"/>
          </p:cNvSpPr>
          <p:nvPr>
            <p:ph type="title"/>
          </p:nvPr>
        </p:nvSpPr>
        <p:spPr/>
        <p:txBody>
          <a:bodyPr/>
          <a:lstStyle/>
          <a:p>
            <a:r>
              <a:rPr lang="en-US" dirty="0"/>
              <a:t>Appointment of SWCD Board Members:</a:t>
            </a:r>
          </a:p>
        </p:txBody>
      </p:sp>
      <p:sp>
        <p:nvSpPr>
          <p:cNvPr id="3" name="Content Placeholder 2">
            <a:extLst>
              <a:ext uri="{FF2B5EF4-FFF2-40B4-BE49-F238E27FC236}">
                <a16:creationId xmlns:a16="http://schemas.microsoft.com/office/drawing/2014/main" id="{3AFF60B8-9CB2-4BE9-8445-5888184A01CC}"/>
              </a:ext>
            </a:extLst>
          </p:cNvPr>
          <p:cNvSpPr>
            <a:spLocks noGrp="1"/>
          </p:cNvSpPr>
          <p:nvPr>
            <p:ph idx="1"/>
          </p:nvPr>
        </p:nvSpPr>
        <p:spPr>
          <a:xfrm>
            <a:off x="677334" y="1677881"/>
            <a:ext cx="10250310" cy="4363482"/>
          </a:xfrm>
        </p:spPr>
        <p:txBody>
          <a:bodyPr>
            <a:normAutofit fontScale="92500" lnSpcReduction="10000"/>
          </a:bodyPr>
          <a:lstStyle/>
          <a:p>
            <a:r>
              <a:rPr lang="en-US" sz="1800" dirty="0">
                <a:effectLst/>
                <a:ea typeface="Calibri" panose="020F0502020204030204" pitchFamily="34" charset="0"/>
                <a:cs typeface="Times New Roman" panose="02020603050405020304" pitchFamily="18" charset="0"/>
              </a:rPr>
              <a:t>TCA §43-14-217(a) states the two supervisors appointed by the </a:t>
            </a:r>
            <a:r>
              <a:rPr lang="en-US" dirty="0">
                <a:ea typeface="Calibri" panose="020F0502020204030204" pitchFamily="34" charset="0"/>
                <a:cs typeface="Times New Roman" panose="02020603050405020304" pitchFamily="18" charset="0"/>
              </a:rPr>
              <a:t>Tennessee Soil and Water Conservation Committee</a:t>
            </a:r>
            <a:r>
              <a:rPr lang="en-US" sz="1800" dirty="0">
                <a:effectLst/>
                <a:ea typeface="Calibri" panose="020F0502020204030204" pitchFamily="34" charset="0"/>
                <a:cs typeface="Times New Roman" panose="02020603050405020304" pitchFamily="18" charset="0"/>
              </a:rPr>
              <a:t> shall be persons who are, by training and experience, qualified to perform the specialized skilled service that will be required of them in the performance of their duties.  Training and experience is defined as having a knowledge of conservation practices and programs, first-hand experience with installing conservation practices, or education and training or experience in soil scienc</a:t>
            </a:r>
            <a:r>
              <a:rPr lang="en-US" dirty="0">
                <a:ea typeface="Calibri" panose="020F0502020204030204" pitchFamily="34" charset="0"/>
                <a:cs typeface="Times New Roman" panose="02020603050405020304" pitchFamily="18" charset="0"/>
              </a:rPr>
              <a:t>e, natural resources, environmental science, or a related field.</a:t>
            </a:r>
            <a:endParaRPr lang="en-US" sz="1800" dirty="0">
              <a:effectLst/>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Timeline for conducting SWCD Supervisor appointments:</a:t>
            </a:r>
          </a:p>
          <a:p>
            <a:pPr lvl="1"/>
            <a:r>
              <a:rPr lang="en-US" dirty="0">
                <a:effectLst/>
                <a:ea typeface="Calibri" panose="020F0502020204030204" pitchFamily="34" charset="0"/>
                <a:cs typeface="Times New Roman" panose="02020603050405020304" pitchFamily="18" charset="0"/>
              </a:rPr>
              <a:t>Email sent in December each year to the SWCD and UT/TSU Extension County Director from the </a:t>
            </a:r>
            <a:r>
              <a:rPr lang="en-US" dirty="0">
                <a:ea typeface="Calibri" panose="020F0502020204030204" pitchFamily="34" charset="0"/>
                <a:cs typeface="Times New Roman" panose="02020603050405020304" pitchFamily="18" charset="0"/>
              </a:rPr>
              <a:t>TSWCC</a:t>
            </a:r>
            <a:r>
              <a:rPr lang="en-US" dirty="0">
                <a:effectLst/>
                <a:ea typeface="Calibri" panose="020F0502020204030204" pitchFamily="34" charset="0"/>
                <a:cs typeface="Times New Roman" panose="02020603050405020304" pitchFamily="18" charset="0"/>
              </a:rPr>
              <a:t> notifying the district of the upcoming appointment to the District Board. </a:t>
            </a:r>
          </a:p>
          <a:p>
            <a:pPr lvl="1"/>
            <a:r>
              <a:rPr lang="en-US" dirty="0">
                <a:ea typeface="Calibri" panose="020F0502020204030204" pitchFamily="34" charset="0"/>
                <a:cs typeface="Times New Roman" panose="02020603050405020304" pitchFamily="18" charset="0"/>
              </a:rPr>
              <a:t>Schedule and hold the Local Nominating Committee meeting. </a:t>
            </a:r>
            <a:r>
              <a:rPr lang="en-US" dirty="0">
                <a:effectLst/>
                <a:ea typeface="Calibri" panose="020F0502020204030204" pitchFamily="34" charset="0"/>
                <a:cs typeface="Times New Roman" panose="02020603050405020304" pitchFamily="18" charset="0"/>
              </a:rPr>
              <a:t>Complete the nomination form for recommended appointees and submit this information to the </a:t>
            </a:r>
            <a:r>
              <a:rPr lang="en-US" dirty="0">
                <a:ea typeface="Calibri" panose="020F0502020204030204" pitchFamily="34" charset="0"/>
                <a:cs typeface="Times New Roman" panose="02020603050405020304" pitchFamily="18" charset="0"/>
              </a:rPr>
              <a:t>Tennessee Soil and Water Conservation Commission</a:t>
            </a:r>
            <a:r>
              <a:rPr lang="en-US" dirty="0">
                <a:effectLst/>
                <a:ea typeface="Calibri" panose="020F0502020204030204" pitchFamily="34" charset="0"/>
                <a:cs typeface="Times New Roman" panose="02020603050405020304" pitchFamily="18" charset="0"/>
              </a:rPr>
              <a:t>, via Katie.Gibby@tn.gov. Districts should keep a copy of the </a:t>
            </a:r>
            <a:r>
              <a:rPr lang="en-US" dirty="0">
                <a:ea typeface="Calibri" panose="020F0502020204030204" pitchFamily="34" charset="0"/>
                <a:cs typeface="Times New Roman" panose="02020603050405020304" pitchFamily="18" charset="0"/>
              </a:rPr>
              <a:t>TSWCC</a:t>
            </a:r>
            <a:r>
              <a:rPr lang="en-US" dirty="0">
                <a:effectLst/>
                <a:ea typeface="Calibri" panose="020F0502020204030204" pitchFamily="34" charset="0"/>
                <a:cs typeface="Times New Roman" panose="02020603050405020304" pitchFamily="18" charset="0"/>
              </a:rPr>
              <a:t> appointment notification indefinitely for each appointment.</a:t>
            </a:r>
          </a:p>
          <a:p>
            <a:pPr lvl="1"/>
            <a:r>
              <a:rPr lang="en-US" dirty="0">
                <a:effectLst/>
                <a:ea typeface="Calibri" panose="020F0502020204030204" pitchFamily="34" charset="0"/>
                <a:cs typeface="Times New Roman" panose="02020603050405020304" pitchFamily="18" charset="0"/>
              </a:rPr>
              <a:t>After the </a:t>
            </a:r>
            <a:r>
              <a:rPr lang="en-US" dirty="0">
                <a:ea typeface="Calibri" panose="020F0502020204030204" pitchFamily="34" charset="0"/>
                <a:cs typeface="Times New Roman" panose="02020603050405020304" pitchFamily="18" charset="0"/>
              </a:rPr>
              <a:t>Tennessee Soil and Water </a:t>
            </a:r>
            <a:r>
              <a:rPr lang="en-US" dirty="0">
                <a:effectLst/>
                <a:ea typeface="Calibri" panose="020F0502020204030204" pitchFamily="34" charset="0"/>
                <a:cs typeface="Times New Roman" panose="02020603050405020304" pitchFamily="18" charset="0"/>
              </a:rPr>
              <a:t>Conservation Commission votes to approve the appointments to the District Boards, a letter and an Oath of Office form will be emailed to the District </a:t>
            </a:r>
            <a:r>
              <a:rPr lang="en-US" dirty="0">
                <a:ea typeface="Calibri" panose="020F0502020204030204" pitchFamily="34" charset="0"/>
                <a:cs typeface="Times New Roman" panose="02020603050405020304" pitchFamily="18" charset="0"/>
              </a:rPr>
              <a:t>primary point of contact.  This Oath</a:t>
            </a:r>
            <a:r>
              <a:rPr lang="en-US" dirty="0">
                <a:effectLst/>
                <a:ea typeface="Calibri" panose="020F0502020204030204" pitchFamily="34" charset="0"/>
                <a:cs typeface="Times New Roman" panose="02020603050405020304" pitchFamily="18" charset="0"/>
              </a:rPr>
              <a:t> of Office should be signed by the newly appointed or re-appointed board member.  Email this signed form back to the Commission via Katie.Gibby@tn.gov</a:t>
            </a:r>
          </a:p>
          <a:p>
            <a:pPr lvl="1"/>
            <a:endParaRPr lang="en-US" sz="1400" dirty="0">
              <a:effectLst/>
              <a:ea typeface="Calibri" panose="020F0502020204030204" pitchFamily="34" charset="0"/>
              <a:cs typeface="Times New Roman" panose="02020603050405020304" pitchFamily="18" charset="0"/>
            </a:endParaRPr>
          </a:p>
          <a:p>
            <a:endParaRPr lang="en-US" dirty="0"/>
          </a:p>
        </p:txBody>
      </p:sp>
      <p:pic>
        <p:nvPicPr>
          <p:cNvPr id="4" name="Recorded Sound" descr="Controls to play audio narration.">
            <a:hlinkClick r:id="" action="ppaction://media"/>
            <a:extLst>
              <a:ext uri="{FF2B5EF4-FFF2-40B4-BE49-F238E27FC236}">
                <a16:creationId xmlns:a16="http://schemas.microsoft.com/office/drawing/2014/main" id="{56EA9CE8-B56C-6A2A-1F14-8391B070369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3B07B96-34AA-492E-A2C5-0827C943157B}" label="Slide_13" lang="" r:embed="rId5"/>
                        </p173:trackLst>
                      </p173:tracksInfo>
                    </p:ext>
                  </p14:extLst>
                </p14:media>
              </p:ext>
            </p:extLst>
          </p:nvPr>
        </p:nvPicPr>
        <p:blipFill>
          <a:blip r:embed="rId6"/>
          <a:stretch>
            <a:fillRect/>
          </a:stretch>
        </p:blipFill>
        <p:spPr>
          <a:xfrm>
            <a:off x="10927644" y="4535349"/>
            <a:ext cx="609600" cy="609600"/>
          </a:xfrm>
          <a:prstGeom prst="rect">
            <a:avLst/>
          </a:prstGeom>
        </p:spPr>
      </p:pic>
    </p:spTree>
    <p:extLst>
      <p:ext uri="{BB962C8B-B14F-4D97-AF65-F5344CB8AC3E}">
        <p14:creationId xmlns:p14="http://schemas.microsoft.com/office/powerpoint/2010/main" val="184799949"/>
      </p:ext>
    </p:extLst>
  </p:cSld>
  <p:clrMapOvr>
    <a:masterClrMapping/>
  </p:clrMapOvr>
  <mc:AlternateContent xmlns:mc="http://schemas.openxmlformats.org/markup-compatibility/2006" xmlns:p14="http://schemas.microsoft.com/office/powerpoint/2010/main">
    <mc:Choice Requires="p14">
      <p:transition spd="slow" p14:dur="2000" advTm="8063"/>
    </mc:Choice>
    <mc:Fallback xmlns="">
      <p:transition spd="slow" advTm="80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54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75DB-1300-4560-901A-727BB4D92845}"/>
              </a:ext>
            </a:extLst>
          </p:cNvPr>
          <p:cNvSpPr>
            <a:spLocks noGrp="1"/>
          </p:cNvSpPr>
          <p:nvPr>
            <p:ph type="title"/>
          </p:nvPr>
        </p:nvSpPr>
        <p:spPr/>
        <p:txBody>
          <a:bodyPr/>
          <a:lstStyle/>
          <a:p>
            <a:r>
              <a:rPr lang="en-US" dirty="0"/>
              <a:t>Filling of Vacancies on the Board</a:t>
            </a:r>
          </a:p>
        </p:txBody>
      </p:sp>
      <p:sp>
        <p:nvSpPr>
          <p:cNvPr id="3" name="Content Placeholder 2">
            <a:extLst>
              <a:ext uri="{FF2B5EF4-FFF2-40B4-BE49-F238E27FC236}">
                <a16:creationId xmlns:a16="http://schemas.microsoft.com/office/drawing/2014/main" id="{3AFF60B8-9CB2-4BE9-8445-5888184A01CC}"/>
              </a:ext>
            </a:extLst>
          </p:cNvPr>
          <p:cNvSpPr>
            <a:spLocks noGrp="1"/>
          </p:cNvSpPr>
          <p:nvPr>
            <p:ph idx="1"/>
          </p:nvPr>
        </p:nvSpPr>
        <p:spPr>
          <a:xfrm>
            <a:off x="677334" y="1677881"/>
            <a:ext cx="10250310" cy="4363482"/>
          </a:xfrm>
        </p:spPr>
        <p:txBody>
          <a:bodyPr>
            <a:normAutofit/>
          </a:bodyPr>
          <a:lstStyle/>
          <a:p>
            <a:r>
              <a:rPr lang="en-US" dirty="0">
                <a:ea typeface="Calibri" panose="020F0502020204030204" pitchFamily="34" charset="0"/>
                <a:cs typeface="Times New Roman" panose="02020603050405020304" pitchFamily="18" charset="0"/>
              </a:rPr>
              <a:t>When a vacancy occurs on the Board, whether the position is elected or appointed to the Board, the remaining Board members, by a vote at a regularly scheduled Board meeting, may select a person, whose primary residence is in the District, to fill the remainder of the term of the vacancy</a:t>
            </a:r>
            <a:r>
              <a:rPr lang="en-US" sz="1800" dirty="0">
                <a:effectLst/>
                <a:ea typeface="Calibri" panose="020F0502020204030204" pitchFamily="34" charset="0"/>
                <a:cs typeface="Times New Roman" panose="02020603050405020304" pitchFamily="18" charset="0"/>
              </a:rPr>
              <a:t>.</a:t>
            </a:r>
          </a:p>
          <a:p>
            <a:r>
              <a:rPr lang="en-US" dirty="0">
                <a:ea typeface="Calibri" panose="020F0502020204030204" pitchFamily="34" charset="0"/>
                <a:cs typeface="Times New Roman" panose="02020603050405020304" pitchFamily="18" charset="0"/>
              </a:rPr>
              <a:t>Once this action has been taken, the District staff shall email the State Commission through TDA (</a:t>
            </a:r>
            <a:r>
              <a:rPr lang="en-US" dirty="0">
                <a:ea typeface="Calibri" panose="020F0502020204030204" pitchFamily="34" charset="0"/>
                <a:cs typeface="Times New Roman" panose="02020603050405020304" pitchFamily="18" charset="0"/>
                <a:hlinkClick r:id="rId5"/>
              </a:rPr>
              <a:t>Katie.Gibby@tn.gov</a:t>
            </a:r>
            <a:r>
              <a:rPr lang="en-US" dirty="0">
                <a:ea typeface="Calibri" panose="020F0502020204030204" pitchFamily="34" charset="0"/>
                <a:cs typeface="Times New Roman" panose="02020603050405020304" pitchFamily="18" charset="0"/>
              </a:rPr>
              <a:t>) the name and mailing address of the person selected to fill the vacancy, and the name of the board member who is no longer serving on the Board. </a:t>
            </a:r>
          </a:p>
          <a:p>
            <a:r>
              <a:rPr lang="en-US" sz="1800" dirty="0">
                <a:effectLst/>
                <a:ea typeface="Calibri" panose="020F0502020204030204" pitchFamily="34" charset="0"/>
                <a:cs typeface="Times New Roman" panose="02020603050405020304" pitchFamily="18" charset="0"/>
              </a:rPr>
              <a:t>TDA will email the District Point of Contact a congratulatory letter and Oath of Office for the person filling the vacancy to complet</a:t>
            </a:r>
            <a:r>
              <a:rPr lang="en-US" dirty="0">
                <a:ea typeface="Calibri" panose="020F0502020204030204" pitchFamily="34" charset="0"/>
                <a:cs typeface="Times New Roman" panose="02020603050405020304" pitchFamily="18" charset="0"/>
              </a:rPr>
              <a:t>e.  Once this person has signed the Oath, a copy should be emailed to </a:t>
            </a:r>
            <a:r>
              <a:rPr lang="en-US" dirty="0">
                <a:ea typeface="Calibri" panose="020F0502020204030204" pitchFamily="34" charset="0"/>
                <a:cs typeface="Times New Roman" panose="02020603050405020304" pitchFamily="18" charset="0"/>
                <a:hlinkClick r:id="rId5"/>
              </a:rPr>
              <a:t>Katie.Gibby@tn.gov</a:t>
            </a:r>
            <a:r>
              <a:rPr lang="en-US" dirty="0">
                <a:ea typeface="Calibri" panose="020F0502020204030204" pitchFamily="34" charset="0"/>
                <a:cs typeface="Times New Roman" panose="02020603050405020304" pitchFamily="18" charset="0"/>
              </a:rPr>
              <a:t> .</a:t>
            </a:r>
            <a:endParaRPr lang="en-US" sz="1800" dirty="0">
              <a:effectLst/>
              <a:ea typeface="Calibri" panose="020F0502020204030204" pitchFamily="34" charset="0"/>
              <a:cs typeface="Times New Roman" panose="02020603050405020304" pitchFamily="18" charset="0"/>
            </a:endParaRPr>
          </a:p>
          <a:p>
            <a:endParaRPr lang="en-US" dirty="0"/>
          </a:p>
        </p:txBody>
      </p:sp>
      <p:pic>
        <p:nvPicPr>
          <p:cNvPr id="6" name="Recorded Sound" descr="Controls to play audio narration.">
            <a:hlinkClick r:id="" action="ppaction://media"/>
            <a:extLst>
              <a:ext uri="{FF2B5EF4-FFF2-40B4-BE49-F238E27FC236}">
                <a16:creationId xmlns:a16="http://schemas.microsoft.com/office/drawing/2014/main" id="{620EE777-2711-56DE-CA8B-14A063E15C9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7090E48-538D-4D89-B7BD-A4CFFDD85E03}" label="Slide_14" lang="" r:embed="rId6"/>
                        </p173:trackLst>
                      </p173:tracksInfo>
                    </p:ext>
                  </p14:extLst>
                </p14:media>
              </p:ext>
            </p:extLst>
          </p:nvPr>
        </p:nvPicPr>
        <p:blipFill>
          <a:blip r:embed="rId7"/>
          <a:stretch>
            <a:fillRect/>
          </a:stretch>
        </p:blipFill>
        <p:spPr>
          <a:xfrm>
            <a:off x="10927644" y="4238743"/>
            <a:ext cx="609600" cy="609600"/>
          </a:xfrm>
          <a:prstGeom prst="rect">
            <a:avLst/>
          </a:prstGeom>
        </p:spPr>
      </p:pic>
    </p:spTree>
    <p:extLst>
      <p:ext uri="{BB962C8B-B14F-4D97-AF65-F5344CB8AC3E}">
        <p14:creationId xmlns:p14="http://schemas.microsoft.com/office/powerpoint/2010/main" val="2476047016"/>
      </p:ext>
    </p:extLst>
  </p:cSld>
  <p:clrMapOvr>
    <a:masterClrMapping/>
  </p:clrMapOvr>
  <mc:AlternateContent xmlns:mc="http://schemas.openxmlformats.org/markup-compatibility/2006" xmlns:p14="http://schemas.microsoft.com/office/powerpoint/2010/main">
    <mc:Choice Requires="p14">
      <p:transition spd="slow" p14:dur="2000" advTm="3856"/>
    </mc:Choice>
    <mc:Fallback xmlns="">
      <p:transition spd="slow" advTm="3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42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264B-383D-489E-90DA-2981EE4CD7DA}"/>
              </a:ext>
            </a:extLst>
          </p:cNvPr>
          <p:cNvSpPr>
            <a:spLocks noGrp="1"/>
          </p:cNvSpPr>
          <p:nvPr>
            <p:ph type="title"/>
          </p:nvPr>
        </p:nvSpPr>
        <p:spPr/>
        <p:txBody>
          <a:bodyPr/>
          <a:lstStyle/>
          <a:p>
            <a:r>
              <a:rPr lang="en-US" dirty="0"/>
              <a:t>I’ve Been Elected or Appointed! Now What?</a:t>
            </a:r>
          </a:p>
        </p:txBody>
      </p:sp>
      <p:sp>
        <p:nvSpPr>
          <p:cNvPr id="3" name="Content Placeholder 2">
            <a:extLst>
              <a:ext uri="{FF2B5EF4-FFF2-40B4-BE49-F238E27FC236}">
                <a16:creationId xmlns:a16="http://schemas.microsoft.com/office/drawing/2014/main" id="{FC7B25F7-9111-444F-B79E-F965F7F6A0C9}"/>
              </a:ext>
            </a:extLst>
          </p:cNvPr>
          <p:cNvSpPr>
            <a:spLocks noGrp="1"/>
          </p:cNvSpPr>
          <p:nvPr>
            <p:ph idx="1"/>
          </p:nvPr>
        </p:nvSpPr>
        <p:spPr>
          <a:xfrm>
            <a:off x="677334" y="1930400"/>
            <a:ext cx="8596668" cy="4434504"/>
          </a:xfrm>
        </p:spPr>
        <p:txBody>
          <a:bodyPr>
            <a:normAutofit/>
          </a:bodyPr>
          <a:lstStyle/>
          <a:p>
            <a:r>
              <a:rPr lang="en-US" dirty="0"/>
              <a:t>Now that you’ve been elected or appointed, here are a few key points you will learn about in this training:</a:t>
            </a:r>
          </a:p>
          <a:p>
            <a:pPr lvl="1"/>
            <a:r>
              <a:rPr lang="en-US" dirty="0"/>
              <a:t>Local soil and water conservation district board accomplishes its work through long standing partnerships with local, state, and federal government and non-governmental entities and landowners.</a:t>
            </a:r>
          </a:p>
          <a:p>
            <a:pPr lvl="1"/>
            <a:r>
              <a:rPr lang="en-US" dirty="0"/>
              <a:t>Supervisors are state officials for liability purposes when acting in their official capacity since the local soil and water conservation district board is a local entity of state government.</a:t>
            </a:r>
          </a:p>
          <a:p>
            <a:pPr lvl="1"/>
            <a:r>
              <a:rPr lang="en-US" dirty="0"/>
              <a:t>Districts are allowed to accept governmental and non-governmental funds for  district operations, should prepare an annual budget, maintain a bookkeeping system, and oversee proper dispersal of public and private funds according to state law. </a:t>
            </a:r>
          </a:p>
          <a:p>
            <a:pPr lvl="1"/>
            <a:r>
              <a:rPr lang="en-US" dirty="0"/>
              <a:t>The Tennessee legislature has given the supervisors broad power to develop and carry out a soil conservation program. To carry out these powers, the supervisors should take the initiative to provide the leadership needed. </a:t>
            </a:r>
          </a:p>
        </p:txBody>
      </p:sp>
      <p:pic>
        <p:nvPicPr>
          <p:cNvPr id="6" name="Recorded Sound" descr="Controls to play audio narration.">
            <a:hlinkClick r:id="" action="ppaction://media"/>
            <a:extLst>
              <a:ext uri="{FF2B5EF4-FFF2-40B4-BE49-F238E27FC236}">
                <a16:creationId xmlns:a16="http://schemas.microsoft.com/office/drawing/2014/main" id="{39062EF5-B535-D75E-6099-8CA5E9827C5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1B171A4-C24C-45FB-9AC8-0EE108EBB084}" label="Slide_15" lang="" r:embed="rId5"/>
                        </p173:trackLst>
                      </p173:tracksInfo>
                    </p:ext>
                  </p14:extLst>
                </p14:media>
              </p:ext>
            </p:extLst>
          </p:nvPr>
        </p:nvPicPr>
        <p:blipFill>
          <a:blip r:embed="rId6"/>
          <a:stretch>
            <a:fillRect/>
          </a:stretch>
        </p:blipFill>
        <p:spPr>
          <a:xfrm>
            <a:off x="10905066" y="4315538"/>
            <a:ext cx="609600" cy="609600"/>
          </a:xfrm>
          <a:prstGeom prst="rect">
            <a:avLst/>
          </a:prstGeom>
        </p:spPr>
      </p:pic>
    </p:spTree>
    <p:extLst>
      <p:ext uri="{BB962C8B-B14F-4D97-AF65-F5344CB8AC3E}">
        <p14:creationId xmlns:p14="http://schemas.microsoft.com/office/powerpoint/2010/main" val="1114670719"/>
      </p:ext>
    </p:extLst>
  </p:cSld>
  <p:clrMapOvr>
    <a:masterClrMapping/>
  </p:clrMapOvr>
  <mc:AlternateContent xmlns:mc="http://schemas.openxmlformats.org/markup-compatibility/2006" xmlns:p14="http://schemas.microsoft.com/office/powerpoint/2010/main">
    <mc:Choice Requires="p14">
      <p:transition spd="slow" p14:dur="2000" advTm="15588"/>
    </mc:Choice>
    <mc:Fallback xmlns="">
      <p:transition spd="slow" advTm="155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46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13685F-7BA0-4567-81CB-0EB11CCF0337}"/>
              </a:ext>
            </a:extLst>
          </p:cNvPr>
          <p:cNvSpPr>
            <a:spLocks noGrp="1"/>
          </p:cNvSpPr>
          <p:nvPr>
            <p:ph type="title"/>
          </p:nvPr>
        </p:nvSpPr>
        <p:spPr>
          <a:xfrm>
            <a:off x="677334" y="609599"/>
            <a:ext cx="3843375" cy="5545667"/>
          </a:xfrm>
        </p:spPr>
        <p:txBody>
          <a:bodyPr anchor="ctr">
            <a:normAutofit/>
          </a:bodyPr>
          <a:lstStyle/>
          <a:p>
            <a:r>
              <a:rPr lang="en-US">
                <a:solidFill>
                  <a:schemeClr val="tx1">
                    <a:lumMod val="85000"/>
                    <a:lumOff val="15000"/>
                  </a:schemeClr>
                </a:solidFill>
              </a:rPr>
              <a:t>Conclusion:</a:t>
            </a:r>
          </a:p>
        </p:txBody>
      </p:sp>
      <p:sp>
        <p:nvSpPr>
          <p:cNvPr id="3" name="Content Placeholder 2">
            <a:extLst>
              <a:ext uri="{FF2B5EF4-FFF2-40B4-BE49-F238E27FC236}">
                <a16:creationId xmlns:a16="http://schemas.microsoft.com/office/drawing/2014/main" id="{B05E465F-4FB4-461A-92BB-99F267B2A2AB}"/>
              </a:ext>
            </a:extLst>
          </p:cNvPr>
          <p:cNvSpPr>
            <a:spLocks noGrp="1"/>
          </p:cNvSpPr>
          <p:nvPr>
            <p:ph idx="1"/>
          </p:nvPr>
        </p:nvSpPr>
        <p:spPr>
          <a:xfrm>
            <a:off x="6116084" y="609600"/>
            <a:ext cx="5511296" cy="5545667"/>
          </a:xfrm>
        </p:spPr>
        <p:txBody>
          <a:bodyPr anchor="ctr">
            <a:normAutofit/>
          </a:bodyPr>
          <a:lstStyle/>
          <a:p>
            <a:pPr>
              <a:buClrTx/>
            </a:pPr>
            <a:r>
              <a:rPr lang="en-US" dirty="0">
                <a:solidFill>
                  <a:schemeClr val="bg1"/>
                </a:solidFill>
              </a:rPr>
              <a:t>Eligible voters must own land in the district.</a:t>
            </a:r>
            <a:endParaRPr lang="en-US" dirty="0">
              <a:solidFill>
                <a:schemeClr val="bg1"/>
              </a:solidFill>
              <a:cs typeface="Calibri"/>
            </a:endParaRPr>
          </a:p>
          <a:p>
            <a:pPr>
              <a:buClrTx/>
            </a:pPr>
            <a:r>
              <a:rPr lang="en-US" dirty="0">
                <a:solidFill>
                  <a:schemeClr val="bg1"/>
                </a:solidFill>
              </a:rPr>
              <a:t>The Nominating Committee will prepare a slate of candidates for the SWCD election, and recommendations for appointments.</a:t>
            </a:r>
          </a:p>
          <a:p>
            <a:pPr>
              <a:buClrTx/>
            </a:pPr>
            <a:r>
              <a:rPr lang="en-US" dirty="0">
                <a:solidFill>
                  <a:schemeClr val="bg1"/>
                </a:solidFill>
                <a:cs typeface="Calibri"/>
              </a:rPr>
              <a:t>Persons on the election ballot or recommended for appointment to the Board must maintain their primary residence in the District where they are elected/appointed.</a:t>
            </a:r>
          </a:p>
          <a:p>
            <a:pPr>
              <a:buClrTx/>
            </a:pPr>
            <a:r>
              <a:rPr lang="en-US" dirty="0">
                <a:solidFill>
                  <a:schemeClr val="bg1"/>
                </a:solidFill>
                <a:cs typeface="Calibri"/>
              </a:rPr>
              <a:t>Any person whose primary residence is in the District, who completes a nominating petition with 25 landowner signatures and submits it by the deadline, will be a candidate for election.</a:t>
            </a:r>
          </a:p>
          <a:p>
            <a:pPr>
              <a:buClrTx/>
            </a:pPr>
            <a:r>
              <a:rPr lang="en-US" dirty="0">
                <a:solidFill>
                  <a:schemeClr val="bg1"/>
                </a:solidFill>
              </a:rPr>
              <a:t>SWCD Supervisor terms begin April 1</a:t>
            </a:r>
            <a:r>
              <a:rPr lang="en-US" baseline="30000" dirty="0">
                <a:solidFill>
                  <a:schemeClr val="bg1"/>
                </a:solidFill>
              </a:rPr>
              <a:t>st</a:t>
            </a:r>
            <a:r>
              <a:rPr lang="en-US" dirty="0">
                <a:solidFill>
                  <a:schemeClr val="bg1"/>
                </a:solidFill>
              </a:rPr>
              <a:t> and end March 31</a:t>
            </a:r>
            <a:r>
              <a:rPr lang="en-US" baseline="30000" dirty="0">
                <a:solidFill>
                  <a:schemeClr val="bg1"/>
                </a:solidFill>
              </a:rPr>
              <a:t>st</a:t>
            </a:r>
            <a:r>
              <a:rPr lang="en-US" dirty="0">
                <a:solidFill>
                  <a:schemeClr val="bg1"/>
                </a:solidFill>
              </a:rPr>
              <a:t>. </a:t>
            </a:r>
          </a:p>
          <a:p>
            <a:pPr>
              <a:buClrTx/>
            </a:pPr>
            <a:r>
              <a:rPr lang="en-US" dirty="0">
                <a:solidFill>
                  <a:schemeClr val="bg1"/>
                </a:solidFill>
                <a:cs typeface="Calibri"/>
              </a:rPr>
              <a:t>Appointed members must have knowledge and skills to serve as a supervisor of the District. </a:t>
            </a:r>
          </a:p>
        </p:txBody>
      </p:sp>
      <p:pic>
        <p:nvPicPr>
          <p:cNvPr id="4" name="Recorded Sound" descr="Controls to play audio narration.">
            <a:hlinkClick r:id="" action="ppaction://media"/>
            <a:extLst>
              <a:ext uri="{FF2B5EF4-FFF2-40B4-BE49-F238E27FC236}">
                <a16:creationId xmlns:a16="http://schemas.microsoft.com/office/drawing/2014/main" id="{CDEA3A02-9C91-7F3D-59A0-119F526EEEB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60D4325-3890-4CDC-BB4F-01825C5F2285}" label="Slide_16" lang="" r:embed="rId5"/>
                        </p173:trackLst>
                      </p173:tracksInfo>
                    </p:ext>
                  </p14:extLst>
                </p14:media>
              </p:ext>
            </p:extLst>
          </p:nvPr>
        </p:nvPicPr>
        <p:blipFill>
          <a:blip r:embed="rId6"/>
          <a:stretch>
            <a:fillRect/>
          </a:stretch>
        </p:blipFill>
        <p:spPr>
          <a:xfrm>
            <a:off x="11322580" y="4806387"/>
            <a:ext cx="609600" cy="609600"/>
          </a:xfrm>
          <a:prstGeom prst="rect">
            <a:avLst/>
          </a:prstGeom>
        </p:spPr>
      </p:pic>
    </p:spTree>
    <p:extLst>
      <p:ext uri="{BB962C8B-B14F-4D97-AF65-F5344CB8AC3E}">
        <p14:creationId xmlns:p14="http://schemas.microsoft.com/office/powerpoint/2010/main" val="3220057038"/>
      </p:ext>
    </p:extLst>
  </p:cSld>
  <p:clrMapOvr>
    <a:masterClrMapping/>
  </p:clrMapOvr>
  <mc:AlternateContent xmlns:mc="http://schemas.openxmlformats.org/markup-compatibility/2006" xmlns:p14="http://schemas.microsoft.com/office/powerpoint/2010/main">
    <mc:Choice Requires="p14">
      <p:transition spd="slow" p14:dur="2000" advTm="54108"/>
    </mc:Choice>
    <mc:Fallback xmlns="">
      <p:transition spd="slow" advTm="54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83C8-4969-4311-9DB7-4F07F20BFBE9}"/>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EB028A5C-5184-468C-88F5-7A8DA8E9B8AF}"/>
              </a:ext>
            </a:extLst>
          </p:cNvPr>
          <p:cNvSpPr>
            <a:spLocks noGrp="1"/>
          </p:cNvSpPr>
          <p:nvPr>
            <p:ph idx="1"/>
          </p:nvPr>
        </p:nvSpPr>
        <p:spPr>
          <a:xfrm>
            <a:off x="677334" y="1376039"/>
            <a:ext cx="8596668" cy="4665323"/>
          </a:xfrm>
        </p:spPr>
        <p:txBody>
          <a:bodyPr>
            <a:normAutofit lnSpcReduction="10000"/>
          </a:bodyPr>
          <a:lstStyle/>
          <a:p>
            <a:pPr>
              <a:lnSpc>
                <a:spcPct val="107000"/>
              </a:lnSpc>
              <a:spcBef>
                <a:spcPts val="0"/>
              </a:spcBef>
            </a:pPr>
            <a:r>
              <a:rPr lang="en-US" sz="1800" dirty="0">
                <a:effectLst/>
                <a:ea typeface="Calibri" panose="020F0502020204030204" pitchFamily="34" charset="0"/>
                <a:cs typeface="Times New Roman" panose="02020603050405020304" pitchFamily="18" charset="0"/>
              </a:rPr>
              <a:t>Soil and Water Conservation District Boards </a:t>
            </a:r>
            <a:r>
              <a:rPr lang="en-US" dirty="0">
                <a:ea typeface="Calibri" panose="020F0502020204030204" pitchFamily="34" charset="0"/>
                <a:cs typeface="Times New Roman" panose="02020603050405020304" pitchFamily="18" charset="0"/>
              </a:rPr>
              <a:t>are</a:t>
            </a:r>
            <a:r>
              <a:rPr lang="en-US" sz="1800" dirty="0">
                <a:effectLst/>
                <a:ea typeface="Calibri" panose="020F0502020204030204" pitchFamily="34" charset="0"/>
                <a:cs typeface="Times New Roman" panose="02020603050405020304" pitchFamily="18" charset="0"/>
              </a:rPr>
              <a:t> local entities of state government, and the </a:t>
            </a:r>
            <a:r>
              <a:rPr lang="en-US" dirty="0">
                <a:ea typeface="Calibri" panose="020F0502020204030204" pitchFamily="34" charset="0"/>
                <a:cs typeface="Times New Roman" panose="02020603050405020304" pitchFamily="18" charset="0"/>
              </a:rPr>
              <a:t>board members</a:t>
            </a:r>
            <a:r>
              <a:rPr lang="en-US" sz="1800" dirty="0">
                <a:effectLst/>
                <a:ea typeface="Calibri" panose="020F0502020204030204" pitchFamily="34" charset="0"/>
                <a:cs typeface="Times New Roman" panose="02020603050405020304" pitchFamily="18" charset="0"/>
              </a:rPr>
              <a:t> are state officials, for liability purposes, when acting in their official capacity. Each board is composed of five local leaders (supervisors), and their main task is to work in their districts with partners to reduce soil erosion and improve water quality. </a:t>
            </a:r>
          </a:p>
          <a:p>
            <a:pPr marL="0" indent="0">
              <a:lnSpc>
                <a:spcPct val="107000"/>
              </a:lnSpc>
              <a:spcBef>
                <a:spcPts val="0"/>
              </a:spcBef>
              <a:buNone/>
            </a:pPr>
            <a:endParaRPr lang="en-US" sz="1800" dirty="0">
              <a:effectLst/>
              <a:ea typeface="Calibri" panose="020F0502020204030204" pitchFamily="34" charset="0"/>
              <a:cs typeface="Times New Roman" panose="02020603050405020304" pitchFamily="18" charset="0"/>
            </a:endParaRPr>
          </a:p>
          <a:p>
            <a:pPr marL="918210" marR="0">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The District Board accomplishes this work through long-standing partnerships with local, state and federal government entities, as well as non-profit organizations seeking to address similar concerns.  The key to a successful local program is the strength of this partnership and continuing to develop other partnerships, both governmental and non-governmental, to assist in addressing soil erosion problems in the district. The Board of Supervisors are a positive and constructive local influence on soil erosion control and water quality improvement by utilizing their collective voices, knowledge, experience, and working relationships</a:t>
            </a:r>
            <a:r>
              <a:rPr lang="en-US"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to benefit everyone in the District. </a:t>
            </a:r>
          </a:p>
          <a:p>
            <a:endParaRPr lang="en-US" dirty="0"/>
          </a:p>
        </p:txBody>
      </p:sp>
      <p:pic>
        <p:nvPicPr>
          <p:cNvPr id="4" name="Recorded Sound" descr="Controls to play audio narration.">
            <a:hlinkClick r:id="" action="ppaction://media"/>
            <a:extLst>
              <a:ext uri="{FF2B5EF4-FFF2-40B4-BE49-F238E27FC236}">
                <a16:creationId xmlns:a16="http://schemas.microsoft.com/office/drawing/2014/main" id="{A82E46C7-40AE-A3C2-62A9-D63F9608FE6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371B782-B2F9-4784-A8AB-7F6D35B79F9E}" label="Slide_2" lang="" r:embed="rId5"/>
                        </p173:trackLst>
                      </p173:tracksInfo>
                    </p:ext>
                  </p14:extLst>
                </p14:media>
              </p:ext>
            </p:extLst>
          </p:nvPr>
        </p:nvPicPr>
        <p:blipFill>
          <a:blip r:embed="rId6"/>
          <a:stretch>
            <a:fillRect/>
          </a:stretch>
        </p:blipFill>
        <p:spPr>
          <a:xfrm>
            <a:off x="10238642" y="4369358"/>
            <a:ext cx="609600" cy="609600"/>
          </a:xfrm>
          <a:prstGeom prst="rect">
            <a:avLst/>
          </a:prstGeom>
        </p:spPr>
      </p:pic>
    </p:spTree>
    <p:extLst>
      <p:ext uri="{BB962C8B-B14F-4D97-AF65-F5344CB8AC3E}">
        <p14:creationId xmlns:p14="http://schemas.microsoft.com/office/powerpoint/2010/main" val="3554122558"/>
      </p:ext>
    </p:extLst>
  </p:cSld>
  <p:clrMapOvr>
    <a:masterClrMapping/>
  </p:clrMapOvr>
  <mc:AlternateContent xmlns:mc="http://schemas.openxmlformats.org/markup-compatibility/2006" xmlns:p14="http://schemas.microsoft.com/office/powerpoint/2010/main">
    <mc:Choice Requires="p14">
      <p:transition spd="slow" p14:dur="2000" advTm="22153"/>
    </mc:Choice>
    <mc:Fallback xmlns="">
      <p:transition spd="slow" advTm="22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21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2B2D9D-DDC1-45F2-879F-7887BBCA6C60}"/>
              </a:ext>
            </a:extLst>
          </p:cNvPr>
          <p:cNvSpPr>
            <a:spLocks noGrp="1"/>
          </p:cNvSpPr>
          <p:nvPr>
            <p:ph type="title"/>
          </p:nvPr>
        </p:nvSpPr>
        <p:spPr>
          <a:xfrm>
            <a:off x="643467" y="816638"/>
            <a:ext cx="3367359" cy="5224724"/>
          </a:xfrm>
        </p:spPr>
        <p:txBody>
          <a:bodyPr anchor="ctr">
            <a:normAutofit/>
          </a:bodyPr>
          <a:lstStyle/>
          <a:p>
            <a:r>
              <a:rPr lang="en-US"/>
              <a:t>Election and Appointment:</a:t>
            </a:r>
          </a:p>
        </p:txBody>
      </p:sp>
      <p:sp>
        <p:nvSpPr>
          <p:cNvPr id="54" name="Content Placeholder 2">
            <a:extLst>
              <a:ext uri="{FF2B5EF4-FFF2-40B4-BE49-F238E27FC236}">
                <a16:creationId xmlns:a16="http://schemas.microsoft.com/office/drawing/2014/main" id="{9181B19C-B075-4585-B087-3DB4179BA4BD}"/>
              </a:ext>
            </a:extLst>
          </p:cNvPr>
          <p:cNvSpPr>
            <a:spLocks noGrp="1"/>
          </p:cNvSpPr>
          <p:nvPr>
            <p:ph idx="1"/>
          </p:nvPr>
        </p:nvSpPr>
        <p:spPr>
          <a:xfrm>
            <a:off x="4696498" y="1633276"/>
            <a:ext cx="4619706" cy="5224724"/>
          </a:xfrm>
        </p:spPr>
        <p:txBody>
          <a:bodyPr anchor="ctr">
            <a:normAutofit/>
          </a:bodyPr>
          <a:lstStyle/>
          <a:p>
            <a:r>
              <a:rPr lang="en-US" dirty="0"/>
              <a:t>Election and Appointment of the 95 SWCD boards is guided by </a:t>
            </a:r>
            <a:r>
              <a:rPr lang="en-US" dirty="0">
                <a:effectLst/>
                <a:ea typeface="Calibri" panose="020F0502020204030204" pitchFamily="34" charset="0"/>
                <a:cs typeface="Times New Roman" panose="02020603050405020304" pitchFamily="18" charset="0"/>
              </a:rPr>
              <a:t>statutes TCA §43-14-201 and 214. </a:t>
            </a:r>
          </a:p>
          <a:p>
            <a:r>
              <a:rPr lang="en-US" dirty="0">
                <a:ea typeface="Calibri" panose="020F0502020204030204" pitchFamily="34" charset="0"/>
                <a:cs typeface="Times New Roman" panose="02020603050405020304" pitchFamily="18" charset="0"/>
              </a:rPr>
              <a:t>Supervisor Election and Appointment Schedule (Staggered Terms):</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cs typeface="Times New Roman" panose="02020603050405020304" pitchFamily="18" charset="0"/>
              </a:rPr>
              <a:t>Year 1: election of three supervisors, 3-year terms.</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cs typeface="Times New Roman" panose="02020603050405020304" pitchFamily="18" charset="0"/>
              </a:rPr>
              <a:t>Year 2: Appointment of one supervisor, 3-year term.</a:t>
            </a:r>
          </a:p>
          <a:p>
            <a:pPr marL="742950" marR="0" lvl="1" indent="-285750">
              <a:spcBef>
                <a:spcPts val="0"/>
              </a:spcBef>
              <a:spcAft>
                <a:spcPts val="800"/>
              </a:spcAft>
              <a:buFont typeface="Courier New" panose="02070309020205020404" pitchFamily="49" charset="0"/>
              <a:buChar char="o"/>
            </a:pPr>
            <a:r>
              <a:rPr lang="en-US" dirty="0">
                <a:effectLst/>
                <a:ea typeface="Calibri" panose="020F0502020204030204" pitchFamily="34" charset="0"/>
                <a:cs typeface="Times New Roman" panose="02020603050405020304" pitchFamily="18" charset="0"/>
              </a:rPr>
              <a:t>Year 3: Appointment of one supervisor, 3-year term. </a:t>
            </a:r>
          </a:p>
          <a:p>
            <a:pPr>
              <a:spcBef>
                <a:spcPts val="0"/>
              </a:spcBef>
              <a:spcAft>
                <a:spcPts val="800"/>
              </a:spcAft>
            </a:pPr>
            <a:r>
              <a:rPr lang="en-US" dirty="0">
                <a:effectLst/>
                <a:ea typeface="Calibri" panose="020F0502020204030204" pitchFamily="34" charset="0"/>
                <a:cs typeface="Times New Roman" panose="02020603050405020304" pitchFamily="18" charset="0"/>
              </a:rPr>
              <a:t>Each supervisor term begins April 1</a:t>
            </a:r>
            <a:r>
              <a:rPr lang="en-US" baseline="30000" dirty="0">
                <a:effectLst/>
                <a:ea typeface="Calibri" panose="020F0502020204030204" pitchFamily="34" charset="0"/>
                <a:cs typeface="Times New Roman" panose="02020603050405020304" pitchFamily="18" charset="0"/>
              </a:rPr>
              <a:t>st</a:t>
            </a:r>
            <a:r>
              <a:rPr lang="en-US" dirty="0">
                <a:effectLst/>
                <a:ea typeface="Calibri" panose="020F0502020204030204" pitchFamily="34" charset="0"/>
                <a:cs typeface="Times New Roman" panose="02020603050405020304" pitchFamily="18" charset="0"/>
              </a:rPr>
              <a:t> and ends March 31</a:t>
            </a:r>
            <a:r>
              <a:rPr lang="en-US" baseline="30000" dirty="0">
                <a:effectLst/>
                <a:ea typeface="Calibri" panose="020F0502020204030204" pitchFamily="34" charset="0"/>
                <a:cs typeface="Times New Roman" panose="02020603050405020304" pitchFamily="18" charset="0"/>
              </a:rPr>
              <a:t>st </a:t>
            </a:r>
          </a:p>
          <a:p>
            <a:pPr lvl="1">
              <a:spcBef>
                <a:spcPts val="0"/>
              </a:spcBef>
              <a:spcAft>
                <a:spcPts val="800"/>
              </a:spcAft>
            </a:pPr>
            <a:r>
              <a:rPr lang="en-US" dirty="0"/>
              <a:t>There must be a minimum of 3 candidates on the ballot to conduct the election for supervisors.</a:t>
            </a:r>
          </a:p>
          <a:p>
            <a:pPr lvl="1">
              <a:spcBef>
                <a:spcPts val="0"/>
              </a:spcBef>
              <a:spcAft>
                <a:spcPts val="800"/>
              </a:spcAft>
            </a:pPr>
            <a:endParaRPr lang="en-US" dirty="0"/>
          </a:p>
          <a:p>
            <a:pPr marL="0" indent="0">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descr="Controls to play audio narration.">
            <a:hlinkClick r:id="" action="ppaction://media"/>
            <a:extLst>
              <a:ext uri="{FF2B5EF4-FFF2-40B4-BE49-F238E27FC236}">
                <a16:creationId xmlns:a16="http://schemas.microsoft.com/office/drawing/2014/main" id="{231BFAE8-4AE2-5F90-7CB8-D6CAA73F39E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0B4A53C-8A11-45BC-86B8-52D367FCB4EB}" label="Slide_3" lang="" r:embed="rId5"/>
                        </p173:trackLst>
                      </p173:tracksInfo>
                    </p:ext>
                  </p14:extLst>
                </p14:media>
              </p:ext>
            </p:extLst>
          </p:nvPr>
        </p:nvPicPr>
        <p:blipFill>
          <a:blip r:embed="rId6"/>
          <a:stretch>
            <a:fillRect/>
          </a:stretch>
        </p:blipFill>
        <p:spPr>
          <a:xfrm>
            <a:off x="10938933" y="4576885"/>
            <a:ext cx="609600" cy="609600"/>
          </a:xfrm>
          <a:prstGeom prst="rect">
            <a:avLst/>
          </a:prstGeom>
        </p:spPr>
      </p:pic>
    </p:spTree>
    <p:extLst>
      <p:ext uri="{BB962C8B-B14F-4D97-AF65-F5344CB8AC3E}">
        <p14:creationId xmlns:p14="http://schemas.microsoft.com/office/powerpoint/2010/main" val="4167230606"/>
      </p:ext>
    </p:extLst>
  </p:cSld>
  <p:clrMapOvr>
    <a:masterClrMapping/>
  </p:clrMapOvr>
  <mc:AlternateContent xmlns:mc="http://schemas.openxmlformats.org/markup-compatibility/2006" xmlns:p14="http://schemas.microsoft.com/office/powerpoint/2010/main">
    <mc:Choice Requires="p14">
      <p:transition spd="slow" p14:dur="2000" advTm="19808"/>
    </mc:Choice>
    <mc:Fallback xmlns="">
      <p:transition spd="slow" advTm="198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xEl>
                                              <p:pRg st="6" end="6"/>
                                            </p:txEl>
                                          </p:spTgt>
                                        </p:tgtEl>
                                        <p:attrNameLst>
                                          <p:attrName>style.visibility</p:attrName>
                                        </p:attrNameLst>
                                      </p:cBhvr>
                                      <p:to>
                                        <p:strVal val="visible"/>
                                      </p:to>
                                    </p:set>
                                  </p:childTnLst>
                                </p:cTn>
                              </p:par>
                            </p:childTnLst>
                          </p:cTn>
                        </p:par>
                        <p:par>
                          <p:cTn id="31" fill="hold">
                            <p:stCondLst>
                              <p:cond delay="0"/>
                            </p:stCondLst>
                            <p:childTnLst>
                              <p:par>
                                <p:cTn id="32" presetID="1" presetClass="mediacall" presetSubtype="0" fill="hold" nodeType="afterEffect">
                                  <p:stCondLst>
                                    <p:cond delay="0"/>
                                  </p:stCondLst>
                                  <p:childTnLst>
                                    <p:cmd type="call" cmd="playFrom(0.0)">
                                      <p:cBhvr>
                                        <p:cTn id="33" dur="37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5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9C8549F-E7FC-4B37-BC5B-37AFEBD61926}"/>
              </a:ext>
            </a:extLst>
          </p:cNvPr>
          <p:cNvSpPr>
            <a:spLocks noGrp="1"/>
          </p:cNvSpPr>
          <p:nvPr>
            <p:ph type="title"/>
          </p:nvPr>
        </p:nvSpPr>
        <p:spPr>
          <a:xfrm>
            <a:off x="643467" y="816638"/>
            <a:ext cx="3367359" cy="5224724"/>
          </a:xfrm>
        </p:spPr>
        <p:txBody>
          <a:bodyPr anchor="ctr">
            <a:normAutofit/>
          </a:bodyPr>
          <a:lstStyle/>
          <a:p>
            <a:r>
              <a:rPr lang="en-US"/>
              <a:t>Election and Appointment Cont. </a:t>
            </a:r>
          </a:p>
        </p:txBody>
      </p:sp>
      <p:sp>
        <p:nvSpPr>
          <p:cNvPr id="3" name="Content Placeholder 2">
            <a:extLst>
              <a:ext uri="{FF2B5EF4-FFF2-40B4-BE49-F238E27FC236}">
                <a16:creationId xmlns:a16="http://schemas.microsoft.com/office/drawing/2014/main" id="{13ED1A25-D695-4380-9962-D0475B3529A9}"/>
              </a:ext>
            </a:extLst>
          </p:cNvPr>
          <p:cNvSpPr>
            <a:spLocks noGrp="1"/>
          </p:cNvSpPr>
          <p:nvPr>
            <p:ph idx="1"/>
          </p:nvPr>
        </p:nvSpPr>
        <p:spPr>
          <a:xfrm>
            <a:off x="4654295" y="816638"/>
            <a:ext cx="4619706" cy="5224724"/>
          </a:xfrm>
        </p:spPr>
        <p:txBody>
          <a:bodyPr anchor="ctr">
            <a:normAutofit/>
          </a:bodyPr>
          <a:lstStyle/>
          <a:p>
            <a:pPr>
              <a:lnSpc>
                <a:spcPct val="90000"/>
              </a:lnSpc>
            </a:pPr>
            <a:r>
              <a:rPr lang="en-US" dirty="0"/>
              <a:t>Due Notice of Election:</a:t>
            </a:r>
          </a:p>
          <a:p>
            <a:pPr lvl="1">
              <a:lnSpc>
                <a:spcPct val="90000"/>
              </a:lnSpc>
            </a:pPr>
            <a:r>
              <a:rPr lang="en-US" dirty="0"/>
              <a:t>Requirement of Due Notice - </a:t>
            </a:r>
            <a:r>
              <a:rPr lang="en-US" dirty="0">
                <a:effectLst/>
                <a:ea typeface="Calibri" panose="020F0502020204030204" pitchFamily="34" charset="0"/>
                <a:cs typeface="Times New Roman" panose="02020603050405020304" pitchFamily="18" charset="0"/>
              </a:rPr>
              <a:t>at least twice, with an interval of at least seven (7) days between the two (2) publication dates, in a newspaper or other publication of general circulation within the appropriate area, or if no such publication of general circulation is available, by posting at a reasonable number of conspicuous places such as the courthouse or city offices, ag-businesses, UT/TSU Extension office, etc. or within the appropriate area, all the possible public places for posting where it may be customary to post notices concerning county or municipal affairs generally.</a:t>
            </a:r>
          </a:p>
          <a:p>
            <a:pPr lvl="1">
              <a:lnSpc>
                <a:spcPct val="90000"/>
              </a:lnSpc>
            </a:pPr>
            <a:r>
              <a:rPr lang="en-US" dirty="0">
                <a:cs typeface="Times New Roman" panose="02020603050405020304" pitchFamily="18" charset="0"/>
              </a:rPr>
              <a:t>Districts can use the operating grant from TDA to pay to run the legal notice in the newspapers.</a:t>
            </a:r>
            <a:endParaRPr lang="en-US" dirty="0"/>
          </a:p>
        </p:txBody>
      </p:sp>
      <p:pic>
        <p:nvPicPr>
          <p:cNvPr id="4" name="Recorded Sound" descr="Controls to play audio narration.">
            <a:hlinkClick r:id="" action="ppaction://media"/>
            <a:extLst>
              <a:ext uri="{FF2B5EF4-FFF2-40B4-BE49-F238E27FC236}">
                <a16:creationId xmlns:a16="http://schemas.microsoft.com/office/drawing/2014/main" id="{4358846D-CBF9-7B9E-8C0E-7F2D7AE3042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38A9C1D-42D9-4907-A0F2-200F32072069}" label="Slide_4" lang="" r:embed="rId5"/>
                        </p173:trackLst>
                      </p173:tracksInfo>
                    </p:ext>
                  </p14:extLst>
                </p14:media>
              </p:ext>
            </p:extLst>
          </p:nvPr>
        </p:nvPicPr>
        <p:blipFill>
          <a:blip r:embed="rId6"/>
          <a:stretch>
            <a:fillRect/>
          </a:stretch>
        </p:blipFill>
        <p:spPr>
          <a:xfrm>
            <a:off x="10763087" y="4547575"/>
            <a:ext cx="609600" cy="609600"/>
          </a:xfrm>
          <a:prstGeom prst="rect">
            <a:avLst/>
          </a:prstGeom>
        </p:spPr>
      </p:pic>
    </p:spTree>
    <p:extLst>
      <p:ext uri="{BB962C8B-B14F-4D97-AF65-F5344CB8AC3E}">
        <p14:creationId xmlns:p14="http://schemas.microsoft.com/office/powerpoint/2010/main" val="2754918429"/>
      </p:ext>
    </p:extLst>
  </p:cSld>
  <p:clrMapOvr>
    <a:masterClrMapping/>
  </p:clrMapOvr>
  <mc:AlternateContent xmlns:mc="http://schemas.openxmlformats.org/markup-compatibility/2006" xmlns:p14="http://schemas.microsoft.com/office/powerpoint/2010/main">
    <mc:Choice Requires="p14">
      <p:transition spd="slow" p14:dur="2000" advTm="54944"/>
    </mc:Choice>
    <mc:Fallback xmlns="">
      <p:transition spd="slow" advTm="549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54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E559EB-DE05-4368-9B3C-CA57FD8F7F0D}"/>
              </a:ext>
            </a:extLst>
          </p:cNvPr>
          <p:cNvSpPr>
            <a:spLocks noGrp="1"/>
          </p:cNvSpPr>
          <p:nvPr>
            <p:ph type="title"/>
          </p:nvPr>
        </p:nvSpPr>
        <p:spPr>
          <a:xfrm>
            <a:off x="643467" y="816638"/>
            <a:ext cx="3367359" cy="5224724"/>
          </a:xfrm>
        </p:spPr>
        <p:txBody>
          <a:bodyPr anchor="ctr">
            <a:normAutofit/>
          </a:bodyPr>
          <a:lstStyle/>
          <a:p>
            <a:r>
              <a:rPr lang="en-US" dirty="0"/>
              <a:t>Election and Appointment Cont’d </a:t>
            </a:r>
          </a:p>
        </p:txBody>
      </p:sp>
      <p:sp>
        <p:nvSpPr>
          <p:cNvPr id="3" name="Content Placeholder 2">
            <a:extLst>
              <a:ext uri="{FF2B5EF4-FFF2-40B4-BE49-F238E27FC236}">
                <a16:creationId xmlns:a16="http://schemas.microsoft.com/office/drawing/2014/main" id="{4E6BB76F-74C6-4ABB-8FDF-FA56070A3A17}"/>
              </a:ext>
            </a:extLst>
          </p:cNvPr>
          <p:cNvSpPr>
            <a:spLocks noGrp="1"/>
          </p:cNvSpPr>
          <p:nvPr>
            <p:ph idx="1"/>
          </p:nvPr>
        </p:nvSpPr>
        <p:spPr>
          <a:xfrm>
            <a:off x="4654295" y="816638"/>
            <a:ext cx="4619706" cy="5224724"/>
          </a:xfrm>
        </p:spPr>
        <p:txBody>
          <a:bodyPr anchor="ctr">
            <a:normAutofit/>
          </a:bodyPr>
          <a:lstStyle/>
          <a:p>
            <a:r>
              <a:rPr lang="en-US" dirty="0"/>
              <a:t>Who is Eligible to be Elected?</a:t>
            </a:r>
          </a:p>
          <a:p>
            <a:pPr lvl="1"/>
            <a:r>
              <a:rPr lang="en-US" dirty="0"/>
              <a:t>Any person who obtains the necessary 25 district landowner signatures, on a nominating petition, and submits it by the deadline.</a:t>
            </a:r>
          </a:p>
          <a:p>
            <a:pPr lvl="1"/>
            <a:r>
              <a:rPr lang="en-US" u="sng" dirty="0"/>
              <a:t>Sections 214(b)(1) and 214(d)(1) of the state statute require that a supervisor’s primary residence must be in the District where they are elected or appointed. </a:t>
            </a:r>
          </a:p>
          <a:p>
            <a:r>
              <a:rPr lang="en-US" dirty="0"/>
              <a:t>Who is a Landowner?</a:t>
            </a:r>
          </a:p>
          <a:p>
            <a:pPr lvl="1"/>
            <a:r>
              <a:rPr lang="en-US" dirty="0"/>
              <a:t>Any person who holds legal or equitable title to any lands within a district.</a:t>
            </a:r>
          </a:p>
          <a:p>
            <a:pPr lvl="2"/>
            <a:r>
              <a:rPr lang="en-US" sz="1600" dirty="0"/>
              <a:t>Prospective voter’s name must be on the deed or title to the land. </a:t>
            </a:r>
          </a:p>
        </p:txBody>
      </p:sp>
      <p:pic>
        <p:nvPicPr>
          <p:cNvPr id="7" name="Recorded Sound" descr="Controls to play audio narration.">
            <a:hlinkClick r:id="" action="ppaction://media"/>
            <a:extLst>
              <a:ext uri="{FF2B5EF4-FFF2-40B4-BE49-F238E27FC236}">
                <a16:creationId xmlns:a16="http://schemas.microsoft.com/office/drawing/2014/main" id="{6EAB64C9-6009-E274-AC15-B0E4951F5F9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2DB9D77-F1C3-4342-AFFF-E0D7D9D93A24}" label="Slide_5" lang="" r:embed="rId5"/>
                        </p173:trackLst>
                      </p173:tracksInfo>
                    </p:ext>
                  </p14:extLst>
                </p14:media>
              </p:ext>
            </p:extLst>
          </p:nvPr>
        </p:nvPicPr>
        <p:blipFill>
          <a:blip r:embed="rId6"/>
          <a:stretch>
            <a:fillRect/>
          </a:stretch>
        </p:blipFill>
        <p:spPr>
          <a:xfrm>
            <a:off x="10938933" y="4559297"/>
            <a:ext cx="609600" cy="609600"/>
          </a:xfrm>
          <a:prstGeom prst="rect">
            <a:avLst/>
          </a:prstGeom>
        </p:spPr>
      </p:pic>
    </p:spTree>
    <p:extLst>
      <p:ext uri="{BB962C8B-B14F-4D97-AF65-F5344CB8AC3E}">
        <p14:creationId xmlns:p14="http://schemas.microsoft.com/office/powerpoint/2010/main" val="1163081671"/>
      </p:ext>
    </p:extLst>
  </p:cSld>
  <p:clrMapOvr>
    <a:masterClrMapping/>
  </p:clrMapOvr>
  <mc:AlternateContent xmlns:mc="http://schemas.openxmlformats.org/markup-compatibility/2006" xmlns:p14="http://schemas.microsoft.com/office/powerpoint/2010/main">
    <mc:Choice Requires="p14">
      <p:transition spd="slow" p14:dur="2000" advTm="28012"/>
    </mc:Choice>
    <mc:Fallback xmlns="">
      <p:transition spd="slow" advTm="280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mediacall" presetSubtype="0" fill="hold" nodeType="afterEffect">
                                  <p:stCondLst>
                                    <p:cond delay="0"/>
                                  </p:stCondLst>
                                  <p:childTnLst>
                                    <p:cmd type="call" cmd="playFrom(0.0)">
                                      <p:cBhvr>
                                        <p:cTn id="29" dur="34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F350-5554-44E2-9303-3916CAA526A7}"/>
              </a:ext>
            </a:extLst>
          </p:cNvPr>
          <p:cNvSpPr>
            <a:spLocks noGrp="1"/>
          </p:cNvSpPr>
          <p:nvPr>
            <p:ph type="title"/>
          </p:nvPr>
        </p:nvSpPr>
        <p:spPr/>
        <p:txBody>
          <a:bodyPr/>
          <a:lstStyle/>
          <a:p>
            <a:r>
              <a:rPr lang="en-US" dirty="0"/>
              <a:t>How are Candidates put on the Ballot?</a:t>
            </a:r>
          </a:p>
        </p:txBody>
      </p:sp>
      <p:sp>
        <p:nvSpPr>
          <p:cNvPr id="3" name="Content Placeholder 2">
            <a:extLst>
              <a:ext uri="{FF2B5EF4-FFF2-40B4-BE49-F238E27FC236}">
                <a16:creationId xmlns:a16="http://schemas.microsoft.com/office/drawing/2014/main" id="{CB585A84-DBA7-4CB9-BE2E-81DCCE490D75}"/>
              </a:ext>
            </a:extLst>
          </p:cNvPr>
          <p:cNvSpPr>
            <a:spLocks noGrp="1"/>
          </p:cNvSpPr>
          <p:nvPr>
            <p:ph idx="1"/>
          </p:nvPr>
        </p:nvSpPr>
        <p:spPr>
          <a:xfrm>
            <a:off x="677334" y="1633491"/>
            <a:ext cx="8596668" cy="4407871"/>
          </a:xfrm>
        </p:spPr>
        <p:txBody>
          <a:bodyPr>
            <a:normAutofit lnSpcReduction="10000"/>
          </a:bodyPr>
          <a:lstStyle/>
          <a:p>
            <a:r>
              <a:rPr lang="en-US" dirty="0"/>
              <a:t>Local nominating committee contacts prospective candidates, which will then gather the required 25 landowner signatures. District administrative staff should send petitions to the tax assessor’s office and request a list of names/ titles for those addresses, to verify the persons signing the nominating petitions are landowners.  The signed petition is the candidate’s only qualification for appearing on the ballot.</a:t>
            </a:r>
          </a:p>
          <a:p>
            <a:r>
              <a:rPr lang="en-US" dirty="0"/>
              <a:t>Any person not contacted wishing to serve on the board can gather the required 25 landowner signatures on their own, on a nominating petition. These persons shall be notified in writing to document whether their nominating petition was approved, and whether their name will be on the ballot.</a:t>
            </a:r>
          </a:p>
          <a:p>
            <a:r>
              <a:rPr lang="en-US" sz="1800" b="1" dirty="0">
                <a:effectLst/>
                <a:ea typeface="Calibri" panose="020F0502020204030204" pitchFamily="34" charset="0"/>
                <a:cs typeface="Times New Roman" panose="02020603050405020304" pitchFamily="18" charset="0"/>
              </a:rPr>
              <a:t>Listing the Candidates on the Ballot Per TCA §2-5-208</a:t>
            </a:r>
            <a:r>
              <a:rPr lang="en-US" sz="1800" dirty="0">
                <a:effectLst/>
                <a:ea typeface="Calibri" panose="020F0502020204030204" pitchFamily="34" charset="0"/>
                <a:cs typeface="Times New Roman" panose="02020603050405020304" pitchFamily="18" charset="0"/>
              </a:rPr>
              <a:t>, Tennessee election law requires names of candidates for all local, state, and national general elections to be presented alphabetically, according to the first letter of the candidate’s surname. </a:t>
            </a:r>
          </a:p>
          <a:p>
            <a:pPr marL="0" indent="0">
              <a:buNone/>
            </a:pPr>
            <a:endParaRPr lang="en-US" dirty="0"/>
          </a:p>
        </p:txBody>
      </p:sp>
      <p:pic>
        <p:nvPicPr>
          <p:cNvPr id="4" name="Recorded Sound" descr="Controls to play audio narration.">
            <a:hlinkClick r:id="" action="ppaction://media"/>
            <a:extLst>
              <a:ext uri="{FF2B5EF4-FFF2-40B4-BE49-F238E27FC236}">
                <a16:creationId xmlns:a16="http://schemas.microsoft.com/office/drawing/2014/main" id="{CE07E4CD-7E8C-112E-2F96-93244B38B5B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13B5C3C-1C3F-4C8F-BA02-83ABB8B2C59C}" label="Slide_6" lang="" r:embed="rId5"/>
                        </p173:trackLst>
                      </p173:tracksInfo>
                    </p:ext>
                  </p14:extLst>
                </p14:media>
              </p:ext>
            </p:extLst>
          </p:nvPr>
        </p:nvPicPr>
        <p:blipFill>
          <a:blip r:embed="rId6"/>
          <a:stretch>
            <a:fillRect/>
          </a:stretch>
        </p:blipFill>
        <p:spPr>
          <a:xfrm>
            <a:off x="10773507" y="4558391"/>
            <a:ext cx="609600" cy="609600"/>
          </a:xfrm>
          <a:prstGeom prst="rect">
            <a:avLst/>
          </a:prstGeom>
        </p:spPr>
      </p:pic>
    </p:spTree>
    <p:extLst>
      <p:ext uri="{BB962C8B-B14F-4D97-AF65-F5344CB8AC3E}">
        <p14:creationId xmlns:p14="http://schemas.microsoft.com/office/powerpoint/2010/main" val="1549199792"/>
      </p:ext>
    </p:extLst>
  </p:cSld>
  <p:clrMapOvr>
    <a:masterClrMapping/>
  </p:clrMapOvr>
  <mc:AlternateContent xmlns:mc="http://schemas.openxmlformats.org/markup-compatibility/2006" xmlns:p14="http://schemas.microsoft.com/office/powerpoint/2010/main">
    <mc:Choice Requires="p14">
      <p:transition spd="slow" p14:dur="2000" advTm="63903"/>
    </mc:Choice>
    <mc:Fallback xmlns="">
      <p:transition spd="slow" advTm="63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80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7D75-DE75-48E6-94B7-4EBCF6DA2948}"/>
              </a:ext>
            </a:extLst>
          </p:cNvPr>
          <p:cNvSpPr>
            <a:spLocks noGrp="1"/>
          </p:cNvSpPr>
          <p:nvPr>
            <p:ph type="title"/>
          </p:nvPr>
        </p:nvSpPr>
        <p:spPr/>
        <p:txBody>
          <a:bodyPr/>
          <a:lstStyle/>
          <a:p>
            <a:r>
              <a:rPr lang="en-US" dirty="0"/>
              <a:t>Roles and Function of the Local Nominating Committee:</a:t>
            </a:r>
          </a:p>
        </p:txBody>
      </p:sp>
      <p:sp>
        <p:nvSpPr>
          <p:cNvPr id="3" name="Content Placeholder 2">
            <a:extLst>
              <a:ext uri="{FF2B5EF4-FFF2-40B4-BE49-F238E27FC236}">
                <a16:creationId xmlns:a16="http://schemas.microsoft.com/office/drawing/2014/main" id="{B813F7B9-150A-4A54-9816-9470F08ECEBD}"/>
              </a:ext>
            </a:extLst>
          </p:cNvPr>
          <p:cNvSpPr>
            <a:spLocks noGrp="1"/>
          </p:cNvSpPr>
          <p:nvPr>
            <p:ph idx="1"/>
          </p:nvPr>
        </p:nvSpPr>
        <p:spPr>
          <a:xfrm>
            <a:off x="677334" y="2133956"/>
            <a:ext cx="8596668" cy="3880773"/>
          </a:xfrm>
        </p:spPr>
        <p:txBody>
          <a:bodyPr/>
          <a:lstStyle/>
          <a:p>
            <a:r>
              <a:rPr lang="en-US" dirty="0"/>
              <a:t>The role of the nominating committee is to facilitate the process on behalf of the candidates in obtaining the required signatures on nominating petitions.</a:t>
            </a:r>
          </a:p>
          <a:p>
            <a:r>
              <a:rPr lang="en-US" dirty="0"/>
              <a:t>Each year in December, the UT/TSU Extension County Director in each county is requested by the TSWCC to chair the nominating committee meeting.</a:t>
            </a:r>
          </a:p>
          <a:p>
            <a:pPr lvl="1"/>
            <a:r>
              <a:rPr lang="en-US" dirty="0"/>
              <a:t>The Nominating Committee is compromised of local representatives from agricultural organizations, and a member of the SWCD Board whose term is not expiring. </a:t>
            </a:r>
          </a:p>
          <a:p>
            <a:r>
              <a:rPr lang="en-US" dirty="0"/>
              <a:t>District staff shall attend the nominating committee meeting and take minutes to document the proceedings, per TCA 43-14-214(b)(2) </a:t>
            </a:r>
          </a:p>
        </p:txBody>
      </p:sp>
      <p:pic>
        <p:nvPicPr>
          <p:cNvPr id="10" name="Recorded Sound" descr="Controls to play audio narration.">
            <a:hlinkClick r:id="" action="ppaction://media"/>
            <a:extLst>
              <a:ext uri="{FF2B5EF4-FFF2-40B4-BE49-F238E27FC236}">
                <a16:creationId xmlns:a16="http://schemas.microsoft.com/office/drawing/2014/main" id="{30A0C34A-F13A-8186-5F8A-AC541057276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3B91C17-CA4D-42FE-877A-62FB7B1D00F8}" label="Slide_7" lang="" r:embed="rId5"/>
                        </p173:trackLst>
                      </p173:tracksInfo>
                    </p:ext>
                  </p14:extLst>
                </p14:media>
              </p:ext>
            </p:extLst>
          </p:nvPr>
        </p:nvPicPr>
        <p:blipFill>
          <a:blip r:embed="rId6"/>
          <a:stretch>
            <a:fillRect/>
          </a:stretch>
        </p:blipFill>
        <p:spPr>
          <a:xfrm>
            <a:off x="10905066" y="4496589"/>
            <a:ext cx="609600" cy="609600"/>
          </a:xfrm>
          <a:prstGeom prst="rect">
            <a:avLst/>
          </a:prstGeom>
        </p:spPr>
      </p:pic>
    </p:spTree>
    <p:extLst>
      <p:ext uri="{BB962C8B-B14F-4D97-AF65-F5344CB8AC3E}">
        <p14:creationId xmlns:p14="http://schemas.microsoft.com/office/powerpoint/2010/main" val="3816334936"/>
      </p:ext>
    </p:extLst>
  </p:cSld>
  <p:clrMapOvr>
    <a:masterClrMapping/>
  </p:clrMapOvr>
  <mc:AlternateContent xmlns:mc="http://schemas.openxmlformats.org/markup-compatibility/2006" xmlns:p14="http://schemas.microsoft.com/office/powerpoint/2010/main">
    <mc:Choice Requires="p14">
      <p:transition spd="slow" p14:dur="2000" advTm="8130"/>
    </mc:Choice>
    <mc:Fallback xmlns="">
      <p:transition spd="slow" advTm="8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594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5ACA-941E-4577-A775-B67C98A0E511}"/>
              </a:ext>
            </a:extLst>
          </p:cNvPr>
          <p:cNvSpPr>
            <a:spLocks noGrp="1"/>
          </p:cNvSpPr>
          <p:nvPr>
            <p:ph type="title"/>
          </p:nvPr>
        </p:nvSpPr>
        <p:spPr/>
        <p:txBody>
          <a:bodyPr/>
          <a:lstStyle/>
          <a:p>
            <a:r>
              <a:rPr lang="en-US" dirty="0"/>
              <a:t>Voting and Ballots:</a:t>
            </a:r>
            <a:br>
              <a:rPr lang="en-US" dirty="0"/>
            </a:br>
            <a:endParaRPr lang="en-US" dirty="0"/>
          </a:p>
        </p:txBody>
      </p:sp>
      <p:sp>
        <p:nvSpPr>
          <p:cNvPr id="3" name="Content Placeholder 2">
            <a:extLst>
              <a:ext uri="{FF2B5EF4-FFF2-40B4-BE49-F238E27FC236}">
                <a16:creationId xmlns:a16="http://schemas.microsoft.com/office/drawing/2014/main" id="{D1BB745B-EE28-4D4F-9486-8742F3D595A1}"/>
              </a:ext>
            </a:extLst>
          </p:cNvPr>
          <p:cNvSpPr>
            <a:spLocks noGrp="1"/>
          </p:cNvSpPr>
          <p:nvPr>
            <p:ph idx="1"/>
          </p:nvPr>
        </p:nvSpPr>
        <p:spPr>
          <a:xfrm>
            <a:off x="677334" y="1651247"/>
            <a:ext cx="8596668" cy="4390115"/>
          </a:xfrm>
        </p:spPr>
        <p:txBody>
          <a:bodyPr>
            <a:normAutofit lnSpcReduction="10000"/>
          </a:bodyPr>
          <a:lstStyle/>
          <a:p>
            <a:r>
              <a:rPr lang="en-US" dirty="0"/>
              <a:t>Voting by proxy or by absentee ballot is not permitted, per TCA 43-14-214(b)(5)</a:t>
            </a:r>
          </a:p>
          <a:p>
            <a:r>
              <a:rPr lang="en-US" dirty="0"/>
              <a:t>Polling locations are manned by impartial parties (polling officers).</a:t>
            </a:r>
          </a:p>
          <a:p>
            <a:pPr lvl="1"/>
            <a:r>
              <a:rPr lang="en-US" dirty="0"/>
              <a:t>Candidates, family members, relatives of candidates cannot be polling officers.</a:t>
            </a:r>
          </a:p>
          <a:p>
            <a:r>
              <a:rPr lang="en-US" dirty="0"/>
              <a:t>Number of polling locations is determined by the level of interest and number of agreed polling officers on Election Day.</a:t>
            </a:r>
          </a:p>
          <a:p>
            <a:pPr lvl="3">
              <a:lnSpc>
                <a:spcPct val="107000"/>
              </a:lnSpc>
              <a:spcBef>
                <a:spcPts val="0"/>
              </a:spcBef>
              <a:buFont typeface="Courier New" panose="02070309020205020404" pitchFamily="49" charset="0"/>
              <a:buChar char="o"/>
            </a:pPr>
            <a:r>
              <a:rPr lang="en-US" sz="1800" dirty="0">
                <a:effectLst/>
                <a:ea typeface="Calibri" panose="020F0502020204030204" pitchFamily="34" charset="0"/>
                <a:cs typeface="Times New Roman" panose="02020603050405020304" pitchFamily="18" charset="0"/>
              </a:rPr>
              <a:t>Single Day Elections – multiple polling locations</a:t>
            </a:r>
          </a:p>
          <a:p>
            <a:pPr lvl="3">
              <a:lnSpc>
                <a:spcPct val="107000"/>
              </a:lnSpc>
              <a:spcBef>
                <a:spcPts val="0"/>
              </a:spcBef>
              <a:spcAft>
                <a:spcPts val="800"/>
              </a:spcAft>
              <a:buFont typeface="Courier New" panose="02070309020205020404" pitchFamily="49" charset="0"/>
              <a:buChar char="o"/>
            </a:pPr>
            <a:r>
              <a:rPr lang="en-US" sz="1800" dirty="0">
                <a:effectLst/>
                <a:ea typeface="Calibri" panose="020F0502020204030204" pitchFamily="34" charset="0"/>
                <a:cs typeface="Times New Roman" panose="02020603050405020304" pitchFamily="18" charset="0"/>
              </a:rPr>
              <a:t>Multi- day Elections – Single polling location in order to properly secure poll list and ballot box</a:t>
            </a:r>
          </a:p>
          <a:p>
            <a:pPr>
              <a:lnSpc>
                <a:spcPct val="107000"/>
              </a:lnSpc>
              <a:spcBef>
                <a:spcPts val="0"/>
              </a:spcBef>
              <a:spcAft>
                <a:spcPts val="800"/>
              </a:spcAft>
            </a:pPr>
            <a:r>
              <a:rPr lang="en-US" dirty="0">
                <a:effectLst/>
                <a:ea typeface="Calibri" panose="020F0502020204030204" pitchFamily="34" charset="0"/>
                <a:cs typeface="Times New Roman" panose="02020603050405020304" pitchFamily="18" charset="0"/>
              </a:rPr>
              <a:t>Polling locations must be identified in the Legal Notice that is published in the newspaper or posted per TCA §43-14-219.</a:t>
            </a:r>
          </a:p>
          <a:p>
            <a:r>
              <a:rPr lang="en-US" dirty="0"/>
              <a:t>Blank ballots, ballots with multiple votes for a single candidate, or with votes for more than three candidates are deemed invalid and discarded. </a:t>
            </a:r>
          </a:p>
        </p:txBody>
      </p:sp>
      <p:pic>
        <p:nvPicPr>
          <p:cNvPr id="7" name="Recorded Sound" descr="Controls to play audio narration.">
            <a:hlinkClick r:id="" action="ppaction://media"/>
            <a:extLst>
              <a:ext uri="{FF2B5EF4-FFF2-40B4-BE49-F238E27FC236}">
                <a16:creationId xmlns:a16="http://schemas.microsoft.com/office/drawing/2014/main" id="{625F2CED-02B3-2CDD-756C-47870E047DF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40209FA-D302-463D-A465-06821704D58F}" label="Slide_8" lang="" r:embed="rId5"/>
                        </p173:trackLst>
                      </p173:tracksInfo>
                    </p:ext>
                  </p14:extLst>
                </p14:media>
              </p:ext>
            </p:extLst>
          </p:nvPr>
        </p:nvPicPr>
        <p:blipFill>
          <a:blip r:embed="rId6"/>
          <a:stretch>
            <a:fillRect/>
          </a:stretch>
        </p:blipFill>
        <p:spPr>
          <a:xfrm>
            <a:off x="11367911" y="4453033"/>
            <a:ext cx="609600" cy="609600"/>
          </a:xfrm>
          <a:prstGeom prst="rect">
            <a:avLst/>
          </a:prstGeom>
        </p:spPr>
      </p:pic>
    </p:spTree>
    <p:extLst>
      <p:ext uri="{BB962C8B-B14F-4D97-AF65-F5344CB8AC3E}">
        <p14:creationId xmlns:p14="http://schemas.microsoft.com/office/powerpoint/2010/main" val="1816770431"/>
      </p:ext>
    </p:extLst>
  </p:cSld>
  <p:clrMapOvr>
    <a:masterClrMapping/>
  </p:clrMapOvr>
  <mc:AlternateContent xmlns:mc="http://schemas.openxmlformats.org/markup-compatibility/2006" xmlns:p14="http://schemas.microsoft.com/office/powerpoint/2010/main">
    <mc:Choice Requires="p14">
      <p:transition spd="slow" p14:dur="2000" advTm="257"/>
    </mc:Choice>
    <mc:Fallback xmlns="">
      <p:transition spd="slow" advTm="2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par>
                          <p:cTn id="35" fill="hold">
                            <p:stCondLst>
                              <p:cond delay="0"/>
                            </p:stCondLst>
                            <p:childTnLst>
                              <p:par>
                                <p:cTn id="36" presetID="1" presetClass="mediacall" presetSubtype="0" fill="hold" nodeType="afterEffect">
                                  <p:stCondLst>
                                    <p:cond delay="0"/>
                                  </p:stCondLst>
                                  <p:childTnLst>
                                    <p:cmd type="call" cmd="playFrom(0.0)">
                                      <p:cBhvr>
                                        <p:cTn id="37" dur="365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2134-FBBA-4A32-A1B8-FC97342EA7BA}"/>
              </a:ext>
            </a:extLst>
          </p:cNvPr>
          <p:cNvSpPr>
            <a:spLocks noGrp="1"/>
          </p:cNvSpPr>
          <p:nvPr>
            <p:ph type="title"/>
          </p:nvPr>
        </p:nvSpPr>
        <p:spPr/>
        <p:txBody>
          <a:bodyPr/>
          <a:lstStyle/>
          <a:p>
            <a:r>
              <a:rPr lang="en-US" dirty="0"/>
              <a:t>Voting and Ballots Cont. </a:t>
            </a:r>
          </a:p>
        </p:txBody>
      </p:sp>
      <p:sp>
        <p:nvSpPr>
          <p:cNvPr id="3" name="Content Placeholder 2">
            <a:extLst>
              <a:ext uri="{FF2B5EF4-FFF2-40B4-BE49-F238E27FC236}">
                <a16:creationId xmlns:a16="http://schemas.microsoft.com/office/drawing/2014/main" id="{9B37588B-EF72-417C-A453-9718E9AD7D0F}"/>
              </a:ext>
            </a:extLst>
          </p:cNvPr>
          <p:cNvSpPr>
            <a:spLocks noGrp="1"/>
          </p:cNvSpPr>
          <p:nvPr>
            <p:ph idx="1"/>
          </p:nvPr>
        </p:nvSpPr>
        <p:spPr>
          <a:xfrm>
            <a:off x="677334" y="1624615"/>
            <a:ext cx="8596668" cy="4416748"/>
          </a:xfrm>
        </p:spPr>
        <p:txBody>
          <a:bodyPr>
            <a:normAutofit fontScale="92500" lnSpcReduction="10000"/>
          </a:bodyPr>
          <a:lstStyle/>
          <a:p>
            <a:r>
              <a:rPr lang="en-US" dirty="0"/>
              <a:t>Two- Envelope voting process (Recommended): </a:t>
            </a:r>
          </a:p>
          <a:p>
            <a:pPr lvl="1"/>
            <a:r>
              <a:rPr lang="en-US" dirty="0"/>
              <a:t>Used to verify landowner status of voters before counting polls. </a:t>
            </a:r>
          </a:p>
          <a:p>
            <a:pPr lvl="1"/>
            <a:r>
              <a:rPr lang="en-US" u="sng" dirty="0"/>
              <a:t>Maintains anonymity </a:t>
            </a:r>
            <a:r>
              <a:rPr lang="en-US" dirty="0"/>
              <a:t>of election process.</a:t>
            </a:r>
          </a:p>
          <a:p>
            <a:pPr lvl="1"/>
            <a:r>
              <a:rPr lang="en-US" sz="1900" dirty="0"/>
              <a:t>Process:</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Voter signs the poll list and is given a ballot.</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Ballot is marked by voter.</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Voter puts ballot inside a blank envelop and seals it.</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Envelope is then placed in a second envelope which is numbered corresponding with the poll list number and placed in the ballot box.</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Persons counting the votes take the envelopes from ballot boxes and looks up the names of the voters to confirm they are landowners in the district. </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If the voter is determined not to be a landowner, the envelopes are unopened and discarded. </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After verification of the ballots, all outside envelopes are opened and separated from the inside envelops that contain the marked ballots.</a:t>
            </a:r>
          </a:p>
          <a:p>
            <a:pPr marL="2057400" marR="0" lvl="4" indent="-228600">
              <a:lnSpc>
                <a:spcPct val="107000"/>
              </a:lnSpc>
              <a:spcBef>
                <a:spcPts val="0"/>
              </a:spcBef>
              <a:spcAft>
                <a:spcPts val="80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Inner envelopes are opened, and ballots are tallied. </a:t>
            </a:r>
          </a:p>
          <a:p>
            <a:pPr lvl="1"/>
            <a:endParaRPr lang="en-US" dirty="0"/>
          </a:p>
        </p:txBody>
      </p:sp>
      <p:pic>
        <p:nvPicPr>
          <p:cNvPr id="4" name="Recorded Sound" descr="Controls to play audio narration.">
            <a:hlinkClick r:id="" action="ppaction://media"/>
            <a:extLst>
              <a:ext uri="{FF2B5EF4-FFF2-40B4-BE49-F238E27FC236}">
                <a16:creationId xmlns:a16="http://schemas.microsoft.com/office/drawing/2014/main" id="{BB9455A0-EE11-EA49-33E2-B2E46D5B9F3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CBE4E98-0138-4F73-8D48-BA96EF9ADF24}" label="Slide_9" lang="" r:embed="rId5"/>
                        </p173:trackLst>
                      </p173:tracksInfo>
                    </p:ext>
                  </p14:extLst>
                </p14:media>
              </p:ext>
            </p:extLst>
          </p:nvPr>
        </p:nvPicPr>
        <p:blipFill>
          <a:blip r:embed="rId6"/>
          <a:stretch>
            <a:fillRect/>
          </a:stretch>
        </p:blipFill>
        <p:spPr>
          <a:xfrm>
            <a:off x="11119556" y="4449339"/>
            <a:ext cx="609600" cy="609600"/>
          </a:xfrm>
          <a:prstGeom prst="rect">
            <a:avLst/>
          </a:prstGeom>
        </p:spPr>
      </p:pic>
    </p:spTree>
    <p:extLst>
      <p:ext uri="{BB962C8B-B14F-4D97-AF65-F5344CB8AC3E}">
        <p14:creationId xmlns:p14="http://schemas.microsoft.com/office/powerpoint/2010/main" val="2723303035"/>
      </p:ext>
    </p:extLst>
  </p:cSld>
  <p:clrMapOvr>
    <a:masterClrMapping/>
  </p:clrMapOvr>
  <mc:AlternateContent xmlns:mc="http://schemas.openxmlformats.org/markup-compatibility/2006" xmlns:p14="http://schemas.microsoft.com/office/powerpoint/2010/main">
    <mc:Choice Requires="p14">
      <p:transition spd="slow" p14:dur="2000" advTm="22801"/>
    </mc:Choice>
    <mc:Fallback xmlns="">
      <p:transition spd="slow" advTm="22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par>
                          <p:cTn id="51" fill="hold">
                            <p:stCondLst>
                              <p:cond delay="0"/>
                            </p:stCondLst>
                            <p:childTnLst>
                              <p:par>
                                <p:cTn id="52" presetID="1" presetClass="mediacall" presetSubtype="0" fill="hold" nodeType="afterEffect">
                                  <p:stCondLst>
                                    <p:cond delay="0"/>
                                  </p:stCondLst>
                                  <p:childTnLst>
                                    <p:cmd type="call" cmd="playFrom(0.0)">
                                      <p:cBhvr>
                                        <p:cTn id="53" dur="22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8467433361594B8459A72BE96D24CB" ma:contentTypeVersion="3" ma:contentTypeDescription="Create a new document." ma:contentTypeScope="" ma:versionID="061e7127c9c2fcc2ae3150499201128c">
  <xsd:schema xmlns:xsd="http://www.w3.org/2001/XMLSchema" xmlns:xs="http://www.w3.org/2001/XMLSchema" xmlns:p="http://schemas.microsoft.com/office/2006/metadata/properties" xmlns:ns2="94d9d9c1-9284-463f-8e6c-675079495dba" targetNamespace="http://schemas.microsoft.com/office/2006/metadata/properties" ma:root="true" ma:fieldsID="480813954941f4a56d31e3463e127c32" ns2:_="">
    <xsd:import namespace="94d9d9c1-9284-463f-8e6c-675079495dba"/>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d9d9c1-9284-463f-8e6c-675079495d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BBE097-FDFF-450C-A581-1870A2A40B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d9d9c1-9284-463f-8e6c-675079495d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E7377F-FF8C-4F43-AA1A-F21BB2AA056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1D51ECC-4477-42A5-9E74-B5298F096AD2}">
  <ds:schemaRefs>
    <ds:schemaRef ds:uri="http://schemas.microsoft.com/sharepoint/v3/contenttype/forms"/>
  </ds:schemaRefs>
</ds:datastoreItem>
</file>

<file path=docMetadata/LabelInfo.xml><?xml version="1.0" encoding="utf-8"?>
<clbl:labelList xmlns:clbl="http://schemas.microsoft.com/office/2020/mipLabelMetadata">
  <clbl:label id="{f345bebf-0d71-4337-9281-24b941616c36}" enabled="0" method="" siteId="{f345bebf-0d71-4337-9281-24b941616c36}" removed="1"/>
</clbl:labelList>
</file>

<file path=docProps/app.xml><?xml version="1.0" encoding="utf-8"?>
<Properties xmlns="http://schemas.openxmlformats.org/officeDocument/2006/extended-properties" xmlns:vt="http://schemas.openxmlformats.org/officeDocument/2006/docPropsVTypes">
  <Template>Facet</Template>
  <TotalTime>3086</TotalTime>
  <Words>4083</Words>
  <Application>Microsoft Office PowerPoint</Application>
  <PresentationFormat>Widescreen</PresentationFormat>
  <Paragraphs>196</Paragraphs>
  <Slides>16</Slides>
  <Notes>16</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Facet</vt:lpstr>
      <vt:lpstr>TN Soil and Water Conservation District Board Training</vt:lpstr>
      <vt:lpstr>Introduction:</vt:lpstr>
      <vt:lpstr>Election and Appointment:</vt:lpstr>
      <vt:lpstr>Election and Appointment Cont. </vt:lpstr>
      <vt:lpstr>Election and Appointment Cont’d </vt:lpstr>
      <vt:lpstr>How are Candidates put on the Ballot?</vt:lpstr>
      <vt:lpstr>Roles and Function of the Local Nominating Committee:</vt:lpstr>
      <vt:lpstr>Voting and Ballots: </vt:lpstr>
      <vt:lpstr>Voting and Ballots Cont. </vt:lpstr>
      <vt:lpstr>Voting and Ballots Cont’d </vt:lpstr>
      <vt:lpstr>Chronological Checklist for Election:</vt:lpstr>
      <vt:lpstr>Chronological Checklist Cont. </vt:lpstr>
      <vt:lpstr>Appointment of SWCD Board Members:</vt:lpstr>
      <vt:lpstr>Filling of Vacancies on the Board</vt:lpstr>
      <vt:lpstr>I’ve Been Elected or Appointed! Now What?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 Soil and Water Conservation District Board Training</dc:title>
  <dc:creator>Macee Fredlake</dc:creator>
  <cp:lastModifiedBy>Darence Robinson</cp:lastModifiedBy>
  <cp:revision>52</cp:revision>
  <dcterms:created xsi:type="dcterms:W3CDTF">2022-09-06T19:53:33Z</dcterms:created>
  <dcterms:modified xsi:type="dcterms:W3CDTF">2026-04-16T21:08:51Z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0x010100898467433361594B8459A72BE96D24CB</vt:lpwstr>
  </property>
</Properties>
</file>