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1" d="100"/>
          <a:sy n="81" d="100"/>
        </p:scale>
        <p:origin x="114" y="6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8/2/2021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8/2/2021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6B94F-9724-4037-8ADF-F86FC2569B3C}"/>
              </a:ext>
            </a:extLst>
          </p:cNvPr>
          <p:cNvSpPr>
            <a:spLocks noGrp="1"/>
          </p:cNvSpPr>
          <p:nvPr>
            <p:ph type="ctrTitle"/>
          </p:nvPr>
        </p:nvSpPr>
        <p:spPr/>
        <p:txBody>
          <a:bodyPr/>
          <a:lstStyle/>
          <a:p>
            <a:r>
              <a:rPr lang="en-US" dirty="0"/>
              <a:t>Legislative Update</a:t>
            </a:r>
          </a:p>
        </p:txBody>
      </p:sp>
      <p:sp>
        <p:nvSpPr>
          <p:cNvPr id="3" name="Subtitle 2">
            <a:extLst>
              <a:ext uri="{FF2B5EF4-FFF2-40B4-BE49-F238E27FC236}">
                <a16:creationId xmlns:a16="http://schemas.microsoft.com/office/drawing/2014/main" id="{CE3F1B63-32FB-440A-A409-E1F2D3AC6D42}"/>
              </a:ext>
            </a:extLst>
          </p:cNvPr>
          <p:cNvSpPr>
            <a:spLocks noGrp="1"/>
          </p:cNvSpPr>
          <p:nvPr>
            <p:ph type="subTitle" idx="1"/>
          </p:nvPr>
        </p:nvSpPr>
        <p:spPr/>
        <p:txBody>
          <a:bodyPr/>
          <a:lstStyle/>
          <a:p>
            <a:r>
              <a:rPr lang="en-US" dirty="0"/>
              <a:t>Tennessee Commission on Aging &amp; Disability </a:t>
            </a:r>
          </a:p>
          <a:p>
            <a:r>
              <a:rPr lang="en-US" dirty="0"/>
              <a:t>Caroline R. Tippens, Deputy General Counsel</a:t>
            </a:r>
          </a:p>
        </p:txBody>
      </p:sp>
    </p:spTree>
    <p:extLst>
      <p:ext uri="{BB962C8B-B14F-4D97-AF65-F5344CB8AC3E}">
        <p14:creationId xmlns:p14="http://schemas.microsoft.com/office/powerpoint/2010/main" val="409061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5DC7-158C-434E-8ED4-035DE7F497B2}"/>
              </a:ext>
            </a:extLst>
          </p:cNvPr>
          <p:cNvSpPr>
            <a:spLocks noGrp="1"/>
          </p:cNvSpPr>
          <p:nvPr>
            <p:ph type="title"/>
          </p:nvPr>
        </p:nvSpPr>
        <p:spPr/>
        <p:txBody>
          <a:bodyPr/>
          <a:lstStyle/>
          <a:p>
            <a:r>
              <a:rPr lang="en-US" dirty="0"/>
              <a:t>Public Chapter 396 – Registry of Certified Medical Assistants</a:t>
            </a:r>
          </a:p>
        </p:txBody>
      </p:sp>
      <p:sp>
        <p:nvSpPr>
          <p:cNvPr id="3" name="Content Placeholder 2">
            <a:extLst>
              <a:ext uri="{FF2B5EF4-FFF2-40B4-BE49-F238E27FC236}">
                <a16:creationId xmlns:a16="http://schemas.microsoft.com/office/drawing/2014/main" id="{70E1CDFE-E749-4D51-83C1-C5D2951B4EDD}"/>
              </a:ext>
            </a:extLst>
          </p:cNvPr>
          <p:cNvSpPr>
            <a:spLocks noGrp="1"/>
          </p:cNvSpPr>
          <p:nvPr>
            <p:ph idx="1"/>
          </p:nvPr>
        </p:nvSpPr>
        <p:spPr/>
        <p:txBody>
          <a:bodyPr>
            <a:normAutofit fontScale="92500" lnSpcReduction="10000"/>
          </a:bodyPr>
          <a:lstStyle/>
          <a:p>
            <a:pPr algn="just"/>
            <a:r>
              <a:rPr lang="en-US" dirty="0"/>
              <a:t>Establishes registration procedures and qualifications for certified medical assistants. Defines "certified medical assistant" as an individual with training to function in an assistive role to a licensed physician or nurse for the purposes of patient care. Specifies acts that are grounds for the department of health to revoke or suspend a certified medical assistant registration. Clarifies what registered certified medical assistants are and are not allowed to do in a medical setting.</a:t>
            </a:r>
          </a:p>
          <a:p>
            <a:pPr algn="just"/>
            <a:r>
              <a:rPr lang="en-US" dirty="0"/>
              <a:t>Requires rules, regulations, and criteria with regard to employment as a certified medical assistant. Requires an ambulatory outpatient hospital clinic to train and verify compliance with the established criteria for employment of a certified medical assistant.</a:t>
            </a:r>
          </a:p>
          <a:p>
            <a:pPr algn="just"/>
            <a:r>
              <a:rPr lang="en-US" dirty="0"/>
              <a:t>Effective May 11, 2021</a:t>
            </a:r>
          </a:p>
          <a:p>
            <a:endParaRPr lang="en-US" dirty="0"/>
          </a:p>
        </p:txBody>
      </p:sp>
    </p:spTree>
    <p:extLst>
      <p:ext uri="{BB962C8B-B14F-4D97-AF65-F5344CB8AC3E}">
        <p14:creationId xmlns:p14="http://schemas.microsoft.com/office/powerpoint/2010/main" val="3084716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29E3A-F465-49B0-A98B-BF7B792E7E86}"/>
              </a:ext>
            </a:extLst>
          </p:cNvPr>
          <p:cNvSpPr>
            <a:spLocks noGrp="1"/>
          </p:cNvSpPr>
          <p:nvPr>
            <p:ph type="title"/>
          </p:nvPr>
        </p:nvSpPr>
        <p:spPr/>
        <p:txBody>
          <a:bodyPr/>
          <a:lstStyle/>
          <a:p>
            <a:r>
              <a:rPr lang="en-US" dirty="0"/>
              <a:t>Public Chapter 509 – Counselor Sexual Battery</a:t>
            </a:r>
          </a:p>
        </p:txBody>
      </p:sp>
      <p:sp>
        <p:nvSpPr>
          <p:cNvPr id="3" name="Content Placeholder 2">
            <a:extLst>
              <a:ext uri="{FF2B5EF4-FFF2-40B4-BE49-F238E27FC236}">
                <a16:creationId xmlns:a16="http://schemas.microsoft.com/office/drawing/2014/main" id="{18DD5FB0-285E-4ECB-A315-96B3A4FE0EEC}"/>
              </a:ext>
            </a:extLst>
          </p:cNvPr>
          <p:cNvSpPr>
            <a:spLocks noGrp="1"/>
          </p:cNvSpPr>
          <p:nvPr>
            <p:ph idx="1"/>
          </p:nvPr>
        </p:nvSpPr>
        <p:spPr/>
        <p:txBody>
          <a:bodyPr>
            <a:normAutofit/>
          </a:bodyPr>
          <a:lstStyle/>
          <a:p>
            <a:pPr algn="just"/>
            <a:r>
              <a:rPr lang="en-US" dirty="0"/>
              <a:t>Redefines victims of sexual battery. </a:t>
            </a:r>
          </a:p>
          <a:p>
            <a:pPr algn="just"/>
            <a:r>
              <a:rPr lang="en-US" dirty="0"/>
              <a:t>A person who is seeing a member of the clergy, a healthcare professional, or an alcohol and drug abuse counselor, who was treating the victim for a mental, emotional, or physical condition is a victim of sexual battery and is incapable of consenting to sexual contact with the aforementioned persons.</a:t>
            </a:r>
          </a:p>
          <a:p>
            <a:pPr algn="just"/>
            <a:r>
              <a:rPr lang="en-US" dirty="0"/>
              <a:t> Effective July 1, 2021.</a:t>
            </a:r>
          </a:p>
        </p:txBody>
      </p:sp>
    </p:spTree>
    <p:extLst>
      <p:ext uri="{BB962C8B-B14F-4D97-AF65-F5344CB8AC3E}">
        <p14:creationId xmlns:p14="http://schemas.microsoft.com/office/powerpoint/2010/main" val="690050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161D-759C-44D6-8E14-62F5C6F6017D}"/>
              </a:ext>
            </a:extLst>
          </p:cNvPr>
          <p:cNvSpPr>
            <a:spLocks noGrp="1"/>
          </p:cNvSpPr>
          <p:nvPr>
            <p:ph type="title"/>
          </p:nvPr>
        </p:nvSpPr>
        <p:spPr/>
        <p:txBody>
          <a:bodyPr/>
          <a:lstStyle/>
          <a:p>
            <a:r>
              <a:rPr lang="en-US" dirty="0"/>
              <a:t>Public Chapter 557 – Health Care Facilities Commission</a:t>
            </a:r>
          </a:p>
        </p:txBody>
      </p:sp>
      <p:sp>
        <p:nvSpPr>
          <p:cNvPr id="3" name="Content Placeholder 2">
            <a:extLst>
              <a:ext uri="{FF2B5EF4-FFF2-40B4-BE49-F238E27FC236}">
                <a16:creationId xmlns:a16="http://schemas.microsoft.com/office/drawing/2014/main" id="{146F472D-2DE6-44B6-BB94-9B000ED60C7B}"/>
              </a:ext>
            </a:extLst>
          </p:cNvPr>
          <p:cNvSpPr>
            <a:spLocks noGrp="1"/>
          </p:cNvSpPr>
          <p:nvPr>
            <p:ph idx="1"/>
          </p:nvPr>
        </p:nvSpPr>
        <p:spPr/>
        <p:txBody>
          <a:bodyPr>
            <a:normAutofit fontScale="47500" lnSpcReduction="20000"/>
          </a:bodyPr>
          <a:lstStyle/>
          <a:p>
            <a:pPr algn="just"/>
            <a:r>
              <a:rPr lang="en-US" dirty="0"/>
              <a:t>Requires the HSDA to develop criteria and standards to guide the agency when issuing CONs that are evaluated and updated at least once every five years, developed by rule in accordance with the Uniform Administrative Procedures Act, and are based, in whole or in part, upon input the HSDA received during development of the criteria and standards. Requires HSDA to conduct studies related to healthcare including a needs assessment that must be updated at least annually. Requires HSDA to submit an annual report, no later than January 15 of each year, to the General Assembly, detailing a comparison of the actual payer mix and uncompensated care provided by CON holders with the projections the holders submitted in the holder's CON application. Requires HSDA to submit a plan to merge the HSDA with the Board for Licensing Health Care Facilities, to the General Assembly by January 23, 2023. Exempts mental health hospitals from CON regulations. Prevents health care institutions from: (1) adding beds of a category of service that they were not already providing; (2) redistributing beds to other facilities; and (3) establishing new beds at new satellite facilities. Allows any hospital licensed under Title 33 or 68 to operate a non-residential substitution-based opioid treatment center if the program is certified by the DMHSAS and the federal Department of Health and Human Services. Requires a county that, as of January 1, 2021, is designated as an economically distressed eligible county by the Department of Economic and Community Development, and has no actively licensed hospital located within the county is exempt from having to obtain a CON. Requires a provider of positron emission tomography services or magnetic resonance imaging services be accredited by the Joint Commission or American College of Radiology within two years of the initiation of service. Exempts a home care organization that is limited to providing home health services to patients under the federal Energy Employees Occupational Illness Compensation Program Act of 2000 (EEOICPA) (42 U.S.C. § 7384, et seq.) from having to receive a CON. Exempts a home care organization that is limited to providing home health services to patients under the care of a healthcare research institution from having to receive a CON. Requires the home care organization to be accredited by the Joint Commission, the Community Health Accreditation Partner, DNV GL Healthcare, or the Accreditation Commission for Health Care in order to qualify for the exception within 12 months of the date the home care organization is granted a license by the DOH. Allows an initiation of magnetic resonance imaging services or increasing the number of magnetic resonance imaging machines used, as long as services are not provided to a patient who is 14 years of age or younger on more than five occasions per year or initiation of positron emission tomography in a county with a population in excess of 175,000 to be established or operate without a CON. Extends the prohibition on new nursing home beds, except for 125 Medicare skilled nursing facility beds, to June 30, 2025. Extends the period of time that a certificate of need (CON) is valid for nursing home projects from two years to three years. Increases existing fees and establishes new fees for healthcare providers and requires HSDA to annually collect the fees. Requires fees be paid to the Treasurer and deposited in the General Fund and credited to the HSDA’s separate account. Authorizes a hospital closed for 15 years or less to resume operations without a CON in certain circumstances.</a:t>
            </a:r>
          </a:p>
          <a:p>
            <a:pPr algn="just"/>
            <a:r>
              <a:rPr lang="en-US" dirty="0"/>
              <a:t>Effective May 26, 2021.</a:t>
            </a:r>
          </a:p>
        </p:txBody>
      </p:sp>
    </p:spTree>
    <p:extLst>
      <p:ext uri="{BB962C8B-B14F-4D97-AF65-F5344CB8AC3E}">
        <p14:creationId xmlns:p14="http://schemas.microsoft.com/office/powerpoint/2010/main" val="3633308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2B7B9-5D63-4595-8FCA-40D800C40D71}"/>
              </a:ext>
            </a:extLst>
          </p:cNvPr>
          <p:cNvSpPr>
            <a:spLocks noGrp="1"/>
          </p:cNvSpPr>
          <p:nvPr>
            <p:ph type="title"/>
          </p:nvPr>
        </p:nvSpPr>
        <p:spPr/>
        <p:txBody>
          <a:bodyPr/>
          <a:lstStyle/>
          <a:p>
            <a:r>
              <a:rPr lang="en-US" dirty="0"/>
              <a:t>Public Chapter 454 – Competitive Grants to Senior Centers</a:t>
            </a:r>
          </a:p>
        </p:txBody>
      </p:sp>
      <p:sp>
        <p:nvSpPr>
          <p:cNvPr id="3" name="Content Placeholder 2">
            <a:extLst>
              <a:ext uri="{FF2B5EF4-FFF2-40B4-BE49-F238E27FC236}">
                <a16:creationId xmlns:a16="http://schemas.microsoft.com/office/drawing/2014/main" id="{E0351046-D194-42E4-9D91-A8DC4CB1BDA1}"/>
              </a:ext>
            </a:extLst>
          </p:cNvPr>
          <p:cNvSpPr>
            <a:spLocks noGrp="1"/>
          </p:cNvSpPr>
          <p:nvPr>
            <p:ph idx="1"/>
          </p:nvPr>
        </p:nvSpPr>
        <p:spPr/>
        <p:txBody>
          <a:bodyPr/>
          <a:lstStyle/>
          <a:p>
            <a:r>
              <a:rPr lang="en-US" dirty="0"/>
              <a:t>The sum of $400,000 (nonrecurring) to the Commission on Aging and Disability (TCAD) for the sole purpose of making grants on a competitive basis to senior centers across the state. </a:t>
            </a:r>
          </a:p>
          <a:p>
            <a:r>
              <a:rPr lang="en-US" dirty="0"/>
              <a:t>Effective May 17, 2021. </a:t>
            </a:r>
          </a:p>
          <a:p>
            <a:r>
              <a:rPr lang="en-US" dirty="0"/>
              <a:t>An application and grading criteria are being developed currently within TCAD. </a:t>
            </a:r>
          </a:p>
        </p:txBody>
      </p:sp>
    </p:spTree>
    <p:extLst>
      <p:ext uri="{BB962C8B-B14F-4D97-AF65-F5344CB8AC3E}">
        <p14:creationId xmlns:p14="http://schemas.microsoft.com/office/powerpoint/2010/main" val="1500552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00896-94CC-4B0B-BA27-B718A3F0401A}"/>
              </a:ext>
            </a:extLst>
          </p:cNvPr>
          <p:cNvSpPr>
            <a:spLocks noGrp="1"/>
          </p:cNvSpPr>
          <p:nvPr>
            <p:ph type="title"/>
          </p:nvPr>
        </p:nvSpPr>
        <p:spPr/>
        <p:txBody>
          <a:bodyPr/>
          <a:lstStyle/>
          <a:p>
            <a:r>
              <a:rPr lang="en-US" dirty="0"/>
              <a:t>SB182/HB173 Statewide Plan for Text-to-911 Service</a:t>
            </a:r>
          </a:p>
        </p:txBody>
      </p:sp>
      <p:sp>
        <p:nvSpPr>
          <p:cNvPr id="3" name="Content Placeholder 2">
            <a:extLst>
              <a:ext uri="{FF2B5EF4-FFF2-40B4-BE49-F238E27FC236}">
                <a16:creationId xmlns:a16="http://schemas.microsoft.com/office/drawing/2014/main" id="{F391F4A7-347C-441E-9C5A-5B11947EABA3}"/>
              </a:ext>
            </a:extLst>
          </p:cNvPr>
          <p:cNvSpPr>
            <a:spLocks noGrp="1"/>
          </p:cNvSpPr>
          <p:nvPr>
            <p:ph idx="1"/>
          </p:nvPr>
        </p:nvSpPr>
        <p:spPr/>
        <p:txBody>
          <a:bodyPr/>
          <a:lstStyle/>
          <a:p>
            <a:r>
              <a:rPr lang="en-US" dirty="0"/>
              <a:t>Requires the emergency communication board to develop a statewide plan for text-to-911 service. Requires all emergency communications districts to enact a system to allow text-to-911 services by January 1, 2023.</a:t>
            </a:r>
          </a:p>
          <a:p>
            <a:r>
              <a:rPr lang="en-US" dirty="0"/>
              <a:t>Passed in the Senate on March 18, 2021. </a:t>
            </a:r>
          </a:p>
          <a:p>
            <a:r>
              <a:rPr lang="en-US" dirty="0"/>
              <a:t>Taken off notice in House Finance, Ways, &amp; Means Subcommittee on May 3, 2021.</a:t>
            </a:r>
          </a:p>
        </p:txBody>
      </p:sp>
    </p:spTree>
    <p:extLst>
      <p:ext uri="{BB962C8B-B14F-4D97-AF65-F5344CB8AC3E}">
        <p14:creationId xmlns:p14="http://schemas.microsoft.com/office/powerpoint/2010/main" val="2418515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B02D6-3B62-4FD2-81BA-50CED72F3000}"/>
              </a:ext>
            </a:extLst>
          </p:cNvPr>
          <p:cNvSpPr>
            <a:spLocks noGrp="1"/>
          </p:cNvSpPr>
          <p:nvPr>
            <p:ph type="title"/>
          </p:nvPr>
        </p:nvSpPr>
        <p:spPr/>
        <p:txBody>
          <a:bodyPr/>
          <a:lstStyle/>
          <a:p>
            <a:r>
              <a:rPr lang="en-US" dirty="0"/>
              <a:t>Public Chapter 562 – Government Contracts</a:t>
            </a:r>
          </a:p>
        </p:txBody>
      </p:sp>
      <p:sp>
        <p:nvSpPr>
          <p:cNvPr id="3" name="Content Placeholder 2">
            <a:extLst>
              <a:ext uri="{FF2B5EF4-FFF2-40B4-BE49-F238E27FC236}">
                <a16:creationId xmlns:a16="http://schemas.microsoft.com/office/drawing/2014/main" id="{017F5CCF-A593-4FB9-904B-9300FAB08A22}"/>
              </a:ext>
            </a:extLst>
          </p:cNvPr>
          <p:cNvSpPr>
            <a:spLocks noGrp="1"/>
          </p:cNvSpPr>
          <p:nvPr>
            <p:ph idx="1"/>
          </p:nvPr>
        </p:nvSpPr>
        <p:spPr/>
        <p:txBody>
          <a:bodyPr>
            <a:normAutofit fontScale="92500"/>
          </a:bodyPr>
          <a:lstStyle/>
          <a:p>
            <a:r>
              <a:rPr lang="en-US" dirty="0"/>
              <a:t>Requires the contract services subcommittee to review noncompetitive procurement agreements to procure non-research-related goods or services from non-governmental entities. Specifies that noncompetitive contracts do not include contracts awarded to a public institution of higher education for public service-related goods or services or governmental entities. Establishes what the procuring agency is required to include in the request to the fiscal review committee. Requires the chief procurement officer to report to the director of the fiscal review committee on procurement contracts awarded in the previous month. Establishes additional regulations regarding procurement regulations.</a:t>
            </a:r>
          </a:p>
          <a:p>
            <a:r>
              <a:rPr lang="en-US" dirty="0"/>
              <a:t>Effective May 26, 2021.</a:t>
            </a:r>
          </a:p>
        </p:txBody>
      </p:sp>
    </p:spTree>
    <p:extLst>
      <p:ext uri="{BB962C8B-B14F-4D97-AF65-F5344CB8AC3E}">
        <p14:creationId xmlns:p14="http://schemas.microsoft.com/office/powerpoint/2010/main" val="4033894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CE6F0-C24A-4E08-BDC7-D1A045E36756}"/>
              </a:ext>
            </a:extLst>
          </p:cNvPr>
          <p:cNvSpPr>
            <a:spLocks noGrp="1"/>
          </p:cNvSpPr>
          <p:nvPr>
            <p:ph type="title"/>
          </p:nvPr>
        </p:nvSpPr>
        <p:spPr/>
        <p:txBody>
          <a:bodyPr/>
          <a:lstStyle/>
          <a:p>
            <a:r>
              <a:rPr lang="en-US" dirty="0"/>
              <a:t>Questions or Comments?</a:t>
            </a:r>
          </a:p>
        </p:txBody>
      </p:sp>
      <p:sp>
        <p:nvSpPr>
          <p:cNvPr id="3" name="Content Placeholder 2">
            <a:extLst>
              <a:ext uri="{FF2B5EF4-FFF2-40B4-BE49-F238E27FC236}">
                <a16:creationId xmlns:a16="http://schemas.microsoft.com/office/drawing/2014/main" id="{7C3B990E-0B0D-4E9D-915D-E84C08584E30}"/>
              </a:ext>
            </a:extLst>
          </p:cNvPr>
          <p:cNvSpPr>
            <a:spLocks noGrp="1"/>
          </p:cNvSpPr>
          <p:nvPr>
            <p:ph idx="1"/>
          </p:nvPr>
        </p:nvSpPr>
        <p:spPr/>
        <p:txBody>
          <a:bodyPr>
            <a:normAutofit lnSpcReduction="10000"/>
          </a:bodyPr>
          <a:lstStyle/>
          <a:p>
            <a:endParaRPr lang="en-US" dirty="0"/>
          </a:p>
          <a:p>
            <a:r>
              <a:rPr lang="en-US" dirty="0"/>
              <a:t>Caroline R. Tippens, Esq., C.H.C.| Deputy General Counsel</a:t>
            </a:r>
          </a:p>
          <a:p>
            <a:r>
              <a:rPr lang="en-US" dirty="0"/>
              <a:t>Tennessee Commission on Aging and Disability</a:t>
            </a:r>
          </a:p>
          <a:p>
            <a:r>
              <a:rPr lang="en-US" dirty="0"/>
              <a:t>502 </a:t>
            </a:r>
            <a:r>
              <a:rPr lang="en-US" dirty="0" err="1"/>
              <a:t>Deaderick</a:t>
            </a:r>
            <a:r>
              <a:rPr lang="en-US" dirty="0"/>
              <a:t> St., 9th Floor, Andrew Jackson Building</a:t>
            </a:r>
          </a:p>
          <a:p>
            <a:r>
              <a:rPr lang="en-US" dirty="0"/>
              <a:t>Nashville, TN 37243-0860</a:t>
            </a:r>
          </a:p>
          <a:p>
            <a:r>
              <a:rPr lang="en-US" dirty="0"/>
              <a:t>(P) 615.253.3967</a:t>
            </a:r>
          </a:p>
          <a:p>
            <a:r>
              <a:rPr lang="en-US" dirty="0"/>
              <a:t>(F) 615.741.3309</a:t>
            </a:r>
          </a:p>
          <a:p>
            <a:r>
              <a:rPr lang="en-US" dirty="0"/>
              <a:t>caroline.r.tippens@tn.gov</a:t>
            </a:r>
          </a:p>
          <a:p>
            <a:endParaRPr lang="en-US" dirty="0"/>
          </a:p>
          <a:p>
            <a:endParaRPr lang="en-US" dirty="0"/>
          </a:p>
        </p:txBody>
      </p:sp>
    </p:spTree>
    <p:extLst>
      <p:ext uri="{BB962C8B-B14F-4D97-AF65-F5344CB8AC3E}">
        <p14:creationId xmlns:p14="http://schemas.microsoft.com/office/powerpoint/2010/main" val="1601095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6FFF-2372-47F8-8FEA-C285085A02A1}"/>
              </a:ext>
            </a:extLst>
          </p:cNvPr>
          <p:cNvSpPr>
            <a:spLocks noGrp="1"/>
          </p:cNvSpPr>
          <p:nvPr>
            <p:ph type="title"/>
          </p:nvPr>
        </p:nvSpPr>
        <p:spPr/>
        <p:txBody>
          <a:bodyPr/>
          <a:lstStyle/>
          <a:p>
            <a:r>
              <a:rPr lang="en-US" dirty="0"/>
              <a:t>Public Chapter 26 – Alzheimer’s Advisory Council Sunset Date</a:t>
            </a:r>
          </a:p>
        </p:txBody>
      </p:sp>
      <p:sp>
        <p:nvSpPr>
          <p:cNvPr id="3" name="Content Placeholder 2">
            <a:extLst>
              <a:ext uri="{FF2B5EF4-FFF2-40B4-BE49-F238E27FC236}">
                <a16:creationId xmlns:a16="http://schemas.microsoft.com/office/drawing/2014/main" id="{1929A74D-058E-4A2B-BEFC-AA1563F54D6C}"/>
              </a:ext>
            </a:extLst>
          </p:cNvPr>
          <p:cNvSpPr>
            <a:spLocks noGrp="1"/>
          </p:cNvSpPr>
          <p:nvPr>
            <p:ph idx="1"/>
          </p:nvPr>
        </p:nvSpPr>
        <p:spPr/>
        <p:txBody>
          <a:bodyPr/>
          <a:lstStyle/>
          <a:p>
            <a:pPr algn="just"/>
            <a:r>
              <a:rPr lang="en-US" dirty="0"/>
              <a:t>Extends the state Alzheimer's disease and related dementia advisory council to June 30, 2026.</a:t>
            </a:r>
          </a:p>
          <a:p>
            <a:pPr algn="just"/>
            <a:r>
              <a:rPr lang="en-US" dirty="0"/>
              <a:t>A legislative report to the General Assembly is due by January 15 of each year. </a:t>
            </a:r>
          </a:p>
        </p:txBody>
      </p:sp>
    </p:spTree>
    <p:extLst>
      <p:ext uri="{BB962C8B-B14F-4D97-AF65-F5344CB8AC3E}">
        <p14:creationId xmlns:p14="http://schemas.microsoft.com/office/powerpoint/2010/main" val="2290185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BCE76-A3B6-42DB-AE41-9BC71DE17F0F}"/>
              </a:ext>
            </a:extLst>
          </p:cNvPr>
          <p:cNvSpPr>
            <a:spLocks noGrp="1"/>
          </p:cNvSpPr>
          <p:nvPr>
            <p:ph type="title"/>
          </p:nvPr>
        </p:nvSpPr>
        <p:spPr/>
        <p:txBody>
          <a:bodyPr/>
          <a:lstStyle/>
          <a:p>
            <a:r>
              <a:rPr lang="en-US" dirty="0"/>
              <a:t>Public Chapter 350 – “Silver Alert Bill”</a:t>
            </a:r>
          </a:p>
        </p:txBody>
      </p:sp>
      <p:sp>
        <p:nvSpPr>
          <p:cNvPr id="3" name="Content Placeholder 2">
            <a:extLst>
              <a:ext uri="{FF2B5EF4-FFF2-40B4-BE49-F238E27FC236}">
                <a16:creationId xmlns:a16="http://schemas.microsoft.com/office/drawing/2014/main" id="{63A230D7-3153-4543-B6E8-A0F2CD9F7578}"/>
              </a:ext>
            </a:extLst>
          </p:cNvPr>
          <p:cNvSpPr>
            <a:spLocks noGrp="1"/>
          </p:cNvSpPr>
          <p:nvPr>
            <p:ph idx="1"/>
          </p:nvPr>
        </p:nvSpPr>
        <p:spPr/>
        <p:txBody>
          <a:bodyPr>
            <a:normAutofit fontScale="92500" lnSpcReduction="20000"/>
          </a:bodyPr>
          <a:lstStyle/>
          <a:p>
            <a:pPr algn="just"/>
            <a:r>
              <a:rPr lang="en-US" dirty="0"/>
              <a:t>Requires the TBI to implement a program to assist in the locating of missing, vulnerable citizens, called the Silver Alert program. Replaces the Care Alert program.</a:t>
            </a:r>
          </a:p>
          <a:p>
            <a:pPr algn="just"/>
            <a:r>
              <a:rPr lang="en-US" dirty="0"/>
              <a:t>Local law enforcement shall enter the report of the missing citizen with a physical impairment, dementia, physical disability, intellectual disability, or mental health condition into the national crime information center (NCIC) within four (4) hours of the completion of the verification process. </a:t>
            </a:r>
          </a:p>
          <a:p>
            <a:pPr algn="just"/>
            <a:r>
              <a:rPr lang="en-US" dirty="0"/>
              <a:t>The TBI, in coordination with law enforcement agencies, shall send the alert to designated media outlets in this state within twelve (12) hours of the notification of the missing citizen.</a:t>
            </a:r>
          </a:p>
          <a:p>
            <a:pPr algn="just"/>
            <a:r>
              <a:rPr lang="en-US" dirty="0"/>
              <a:t>Effective May 11, 2021.</a:t>
            </a:r>
          </a:p>
          <a:p>
            <a:pPr algn="just"/>
            <a:endParaRPr lang="en-US" dirty="0"/>
          </a:p>
        </p:txBody>
      </p:sp>
    </p:spTree>
    <p:extLst>
      <p:ext uri="{BB962C8B-B14F-4D97-AF65-F5344CB8AC3E}">
        <p14:creationId xmlns:p14="http://schemas.microsoft.com/office/powerpoint/2010/main" val="454140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056D-8D94-4C0A-ACBB-26A890EC1AFC}"/>
              </a:ext>
            </a:extLst>
          </p:cNvPr>
          <p:cNvSpPr>
            <a:spLocks noGrp="1"/>
          </p:cNvSpPr>
          <p:nvPr>
            <p:ph type="title"/>
          </p:nvPr>
        </p:nvSpPr>
        <p:spPr/>
        <p:txBody>
          <a:bodyPr/>
          <a:lstStyle/>
          <a:p>
            <a:r>
              <a:rPr lang="en-US" dirty="0"/>
              <a:t>Public Chapter 114 – Public Health Education Regarding Dementia</a:t>
            </a:r>
          </a:p>
        </p:txBody>
      </p:sp>
      <p:sp>
        <p:nvSpPr>
          <p:cNvPr id="3" name="Content Placeholder 2">
            <a:extLst>
              <a:ext uri="{FF2B5EF4-FFF2-40B4-BE49-F238E27FC236}">
                <a16:creationId xmlns:a16="http://schemas.microsoft.com/office/drawing/2014/main" id="{D3DFB1E6-440F-49E5-B70A-610276521CF4}"/>
              </a:ext>
            </a:extLst>
          </p:cNvPr>
          <p:cNvSpPr>
            <a:spLocks noGrp="1"/>
          </p:cNvSpPr>
          <p:nvPr>
            <p:ph idx="1"/>
          </p:nvPr>
        </p:nvSpPr>
        <p:spPr/>
        <p:txBody>
          <a:bodyPr>
            <a:normAutofit lnSpcReduction="10000"/>
          </a:bodyPr>
          <a:lstStyle/>
          <a:p>
            <a:pPr algn="just"/>
            <a:r>
              <a:rPr lang="en-US" dirty="0"/>
              <a:t>Requires the department of health, in collaboration with the bureau of </a:t>
            </a:r>
            <a:r>
              <a:rPr lang="en-US" dirty="0" err="1"/>
              <a:t>TennCare</a:t>
            </a:r>
            <a:r>
              <a:rPr lang="en-US" dirty="0"/>
              <a:t>, to educate healthcare professionals and public health practitioners on the importance of risk reduction, early detection, and timely diagnosis of cognitive impairment and dementia by January 1, 2022. </a:t>
            </a:r>
          </a:p>
          <a:p>
            <a:pPr algn="just"/>
            <a:r>
              <a:rPr lang="en-US" dirty="0"/>
              <a:t>Also requires the department, in collaboration with other public and private healthcare agencies, to incorporate information about Alzheimer’s disease and other dementias into its existing public health programs and services.</a:t>
            </a:r>
          </a:p>
          <a:p>
            <a:pPr algn="just"/>
            <a:r>
              <a:rPr lang="en-US" dirty="0"/>
              <a:t>Effective April 13, 2021.</a:t>
            </a:r>
          </a:p>
        </p:txBody>
      </p:sp>
    </p:spTree>
    <p:extLst>
      <p:ext uri="{BB962C8B-B14F-4D97-AF65-F5344CB8AC3E}">
        <p14:creationId xmlns:p14="http://schemas.microsoft.com/office/powerpoint/2010/main" val="49779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9CBD6-4076-4192-B8CF-C0BEA2187C81}"/>
              </a:ext>
            </a:extLst>
          </p:cNvPr>
          <p:cNvSpPr>
            <a:spLocks noGrp="1"/>
          </p:cNvSpPr>
          <p:nvPr>
            <p:ph type="title"/>
          </p:nvPr>
        </p:nvSpPr>
        <p:spPr/>
        <p:txBody>
          <a:bodyPr/>
          <a:lstStyle/>
          <a:p>
            <a:r>
              <a:rPr lang="en-US" dirty="0"/>
              <a:t>Public Chapter 464 – Elder Abuse Taskforce</a:t>
            </a:r>
          </a:p>
        </p:txBody>
      </p:sp>
      <p:sp>
        <p:nvSpPr>
          <p:cNvPr id="3" name="Content Placeholder 2">
            <a:extLst>
              <a:ext uri="{FF2B5EF4-FFF2-40B4-BE49-F238E27FC236}">
                <a16:creationId xmlns:a16="http://schemas.microsoft.com/office/drawing/2014/main" id="{A60F995B-0E74-40F2-A39E-3277C05FE732}"/>
              </a:ext>
            </a:extLst>
          </p:cNvPr>
          <p:cNvSpPr>
            <a:spLocks noGrp="1"/>
          </p:cNvSpPr>
          <p:nvPr>
            <p:ph idx="1"/>
          </p:nvPr>
        </p:nvSpPr>
        <p:spPr/>
        <p:txBody>
          <a:bodyPr>
            <a:normAutofit fontScale="77500" lnSpcReduction="20000"/>
          </a:bodyPr>
          <a:lstStyle/>
          <a:p>
            <a:pPr algn="just"/>
            <a:r>
              <a:rPr lang="en-US" dirty="0"/>
              <a:t>Recreates the elder abuse task force, which was terminated and dissolved January 15, 2021 and requires that the task force study financial exploitation. </a:t>
            </a:r>
          </a:p>
          <a:p>
            <a:pPr algn="just"/>
            <a:r>
              <a:rPr lang="en-US" dirty="0"/>
              <a:t>The taskforce shall examine the existing barriers, services, and resources addressing the needs of these elder persons and vulnerable adults; and develop recommendations to address problems associated with the financial exploitation of these elder persons and vulnerable adults.</a:t>
            </a:r>
          </a:p>
          <a:p>
            <a:pPr algn="just"/>
            <a:r>
              <a:rPr lang="en-US" dirty="0"/>
              <a:t>The task force shall include an examination of the following in its assessment and recommendations: (A) A determination of the economic and human impact of financial exploitation of elder persons and vulnerable adults in Tennessee; (B) A review of the remedies to reduce the number of individuals suffering such abuse; (C) Legislative remedies for consideration in the 112th general assembly; and (D) Needed state policies or responses, including directions for the provision of clear and coordinated services and support to protect and assist such persons. </a:t>
            </a:r>
          </a:p>
          <a:p>
            <a:pPr algn="just"/>
            <a:r>
              <a:rPr lang="en-US" dirty="0"/>
              <a:t>The task force shall submit its findings and recommendations to the governor and general assembly by January 15, 2022.</a:t>
            </a:r>
          </a:p>
        </p:txBody>
      </p:sp>
    </p:spTree>
    <p:extLst>
      <p:ext uri="{BB962C8B-B14F-4D97-AF65-F5344CB8AC3E}">
        <p14:creationId xmlns:p14="http://schemas.microsoft.com/office/powerpoint/2010/main" val="133227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AECA3-A4E4-4210-A925-2602E8776664}"/>
              </a:ext>
            </a:extLst>
          </p:cNvPr>
          <p:cNvSpPr>
            <a:spLocks noGrp="1"/>
          </p:cNvSpPr>
          <p:nvPr>
            <p:ph type="title"/>
          </p:nvPr>
        </p:nvSpPr>
        <p:spPr/>
        <p:txBody>
          <a:bodyPr/>
          <a:lstStyle/>
          <a:p>
            <a:r>
              <a:rPr lang="en-US" dirty="0"/>
              <a:t>Public Chapter 500 – “Safe Seniors Act”</a:t>
            </a:r>
          </a:p>
        </p:txBody>
      </p:sp>
      <p:sp>
        <p:nvSpPr>
          <p:cNvPr id="3" name="Content Placeholder 2">
            <a:extLst>
              <a:ext uri="{FF2B5EF4-FFF2-40B4-BE49-F238E27FC236}">
                <a16:creationId xmlns:a16="http://schemas.microsoft.com/office/drawing/2014/main" id="{26024416-C332-42A2-9F46-BB67E533800E}"/>
              </a:ext>
            </a:extLst>
          </p:cNvPr>
          <p:cNvSpPr>
            <a:spLocks noGrp="1"/>
          </p:cNvSpPr>
          <p:nvPr>
            <p:ph idx="1"/>
          </p:nvPr>
        </p:nvSpPr>
        <p:spPr/>
        <p:txBody>
          <a:bodyPr>
            <a:normAutofit fontScale="92500" lnSpcReduction="20000"/>
          </a:bodyPr>
          <a:lstStyle/>
          <a:p>
            <a:pPr algn="just"/>
            <a:r>
              <a:rPr lang="en-US" dirty="0"/>
              <a:t>Enacts the "Safe Seniors Act of 2021," which increases the penalties for crimes against vulnerable adults by expanding the definition of offenses including first-degree murder and sexual exploitation. Strengthens bail and release rules for those arrested for crimes against vulnerable adults. Creates a presumption that victims of crimes against vulnerable adults will need to have their testimony preserved through a deposition.</a:t>
            </a:r>
          </a:p>
          <a:p>
            <a:pPr algn="just"/>
            <a:r>
              <a:rPr lang="en-US" dirty="0"/>
              <a:t>Expands the meaning of financial exploitation, as used in the Elderly and Vulnerable Adult Protection Act, to include the act of obtaining or exercising control over an elderly or vulnerable adult’s property, without receiving the elderly or vulnerable adult’s effective consent, by an accomplice committed with the intent to benefit the caregiver or other third party.</a:t>
            </a:r>
          </a:p>
          <a:p>
            <a:pPr algn="just"/>
            <a:r>
              <a:rPr lang="en-US" dirty="0"/>
              <a:t>Effective May 25, 2021.</a:t>
            </a:r>
          </a:p>
        </p:txBody>
      </p:sp>
    </p:spTree>
    <p:extLst>
      <p:ext uri="{BB962C8B-B14F-4D97-AF65-F5344CB8AC3E}">
        <p14:creationId xmlns:p14="http://schemas.microsoft.com/office/powerpoint/2010/main" val="1986947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DC80E-7B5A-422B-A9F4-B028190A4860}"/>
              </a:ext>
            </a:extLst>
          </p:cNvPr>
          <p:cNvSpPr>
            <a:spLocks noGrp="1"/>
          </p:cNvSpPr>
          <p:nvPr>
            <p:ph type="title"/>
          </p:nvPr>
        </p:nvSpPr>
        <p:spPr/>
        <p:txBody>
          <a:bodyPr>
            <a:normAutofit fontScale="90000"/>
          </a:bodyPr>
          <a:lstStyle/>
          <a:p>
            <a:r>
              <a:rPr lang="en-US" dirty="0"/>
              <a:t>Public Chapter 441 – Discrimination Against Persons with Disabilities for Purpose of Organ Transplantation Prohibited.</a:t>
            </a:r>
          </a:p>
        </p:txBody>
      </p:sp>
      <p:sp>
        <p:nvSpPr>
          <p:cNvPr id="3" name="Content Placeholder 2">
            <a:extLst>
              <a:ext uri="{FF2B5EF4-FFF2-40B4-BE49-F238E27FC236}">
                <a16:creationId xmlns:a16="http://schemas.microsoft.com/office/drawing/2014/main" id="{E86F7AAF-7914-4CB1-B086-B67E927605D2}"/>
              </a:ext>
            </a:extLst>
          </p:cNvPr>
          <p:cNvSpPr>
            <a:spLocks noGrp="1"/>
          </p:cNvSpPr>
          <p:nvPr>
            <p:ph idx="1"/>
          </p:nvPr>
        </p:nvSpPr>
        <p:spPr/>
        <p:txBody>
          <a:bodyPr>
            <a:normAutofit fontScale="92500"/>
          </a:bodyPr>
          <a:lstStyle/>
          <a:p>
            <a:pPr algn="just"/>
            <a:r>
              <a:rPr lang="en-US" dirty="0"/>
              <a:t>Prohibits entities responsible for matching anatomical gifts or organ donors to potential recipients and health insurance entities that provide coverage for transplantation from discriminating against or refusing to serve potential recipients solely because of their disability.</a:t>
            </a:r>
          </a:p>
          <a:p>
            <a:pPr algn="just"/>
            <a:r>
              <a:rPr lang="en-US" dirty="0"/>
              <a:t> Requires healthcare entities to make reasonable modifications to their policies, practices or procedures to allow individuals with disabilities access to transplantation-related treatment and services. </a:t>
            </a:r>
          </a:p>
          <a:p>
            <a:pPr algn="just"/>
            <a:r>
              <a:rPr lang="en-US" dirty="0"/>
              <a:t>Creates the right to civil action if an individual has a reasonable belief that an entity violated this section.</a:t>
            </a:r>
          </a:p>
          <a:p>
            <a:pPr algn="just"/>
            <a:r>
              <a:rPr lang="en-US" dirty="0"/>
              <a:t>Effective July 1, 2021</a:t>
            </a:r>
          </a:p>
        </p:txBody>
      </p:sp>
    </p:spTree>
    <p:extLst>
      <p:ext uri="{BB962C8B-B14F-4D97-AF65-F5344CB8AC3E}">
        <p14:creationId xmlns:p14="http://schemas.microsoft.com/office/powerpoint/2010/main" val="3940912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E76C2-7C88-4949-A6DA-41BA390FB7D0}"/>
              </a:ext>
            </a:extLst>
          </p:cNvPr>
          <p:cNvSpPr>
            <a:spLocks noGrp="1"/>
          </p:cNvSpPr>
          <p:nvPr>
            <p:ph type="title"/>
          </p:nvPr>
        </p:nvSpPr>
        <p:spPr/>
        <p:txBody>
          <a:bodyPr/>
          <a:lstStyle/>
          <a:p>
            <a:r>
              <a:rPr lang="en-US" dirty="0"/>
              <a:t>Public Chapter 179 – Unlicensed Graduates May Provide Telehealth</a:t>
            </a:r>
          </a:p>
        </p:txBody>
      </p:sp>
      <p:sp>
        <p:nvSpPr>
          <p:cNvPr id="3" name="Content Placeholder 2">
            <a:extLst>
              <a:ext uri="{FF2B5EF4-FFF2-40B4-BE49-F238E27FC236}">
                <a16:creationId xmlns:a16="http://schemas.microsoft.com/office/drawing/2014/main" id="{67E35673-720B-430A-A4BF-12B0567ECA46}"/>
              </a:ext>
            </a:extLst>
          </p:cNvPr>
          <p:cNvSpPr>
            <a:spLocks noGrp="1"/>
          </p:cNvSpPr>
          <p:nvPr>
            <p:ph idx="1"/>
          </p:nvPr>
        </p:nvSpPr>
        <p:spPr/>
        <p:txBody>
          <a:bodyPr/>
          <a:lstStyle/>
          <a:p>
            <a:pPr algn="just"/>
            <a:r>
              <a:rPr lang="en-US" dirty="0"/>
              <a:t>Revises the definition of "health care provider" to authorize unlicensed graduates and students of medical training programs to provide telehealth services as long as those graduates and students adhere to the same standards for the provision of telehealth services that licensed medical professionals must meet.</a:t>
            </a:r>
          </a:p>
          <a:p>
            <a:r>
              <a:rPr lang="en-US" dirty="0"/>
              <a:t>Effective April 20, 2021</a:t>
            </a:r>
          </a:p>
        </p:txBody>
      </p:sp>
    </p:spTree>
    <p:extLst>
      <p:ext uri="{BB962C8B-B14F-4D97-AF65-F5344CB8AC3E}">
        <p14:creationId xmlns:p14="http://schemas.microsoft.com/office/powerpoint/2010/main" val="2988805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52B3E-5D82-45F5-BCEA-63A3602FC9EE}"/>
              </a:ext>
            </a:extLst>
          </p:cNvPr>
          <p:cNvSpPr>
            <a:spLocks noGrp="1"/>
          </p:cNvSpPr>
          <p:nvPr>
            <p:ph type="title"/>
          </p:nvPr>
        </p:nvSpPr>
        <p:spPr/>
        <p:txBody>
          <a:bodyPr/>
          <a:lstStyle/>
          <a:p>
            <a:r>
              <a:rPr lang="en-US" dirty="0"/>
              <a:t>Public Chapter 340 – Nursing Graduates May Practice Without License</a:t>
            </a:r>
          </a:p>
        </p:txBody>
      </p:sp>
      <p:sp>
        <p:nvSpPr>
          <p:cNvPr id="3" name="Content Placeholder 2">
            <a:extLst>
              <a:ext uri="{FF2B5EF4-FFF2-40B4-BE49-F238E27FC236}">
                <a16:creationId xmlns:a16="http://schemas.microsoft.com/office/drawing/2014/main" id="{C23C6A39-DCA5-4B5E-9F21-C8A38B146DE3}"/>
              </a:ext>
            </a:extLst>
          </p:cNvPr>
          <p:cNvSpPr>
            <a:spLocks noGrp="1"/>
          </p:cNvSpPr>
          <p:nvPr>
            <p:ph idx="1"/>
          </p:nvPr>
        </p:nvSpPr>
        <p:spPr/>
        <p:txBody>
          <a:bodyPr>
            <a:normAutofit lnSpcReduction="10000"/>
          </a:bodyPr>
          <a:lstStyle/>
          <a:p>
            <a:pPr algn="just"/>
            <a:r>
              <a:rPr lang="en-US" dirty="0"/>
              <a:t>Allows nursing graduates who have yet to take their licensing exam to practice for a maximum period of 120 consecutive calendar days from the date of receipt of the first authorization to take the licensing exam in a licensed healthcare institution under the supervision of a licensed nurse.</a:t>
            </a:r>
          </a:p>
          <a:p>
            <a:pPr algn="just"/>
            <a:r>
              <a:rPr lang="en-US" dirty="0"/>
              <a:t>A graduate nurse to provide proof of graduation from an approved school of nursing within the previous 90 days; and to limit a supervising individual to no more than one graduate nurse at a time.</a:t>
            </a:r>
          </a:p>
          <a:p>
            <a:pPr algn="just"/>
            <a:r>
              <a:rPr lang="en-US" dirty="0"/>
              <a:t>Effective May 4, 2021.</a:t>
            </a:r>
          </a:p>
        </p:txBody>
      </p:sp>
    </p:spTree>
    <p:extLst>
      <p:ext uri="{BB962C8B-B14F-4D97-AF65-F5344CB8AC3E}">
        <p14:creationId xmlns:p14="http://schemas.microsoft.com/office/powerpoint/2010/main" val="375867981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509</TotalTime>
  <Words>2048</Words>
  <Application>Microsoft Office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Trebuchet MS</vt:lpstr>
      <vt:lpstr>Berlin</vt:lpstr>
      <vt:lpstr>Legislative Update</vt:lpstr>
      <vt:lpstr>Public Chapter 26 – Alzheimer’s Advisory Council Sunset Date</vt:lpstr>
      <vt:lpstr>Public Chapter 350 – “Silver Alert Bill”</vt:lpstr>
      <vt:lpstr>Public Chapter 114 – Public Health Education Regarding Dementia</vt:lpstr>
      <vt:lpstr>Public Chapter 464 – Elder Abuse Taskforce</vt:lpstr>
      <vt:lpstr>Public Chapter 500 – “Safe Seniors Act”</vt:lpstr>
      <vt:lpstr>Public Chapter 441 – Discrimination Against Persons with Disabilities for Purpose of Organ Transplantation Prohibited.</vt:lpstr>
      <vt:lpstr>Public Chapter 179 – Unlicensed Graduates May Provide Telehealth</vt:lpstr>
      <vt:lpstr>Public Chapter 340 – Nursing Graduates May Practice Without License</vt:lpstr>
      <vt:lpstr>Public Chapter 396 – Registry of Certified Medical Assistants</vt:lpstr>
      <vt:lpstr>Public Chapter 509 – Counselor Sexual Battery</vt:lpstr>
      <vt:lpstr>Public Chapter 557 – Health Care Facilities Commission</vt:lpstr>
      <vt:lpstr>Public Chapter 454 – Competitive Grants to Senior Centers</vt:lpstr>
      <vt:lpstr>SB182/HB173 Statewide Plan for Text-to-911 Service</vt:lpstr>
      <vt:lpstr>Public Chapter 562 – Government Contracts</vt:lpstr>
      <vt:lpstr>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Update</dc:title>
  <dc:creator>Caroline R. Tippens</dc:creator>
  <cp:lastModifiedBy>Caroline R. Tippens</cp:lastModifiedBy>
  <cp:revision>10</cp:revision>
  <cp:lastPrinted>2021-08-02T17:02:49Z</cp:lastPrinted>
  <dcterms:created xsi:type="dcterms:W3CDTF">2021-07-25T19:51:31Z</dcterms:created>
  <dcterms:modified xsi:type="dcterms:W3CDTF">2021-08-02T23:15:35Z</dcterms:modified>
</cp:coreProperties>
</file>