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77" r:id="rId5"/>
    <p:sldId id="270" r:id="rId6"/>
    <p:sldId id="260" r:id="rId7"/>
    <p:sldId id="259" r:id="rId8"/>
    <p:sldId id="285" r:id="rId9"/>
    <p:sldId id="261" r:id="rId10"/>
    <p:sldId id="272" r:id="rId11"/>
    <p:sldId id="274" r:id="rId12"/>
    <p:sldId id="282" r:id="rId13"/>
    <p:sldId id="263" r:id="rId14"/>
    <p:sldId id="283" r:id="rId15"/>
    <p:sldId id="284" r:id="rId16"/>
    <p:sldId id="264" r:id="rId17"/>
    <p:sldId id="271" r:id="rId18"/>
    <p:sldId id="265" r:id="rId19"/>
    <p:sldId id="266" r:id="rId20"/>
    <p:sldId id="267" r:id="rId21"/>
    <p:sldId id="286" r:id="rId22"/>
    <p:sldId id="278" r:id="rId23"/>
    <p:sldId id="279" r:id="rId24"/>
    <p:sldId id="26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00FF"/>
    <a:srgbClr val="FF3300"/>
    <a:srgbClr val="FF7200"/>
    <a:srgbClr val="FF8B3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27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5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7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54A4-B345-4AB7-9DC2-A4476BA9EBAA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A468-AA6E-42AD-83CD-7E8DBF26F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3175"/>
            <a:ext cx="9146849" cy="6861175"/>
            <a:chOff x="0" y="0"/>
            <a:chExt cx="9146849" cy="6861175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6849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bIns="182880" rtlCol="0" anchor="t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480175"/>
              <a:ext cx="9146849" cy="381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bIns="182880" rtlCol="0" anchor="t" anchorCtr="0">
              <a:no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Corbel" pitchFamily="34" charset="0"/>
                </a:defRPr>
              </a:lvl1pPr>
            </a:lstStyle>
            <a:p>
              <a:pPr algn="l"/>
              <a:r>
                <a:rPr lang="en-US" dirty="0"/>
                <a:t>www.tn.gov/thec</a:t>
              </a:r>
            </a:p>
          </p:txBody>
        </p:sp>
        <p:pic>
          <p:nvPicPr>
            <p:cNvPr id="13" name="Picture 12" descr="F:\MISC\z_General\Tn logo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" r="-17"/>
            <a:stretch/>
          </p:blipFill>
          <p:spPr bwMode="auto">
            <a:xfrm>
              <a:off x="152400" y="0"/>
              <a:ext cx="1295400" cy="1197114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" y="1152942"/>
            <a:ext cx="9146848" cy="221599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Articulation &amp; Transfer Report: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AY 2013-14</a:t>
            </a:r>
            <a:endParaRPr lang="en-US" sz="4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52400" y="3810000"/>
            <a:ext cx="8915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Tennessee Higher Education Commission</a:t>
            </a:r>
          </a:p>
          <a:p>
            <a:pPr algn="ctr"/>
            <a:endParaRPr lang="en-US" sz="3000" b="1" dirty="0" smtClean="0">
              <a:solidFill>
                <a:srgbClr val="0000FF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Fall Quarterly Meeting</a:t>
            </a:r>
          </a:p>
          <a:p>
            <a:pPr algn="ctr"/>
            <a:endParaRPr lang="en-US" sz="3000" b="1" dirty="0" smtClean="0">
              <a:solidFill>
                <a:srgbClr val="0000FF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November 20, 2014</a:t>
            </a:r>
            <a:endParaRPr lang="en-US" sz="3000" b="1" dirty="0">
              <a:solidFill>
                <a:srgbClr val="0000FF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2849" y="5728156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Transfers into </a:t>
            </a:r>
            <a:r>
              <a:rPr lang="en-US" sz="2200" b="1" dirty="0" smtClean="0">
                <a:latin typeface="Trebuchet MS" panose="020B0603020202020204" pitchFamily="34" charset="0"/>
              </a:rPr>
              <a:t>Public Institutions,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public transfers move from in-state public &amp; out-of-state institutions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519446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* Includes TICUA, non-TICUA, private </a:t>
            </a:r>
            <a:r>
              <a:rPr lang="en-US" sz="1600" i="1" dirty="0" smtClean="0">
                <a:solidFill>
                  <a:schemeClr val="bg1"/>
                </a:solidFill>
                <a:latin typeface="Trebuchet MS" pitchFamily="34" charset="0"/>
              </a:rPr>
              <a:t>for-profits</a:t>
            </a:r>
            <a:endParaRPr lang="en-US" sz="1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493"/>
            <a:ext cx="9126490" cy="37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69913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Public Transfer Activity,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public transfer activity is vertical &amp; reciprocal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248400" cy="50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893713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Public Transfer Activity, AY 2012-13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Difference in average GPA among groups is not large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787" y="887730"/>
            <a:ext cx="16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Mean GPA: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2.85</a:t>
            </a:r>
            <a:endParaRPr lang="en-US" sz="2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5619" y="5029200"/>
            <a:ext cx="1704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Mean GPA: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2.81</a:t>
            </a:r>
            <a:endParaRPr lang="en-US" sz="2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164" y="872490"/>
            <a:ext cx="1642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Mean GPA: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2.89</a:t>
            </a:r>
            <a:endParaRPr lang="en-US" sz="2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734" y="5097958"/>
            <a:ext cx="161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Mean GPA: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2.81</a:t>
            </a:r>
            <a:endParaRPr lang="en-US" sz="2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42134" cy="500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1400" y="3620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rebuchet MS" panose="020B0603020202020204" pitchFamily="34" charset="0"/>
              </a:rPr>
              <a:t>Mean GPA: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2.90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39291" cy="50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436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Credit Hours </a:t>
            </a:r>
            <a:r>
              <a:rPr lang="en-US" sz="2200" b="1" dirty="0" smtClean="0">
                <a:latin typeface="Trebuchet MS" panose="020B0603020202020204" pitchFamily="34" charset="0"/>
              </a:rPr>
              <a:t>&amp; Degrees </a:t>
            </a:r>
            <a:r>
              <a:rPr lang="en-US" sz="2200" b="1" dirty="0">
                <a:latin typeface="Trebuchet MS" panose="020B0603020202020204" pitchFamily="34" charset="0"/>
              </a:rPr>
              <a:t>at Transfer, AY </a:t>
            </a:r>
            <a:r>
              <a:rPr lang="en-US" sz="2200" b="1" dirty="0" smtClean="0">
                <a:latin typeface="Trebuchet MS" panose="020B0603020202020204" pitchFamily="34" charset="0"/>
              </a:rPr>
              <a:t>2013-14 *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68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Many students transfer with 60+ credits but no degree</a:t>
            </a:r>
            <a:endParaRPr lang="en-US" sz="27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51944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* Excluding </a:t>
            </a:r>
            <a:r>
              <a:rPr lang="en-US" sz="1600" i="1" dirty="0" smtClean="0">
                <a:solidFill>
                  <a:schemeClr val="bg1"/>
                </a:solidFill>
                <a:latin typeface="Trebuchet MS" pitchFamily="34" charset="0"/>
              </a:rPr>
              <a:t>938 </a:t>
            </a:r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students with missing data on credits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639380"/>
            <a:ext cx="762000" cy="4999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39291" cy="50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436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Credit Hours </a:t>
            </a:r>
            <a:r>
              <a:rPr lang="en-US" sz="2200" b="1" dirty="0" smtClean="0">
                <a:latin typeface="Trebuchet MS" panose="020B0603020202020204" pitchFamily="34" charset="0"/>
              </a:rPr>
              <a:t>&amp; Degrees </a:t>
            </a:r>
            <a:r>
              <a:rPr lang="en-US" sz="2200" b="1" dirty="0">
                <a:latin typeface="Trebuchet MS" panose="020B0603020202020204" pitchFamily="34" charset="0"/>
              </a:rPr>
              <a:t>at Transfer, AY </a:t>
            </a:r>
            <a:r>
              <a:rPr lang="en-US" sz="2200" b="1" dirty="0" smtClean="0">
                <a:latin typeface="Trebuchet MS" panose="020B0603020202020204" pitchFamily="34" charset="0"/>
              </a:rPr>
              <a:t>2013-14 *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68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Many students transfer with 60+ credits but no degree</a:t>
            </a:r>
            <a:endParaRPr lang="en-US" sz="27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51944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* Excluding </a:t>
            </a:r>
            <a:r>
              <a:rPr lang="en-US" sz="1600" i="1" dirty="0" smtClean="0">
                <a:solidFill>
                  <a:schemeClr val="bg1"/>
                </a:solidFill>
                <a:latin typeface="Trebuchet MS" pitchFamily="34" charset="0"/>
              </a:rPr>
              <a:t>938 </a:t>
            </a:r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students with missing data on credits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639381"/>
            <a:ext cx="3276600" cy="4999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39291" cy="50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436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Credit Hours </a:t>
            </a:r>
            <a:r>
              <a:rPr lang="en-US" sz="2200" b="1" dirty="0" smtClean="0">
                <a:latin typeface="Trebuchet MS" panose="020B0603020202020204" pitchFamily="34" charset="0"/>
              </a:rPr>
              <a:t>&amp; Degrees </a:t>
            </a:r>
            <a:r>
              <a:rPr lang="en-US" sz="2200" b="1" dirty="0">
                <a:latin typeface="Trebuchet MS" panose="020B0603020202020204" pitchFamily="34" charset="0"/>
              </a:rPr>
              <a:t>at Transfer, AY </a:t>
            </a:r>
            <a:r>
              <a:rPr lang="en-US" sz="2200" b="1" dirty="0" smtClean="0">
                <a:latin typeface="Trebuchet MS" panose="020B0603020202020204" pitchFamily="34" charset="0"/>
              </a:rPr>
              <a:t>2013-14 *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68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Many students transfer with 60+ credits but no degree</a:t>
            </a:r>
            <a:endParaRPr lang="en-US" sz="27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519446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* Excluding </a:t>
            </a:r>
            <a:r>
              <a:rPr lang="en-US" sz="1600" i="1" dirty="0" smtClean="0">
                <a:solidFill>
                  <a:schemeClr val="bg1"/>
                </a:solidFill>
                <a:latin typeface="Trebuchet MS" pitchFamily="34" charset="0"/>
              </a:rPr>
              <a:t>938 </a:t>
            </a:r>
            <a:r>
              <a:rPr lang="en-US" sz="1600" i="1" dirty="0">
                <a:solidFill>
                  <a:schemeClr val="bg1"/>
                </a:solidFill>
                <a:latin typeface="Trebuchet MS" pitchFamily="34" charset="0"/>
              </a:rPr>
              <a:t>students with missing data on credits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639381"/>
            <a:ext cx="838200" cy="5228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4064"/>
            <a:ext cx="9140439" cy="397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5555159"/>
            <a:ext cx="9146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Major at transfer with &gt;60 credits </a:t>
            </a:r>
            <a:r>
              <a:rPr lang="en-US" sz="2200" b="1" dirty="0" smtClean="0">
                <a:latin typeface="Trebuchet MS" panose="020B0603020202020204" pitchFamily="34" charset="0"/>
              </a:rPr>
              <a:t>&amp; no </a:t>
            </a:r>
            <a:r>
              <a:rPr lang="en-US" sz="2200" b="1" dirty="0">
                <a:latin typeface="Trebuchet MS" panose="020B0603020202020204" pitchFamily="34" charset="0"/>
              </a:rPr>
              <a:t>prior </a:t>
            </a:r>
            <a:r>
              <a:rPr lang="en-US" sz="2200" b="1" dirty="0" smtClean="0">
                <a:latin typeface="Trebuchet MS" panose="020B0603020202020204" pitchFamily="34" charset="0"/>
              </a:rPr>
              <a:t>degree,</a:t>
            </a:r>
          </a:p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-86670"/>
            <a:ext cx="9070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transfers with 60+ credits but no degree choose among 5 major fields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562600" y="1102772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N = </a:t>
            </a:r>
            <a:r>
              <a:rPr lang="en-US" sz="2200" b="1" dirty="0" smtClean="0">
                <a:solidFill>
                  <a:srgbClr val="FF7200"/>
                </a:solidFill>
                <a:latin typeface="Trebuchet MS" pitchFamily="34" charset="0"/>
              </a:rPr>
              <a:t>4,843</a:t>
            </a:r>
            <a:endParaRPr lang="en-US" sz="2200" b="1" dirty="0">
              <a:solidFill>
                <a:srgbClr val="FF72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43600"/>
            <a:ext cx="8458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Student Registration Types of TCAT Transfers,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-8959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TCAT transfers are actually returning to their institution of origin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58674" y="1373862"/>
            <a:ext cx="74471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b="1" dirty="0">
                <a:latin typeface="Trebuchet MS" pitchFamily="34" charset="0"/>
              </a:rPr>
              <a:t>Returning</a:t>
            </a:r>
            <a:r>
              <a:rPr lang="en-US" sz="2800" dirty="0">
                <a:latin typeface="Trebuchet MS" pitchFamily="34" charset="0"/>
              </a:rPr>
              <a:t>:					</a:t>
            </a:r>
            <a:r>
              <a:rPr lang="en-US" sz="2800" dirty="0" smtClean="0">
                <a:latin typeface="Trebuchet MS" pitchFamily="34" charset="0"/>
              </a:rPr>
              <a:t>	257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b="1" dirty="0" smtClean="0">
                <a:latin typeface="Trebuchet MS" pitchFamily="34" charset="0"/>
              </a:rPr>
              <a:t>Readmitted</a:t>
            </a:r>
            <a:r>
              <a:rPr lang="en-US" sz="2800" dirty="0" smtClean="0">
                <a:latin typeface="Trebuchet MS" pitchFamily="34" charset="0"/>
              </a:rPr>
              <a:t>:					173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 smtClean="0">
                <a:latin typeface="Trebuchet MS" pitchFamily="34" charset="0"/>
              </a:rPr>
              <a:t>First-timers (new at institution):		204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 smtClean="0">
                <a:latin typeface="Trebuchet MS" pitchFamily="34" charset="0"/>
              </a:rPr>
              <a:t>Transfer:						75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 smtClean="0">
                <a:latin typeface="Trebuchet MS" pitchFamily="34" charset="0"/>
              </a:rPr>
              <a:t>Pre-college:					50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dirty="0" smtClean="0">
                <a:latin typeface="Trebuchet MS" pitchFamily="34" charset="0"/>
              </a:rPr>
              <a:t>Other first-timers:				26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rebuchet MS" pitchFamily="34" charset="0"/>
              </a:rPr>
              <a:t>		</a:t>
            </a:r>
            <a:r>
              <a:rPr lang="en-US" sz="2800" b="1" dirty="0">
                <a:solidFill>
                  <a:srgbClr val="006600"/>
                </a:solidFill>
                <a:latin typeface="Trebuchet MS" pitchFamily="34" charset="0"/>
              </a:rPr>
              <a:t>	</a:t>
            </a:r>
            <a:r>
              <a:rPr lang="en-US" sz="2800" b="1" dirty="0" smtClean="0">
                <a:solidFill>
                  <a:srgbClr val="006600"/>
                </a:solidFill>
                <a:latin typeface="Trebuchet MS" pitchFamily="34" charset="0"/>
              </a:rPr>
              <a:t>		TOTAL:</a:t>
            </a:r>
            <a:r>
              <a:rPr lang="en-US" sz="2800" dirty="0" smtClean="0">
                <a:latin typeface="Trebuchet MS" pitchFamily="34" charset="0"/>
              </a:rPr>
              <a:t>	</a:t>
            </a:r>
            <a:r>
              <a:rPr lang="en-US" sz="2800" b="1" dirty="0" smtClean="0">
                <a:solidFill>
                  <a:srgbClr val="006600"/>
                </a:solidFill>
                <a:latin typeface="Trebuchet MS" pitchFamily="34" charset="0"/>
              </a:rPr>
              <a:t>785</a:t>
            </a:r>
            <a:endParaRPr lang="en-US" sz="2800" b="1" dirty="0">
              <a:solidFill>
                <a:srgbClr val="0066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7150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Migration of TCAT students,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TCAT transfers move to community colleges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063" y="990600"/>
            <a:ext cx="8960737" cy="4271665"/>
            <a:chOff x="-47626" y="1428929"/>
            <a:chExt cx="8960737" cy="4271665"/>
          </a:xfrm>
        </p:grpSpPr>
        <p:sp>
          <p:nvSpPr>
            <p:cNvPr id="8" name="TextBox 7"/>
            <p:cNvSpPr txBox="1"/>
            <p:nvPr/>
          </p:nvSpPr>
          <p:spPr>
            <a:xfrm>
              <a:off x="1628337" y="1428929"/>
              <a:ext cx="609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400" b="1" dirty="0" smtClean="0">
                  <a:solidFill>
                    <a:srgbClr val="339933"/>
                  </a:solidFill>
                  <a:latin typeface="Trebuchet MS" pitchFamily="34" charset="0"/>
                </a:rPr>
                <a:t>Colleges of Applied Technology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1" y="5238929"/>
              <a:ext cx="30479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400" b="1" dirty="0" smtClean="0">
                  <a:solidFill>
                    <a:srgbClr val="339933"/>
                  </a:solidFill>
                  <a:latin typeface="Trebuchet MS" pitchFamily="34" charset="0"/>
                </a:rPr>
                <a:t>Public Universities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5923" y="5234464"/>
              <a:ext cx="33109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9933"/>
                  </a:solidFill>
                  <a:latin typeface="Trebuchet MS" pitchFamily="34" charset="0"/>
                </a:rPr>
                <a:t>Community</a:t>
              </a:r>
              <a:r>
                <a:rPr lang="en-US" sz="2400" b="1" dirty="0">
                  <a:solidFill>
                    <a:srgbClr val="339933"/>
                  </a:solidFill>
                  <a:latin typeface="Trebuchet MS" pitchFamily="34" charset="0"/>
                </a:rPr>
                <a:t> </a:t>
              </a:r>
              <a:r>
                <a:rPr lang="en-US" sz="2400" b="1" dirty="0" smtClean="0">
                  <a:solidFill>
                    <a:srgbClr val="339933"/>
                  </a:solidFill>
                  <a:latin typeface="Trebuchet MS" pitchFamily="34" charset="0"/>
                </a:rPr>
                <a:t>Colleges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6755879">
              <a:off x="1308483" y="3305648"/>
              <a:ext cx="3060646" cy="7445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046882">
              <a:off x="4409660" y="3384013"/>
              <a:ext cx="3125371" cy="74458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6334" y="2338803"/>
              <a:ext cx="1521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99"/>
                  </a:solidFill>
                  <a:latin typeface="Trebuchet MS" pitchFamily="34" charset="0"/>
                </a:rPr>
                <a:t>from 27 TCATs</a:t>
              </a:r>
              <a:endParaRPr lang="en-US" sz="24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2543" y="2342971"/>
              <a:ext cx="1678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99"/>
                  </a:solidFill>
                  <a:latin typeface="Trebuchet MS" pitchFamily="34" charset="0"/>
                </a:rPr>
                <a:t>from 22 TCATs</a:t>
              </a:r>
              <a:endParaRPr lang="en-US" sz="24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7190" y="4067175"/>
              <a:ext cx="2335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99"/>
                  </a:solidFill>
                  <a:latin typeface="Trebuchet MS" pitchFamily="34" charset="0"/>
                </a:rPr>
                <a:t>618 students</a:t>
              </a:r>
              <a:endParaRPr lang="en-US" sz="24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47626" y="4038600"/>
              <a:ext cx="243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99"/>
                  </a:solidFill>
                  <a:latin typeface="Trebuchet MS" pitchFamily="34" charset="0"/>
                </a:rPr>
                <a:t>167 students</a:t>
              </a:r>
              <a:endParaRPr lang="en-US" sz="24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</p:grpSp>
      <p:sp>
        <p:nvSpPr>
          <p:cNvPr id="18" name="TextBox 2"/>
          <p:cNvSpPr txBox="1"/>
          <p:nvPr/>
        </p:nvSpPr>
        <p:spPr>
          <a:xfrm>
            <a:off x="3733799" y="2801782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N = 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785</a:t>
            </a:r>
            <a:endParaRPr lang="en-US" sz="22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227123" cy="44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8674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TCAT </a:t>
            </a:r>
            <a:r>
              <a:rPr lang="en-US" sz="2200" b="1" dirty="0">
                <a:latin typeface="Trebuchet MS" panose="020B0603020202020204" pitchFamily="34" charset="0"/>
              </a:rPr>
              <a:t>transfers vs. regular </a:t>
            </a:r>
            <a:r>
              <a:rPr lang="en-US" sz="2200" b="1" dirty="0" smtClean="0">
                <a:latin typeface="Trebuchet MS" panose="020B0603020202020204" pitchFamily="34" charset="0"/>
              </a:rPr>
              <a:t>transfers,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-76200"/>
            <a:ext cx="91440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TCAT transfers are generally similar to regular transfers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1600200"/>
            <a:ext cx="990600" cy="3943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1600200"/>
            <a:ext cx="9906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8590" y="76200"/>
            <a:ext cx="8915400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Tennessee undergraduates are highly mobile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64217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Public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bachelor’s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graduates (2012-13):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200000"/>
              </a:lnSpc>
              <a:tabLst>
                <a:tab pos="914400" algn="l"/>
              </a:tabLst>
            </a:pPr>
            <a:r>
              <a:rPr lang="en-US" sz="2600" dirty="0" smtClean="0">
                <a:latin typeface="Trebuchet MS" pitchFamily="34" charset="0"/>
              </a:rPr>
              <a:t>	Changed </a:t>
            </a:r>
            <a:r>
              <a:rPr lang="en-US" sz="2600" dirty="0">
                <a:latin typeface="Trebuchet MS" pitchFamily="34" charset="0"/>
              </a:rPr>
              <a:t>schools at least </a:t>
            </a:r>
            <a:r>
              <a:rPr lang="en-US" sz="2600" dirty="0" smtClean="0">
                <a:latin typeface="Trebuchet MS" pitchFamily="34" charset="0"/>
              </a:rPr>
              <a:t>once:		</a:t>
            </a:r>
            <a:r>
              <a:rPr lang="en-US" sz="2600" b="1" dirty="0" smtClean="0">
                <a:latin typeface="Trebuchet MS" pitchFamily="34" charset="0"/>
              </a:rPr>
              <a:t>45.1%</a:t>
            </a:r>
            <a:endParaRPr lang="en-US" sz="2600" dirty="0" smtClean="0">
              <a:latin typeface="Trebuchet MS" pitchFamily="34" charset="0"/>
            </a:endParaRPr>
          </a:p>
          <a:p>
            <a:pPr>
              <a:lnSpc>
                <a:spcPct val="200000"/>
              </a:lnSpc>
              <a:tabLst>
                <a:tab pos="914400" algn="l"/>
              </a:tabLst>
            </a:pPr>
            <a:r>
              <a:rPr lang="en-US" sz="2600" dirty="0">
                <a:latin typeface="Trebuchet MS" pitchFamily="34" charset="0"/>
              </a:rPr>
              <a:t>	</a:t>
            </a:r>
            <a:r>
              <a:rPr lang="en-US" sz="2600" dirty="0" smtClean="0">
                <a:latin typeface="Trebuchet MS" pitchFamily="34" charset="0"/>
              </a:rPr>
              <a:t>Attended </a:t>
            </a:r>
            <a:r>
              <a:rPr lang="en-US" sz="2600" dirty="0">
                <a:latin typeface="Trebuchet MS" pitchFamily="34" charset="0"/>
              </a:rPr>
              <a:t>any 2-year </a:t>
            </a:r>
            <a:r>
              <a:rPr lang="en-US" sz="2600" dirty="0" smtClean="0">
                <a:latin typeface="Trebuchet MS" pitchFamily="34" charset="0"/>
              </a:rPr>
              <a:t>college:		</a:t>
            </a:r>
            <a:r>
              <a:rPr lang="en-US" sz="2600" b="1" dirty="0" smtClean="0">
                <a:latin typeface="Trebuchet MS" pitchFamily="34" charset="0"/>
              </a:rPr>
              <a:t>34%</a:t>
            </a:r>
            <a:endParaRPr lang="en-US" sz="2600" dirty="0" smtClean="0">
              <a:latin typeface="Trebuchet MS" pitchFamily="34" charset="0"/>
            </a:endParaRPr>
          </a:p>
          <a:p>
            <a:pPr>
              <a:lnSpc>
                <a:spcPct val="200000"/>
              </a:lnSpc>
              <a:tabLst>
                <a:tab pos="914400" algn="l"/>
              </a:tabLst>
            </a:pPr>
            <a:r>
              <a:rPr lang="en-US" sz="2600" dirty="0">
                <a:latin typeface="Trebuchet MS" pitchFamily="34" charset="0"/>
              </a:rPr>
              <a:t>	</a:t>
            </a:r>
            <a:r>
              <a:rPr lang="en-US" sz="2600" dirty="0" smtClean="0">
                <a:latin typeface="Trebuchet MS" pitchFamily="34" charset="0"/>
              </a:rPr>
              <a:t>Attended </a:t>
            </a:r>
            <a:r>
              <a:rPr lang="en-US" sz="2600" dirty="0">
                <a:latin typeface="Trebuchet MS" pitchFamily="34" charset="0"/>
              </a:rPr>
              <a:t>a TN comm. </a:t>
            </a:r>
            <a:r>
              <a:rPr lang="en-US" sz="2600" dirty="0" smtClean="0">
                <a:latin typeface="Trebuchet MS" pitchFamily="34" charset="0"/>
              </a:rPr>
              <a:t>college: 	</a:t>
            </a:r>
            <a:r>
              <a:rPr lang="en-US" sz="2600" b="1" dirty="0" smtClean="0">
                <a:latin typeface="Trebuchet MS" pitchFamily="34" charset="0"/>
              </a:rPr>
              <a:t>29.6%</a:t>
            </a:r>
            <a:endParaRPr lang="en-US" sz="2600" dirty="0"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Fall 2013 undergrads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Trebuchet MS" pitchFamily="34" charset="0"/>
              </a:rPr>
              <a:t>	</a:t>
            </a:r>
            <a:r>
              <a:rPr lang="en-US" sz="2600" dirty="0" smtClean="0">
                <a:latin typeface="Trebuchet MS" pitchFamily="34" charset="0"/>
              </a:rPr>
              <a:t>Transferred into </a:t>
            </a:r>
            <a:r>
              <a:rPr lang="en-US" sz="2600" dirty="0">
                <a:latin typeface="Trebuchet MS" pitchFamily="34" charset="0"/>
              </a:rPr>
              <a:t>publics or </a:t>
            </a:r>
            <a:r>
              <a:rPr lang="en-US" sz="2600" dirty="0" smtClean="0">
                <a:latin typeface="Trebuchet MS" pitchFamily="34" charset="0"/>
              </a:rPr>
              <a:t>TICUA:	</a:t>
            </a:r>
            <a:r>
              <a:rPr lang="en-US" sz="2600" b="1" dirty="0" smtClean="0">
                <a:latin typeface="Trebuchet MS" pitchFamily="34" charset="0"/>
              </a:rPr>
              <a:t>7.2%</a:t>
            </a:r>
            <a:endParaRPr lang="en-US" sz="2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43600"/>
            <a:ext cx="9144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Post-transfer Major Change of TCAT students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73% of TCAT students change fields after transfer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772400" cy="5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995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Many TCAT transfers are program completers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" y="1219199"/>
            <a:ext cx="85534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Completers: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					192 students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latin typeface="Trebuchet MS" panose="020B0603020202020204" pitchFamily="34" charset="0"/>
              </a:rPr>
              <a:t>	</a:t>
            </a:r>
            <a:r>
              <a:rPr lang="en-US" sz="2800" b="1" dirty="0" smtClean="0">
                <a:latin typeface="Trebuchet MS" panose="020B0603020202020204" pitchFamily="34" charset="0"/>
              </a:rPr>
              <a:t>				24.5% of TCAT transfers</a:t>
            </a:r>
            <a:endParaRPr lang="en-US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Completers changing major at transfer: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latin typeface="Trebuchet MS" panose="020B0603020202020204" pitchFamily="34" charset="0"/>
              </a:rPr>
              <a:t>	</a:t>
            </a:r>
            <a:r>
              <a:rPr lang="en-US" sz="2800" b="1" dirty="0" smtClean="0">
                <a:latin typeface="Trebuchet MS" panose="020B0603020202020204" pitchFamily="34" charset="0"/>
              </a:rPr>
              <a:t>				111 students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latin typeface="Trebuchet MS" panose="020B0603020202020204" pitchFamily="34" charset="0"/>
              </a:rPr>
              <a:t>	</a:t>
            </a:r>
            <a:r>
              <a:rPr lang="en-US" sz="2800" b="1" dirty="0" smtClean="0">
                <a:latin typeface="Trebuchet MS" panose="020B0603020202020204" pitchFamily="34" charset="0"/>
              </a:rPr>
              <a:t>				58% of completers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724" y="152400"/>
            <a:ext cx="8915400" cy="65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Things to remember: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249" y="846230"/>
            <a:ext cx="8991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TN undergraduates: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Mobile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Publics &amp; TICUA: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Similar activity by term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Public sector: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Intensive internal transfer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Most transfers: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Within TN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Most out-of-state transfers: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Returning TN residents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9 states: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alf</a:t>
            </a:r>
            <a:r>
              <a:rPr lang="en-US" sz="2800" b="1" dirty="0" smtClean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of out-of-state transfers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endParaRPr lang="en-US" sz="28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8550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Things to remember: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824170"/>
            <a:ext cx="8858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Public transfers: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Consistent over time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>
                <a:latin typeface="Trebuchet MS" panose="020B0603020202020204" pitchFamily="34" charset="0"/>
              </a:rPr>
              <a:t>I</a:t>
            </a:r>
            <a:r>
              <a:rPr lang="en-US" sz="2800" b="1" dirty="0" smtClean="0">
                <a:latin typeface="Trebuchet MS" panose="020B0603020202020204" pitchFamily="34" charset="0"/>
              </a:rPr>
              <a:t>nternal public transfer: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Mostly vertical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Transfer students: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Low degree efficiency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TCAT transfers: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Mostly returning students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TCAT </a:t>
            </a:r>
            <a:r>
              <a:rPr lang="en-US" sz="2800" b="1" dirty="0">
                <a:latin typeface="Trebuchet MS" panose="020B0603020202020204" pitchFamily="34" charset="0"/>
              </a:rPr>
              <a:t>transfers:</a:t>
            </a:r>
            <a:r>
              <a:rPr lang="en-US" sz="2800" b="1" dirty="0" smtClean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More white &amp; female students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TCAT transfers: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Prone to change fields</a:t>
            </a:r>
          </a:p>
        </p:txBody>
      </p:sp>
    </p:spTree>
    <p:extLst>
      <p:ext uri="{BB962C8B-B14F-4D97-AF65-F5344CB8AC3E}">
        <p14:creationId xmlns:p14="http://schemas.microsoft.com/office/powerpoint/2010/main" val="13414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3175"/>
            <a:ext cx="9146849" cy="6861175"/>
            <a:chOff x="0" y="0"/>
            <a:chExt cx="9146849" cy="6861175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6849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bIns="182880" rtlCol="0" anchor="t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480175"/>
              <a:ext cx="9146849" cy="381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bIns="182880" rtlCol="0" anchor="t" anchorCtr="0">
              <a:no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1"/>
                  </a:solidFill>
                  <a:latin typeface="Corbel" pitchFamily="34" charset="0"/>
                </a:defRPr>
              </a:lvl1pPr>
            </a:lstStyle>
            <a:p>
              <a:pPr algn="l"/>
              <a:r>
                <a:rPr lang="en-US" dirty="0"/>
                <a:t>www.tn.gov/thec</a:t>
              </a:r>
            </a:p>
          </p:txBody>
        </p:sp>
        <p:pic>
          <p:nvPicPr>
            <p:cNvPr id="13" name="Picture 12" descr="F:\MISC\z_General\Tn logo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" r="-17"/>
            <a:stretch/>
          </p:blipFill>
          <p:spPr bwMode="auto">
            <a:xfrm>
              <a:off x="152400" y="0"/>
              <a:ext cx="1295400" cy="1197114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0" y="143789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2014 </a:t>
            </a:r>
            <a:r>
              <a:rPr lang="en-US" sz="3000" b="1" dirty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Articulation &amp; Transfer Report</a:t>
            </a:r>
          </a:p>
          <a:p>
            <a:pPr algn="ctr">
              <a:lnSpc>
                <a:spcPct val="200000"/>
              </a:lnSpc>
            </a:pPr>
            <a:r>
              <a:rPr lang="en-US" sz="3000" b="1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available at:</a:t>
            </a:r>
            <a:endParaRPr lang="en-US" sz="3000" b="1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www.tn.gov/thec/Legislative/Reports.html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707559"/>
            <a:ext cx="9146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Student Transfer by Receiving Sector and </a:t>
            </a:r>
            <a:r>
              <a:rPr lang="en-US" sz="2200" b="1" dirty="0" smtClean="0">
                <a:latin typeface="Trebuchet MS" panose="020B0603020202020204" pitchFamily="34" charset="0"/>
              </a:rPr>
              <a:t>Semester, </a:t>
            </a:r>
          </a:p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29" y="-7632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Public &amp; TICUA institutions show similar transfer activity by semester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675"/>
            <a:ext cx="9145940" cy="425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763000" cy="52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69913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Transfers by Originating Location, </a:t>
            </a:r>
            <a:r>
              <a:rPr lang="en-US" sz="2200" b="1" dirty="0" smtClean="0">
                <a:latin typeface="Trebuchet MS" panose="020B0603020202020204" pitchFamily="34" charset="0"/>
              </a:rPr>
              <a:t>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9016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Most transfers take place within Tennessee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248400" y="119450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N =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31,470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52600" y="3276600"/>
            <a:ext cx="1410984" cy="2057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48240" y="1447800"/>
            <a:ext cx="15344" cy="18103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4129836">
            <a:off x="726170" y="904567"/>
            <a:ext cx="4844140" cy="4869219"/>
          </a:xfrm>
          <a:prstGeom prst="arc">
            <a:avLst>
              <a:gd name="adj1" fmla="val 12067942"/>
              <a:gd name="adj2" fmla="val 3416355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85813"/>
            <a:ext cx="87661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69913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Transfers by Originating Location, </a:t>
            </a:r>
            <a:r>
              <a:rPr lang="en-US" sz="2200" b="1" dirty="0" smtClean="0">
                <a:latin typeface="Trebuchet MS" panose="020B0603020202020204" pitchFamily="34" charset="0"/>
              </a:rPr>
              <a:t>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8030"/>
            <a:ext cx="9220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rebuchet MS" panose="020B0603020202020204" pitchFamily="34" charset="0"/>
              </a:rPr>
              <a:t>Most out-of-state transfers are returning Tennesseans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581150"/>
            <a:ext cx="1524000" cy="18478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" y="3448050"/>
            <a:ext cx="2209800" cy="8191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4336958">
            <a:off x="674644" y="989912"/>
            <a:ext cx="4005737" cy="4372629"/>
          </a:xfrm>
          <a:prstGeom prst="arc">
            <a:avLst>
              <a:gd name="adj1" fmla="val 16285672"/>
              <a:gd name="adj2" fmla="val 21278198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/>
          <p:cNvSpPr txBox="1"/>
          <p:nvPr/>
        </p:nvSpPr>
        <p:spPr>
          <a:xfrm>
            <a:off x="6248400" y="119450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N = </a:t>
            </a:r>
            <a:r>
              <a:rPr lang="en-US" sz="2200" b="1" dirty="0" smtClean="0">
                <a:solidFill>
                  <a:srgbClr val="FF7200"/>
                </a:solidFill>
                <a:latin typeface="Trebuchet MS" pitchFamily="34" charset="0"/>
              </a:rPr>
              <a:t>31,470</a:t>
            </a:r>
            <a:endParaRPr lang="en-US" sz="2200" b="1" dirty="0">
              <a:solidFill>
                <a:srgbClr val="FF72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867400"/>
            <a:ext cx="914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</a:rPr>
              <a:t>Student Transfer </a:t>
            </a:r>
            <a:r>
              <a:rPr lang="en-US" sz="2200" b="1" dirty="0" smtClean="0">
                <a:latin typeface="Trebuchet MS" panose="020B0603020202020204" pitchFamily="34" charset="0"/>
              </a:rPr>
              <a:t>Patterns,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36"/>
            <a:ext cx="937260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5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Transfer </a:t>
            </a:r>
            <a:r>
              <a:rPr lang="en-US" sz="2750" b="1" dirty="0">
                <a:solidFill>
                  <a:srgbClr val="0000FF"/>
                </a:solidFill>
                <a:latin typeface="Trebuchet MS" panose="020B0603020202020204" pitchFamily="34" charset="0"/>
              </a:rPr>
              <a:t>activity </a:t>
            </a:r>
            <a:r>
              <a:rPr lang="en-US" sz="275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within public sector is more intensive</a:t>
            </a:r>
            <a:endParaRPr lang="en-US" sz="275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" y="1511535"/>
            <a:ext cx="8915399" cy="3898665"/>
            <a:chOff x="1" y="5226"/>
            <a:chExt cx="6518056" cy="1378254"/>
          </a:xfrm>
          <a:noFill/>
        </p:grpSpPr>
        <p:sp>
          <p:nvSpPr>
            <p:cNvPr id="9" name="Rounded Rectangle 8"/>
            <p:cNvSpPr/>
            <p:nvPr/>
          </p:nvSpPr>
          <p:spPr>
            <a:xfrm>
              <a:off x="1814086" y="5226"/>
              <a:ext cx="998349" cy="1090777"/>
            </a:xfrm>
            <a:prstGeom prst="roundRect">
              <a:avLst/>
            </a:prstGeom>
            <a:solidFill>
              <a:srgbClr val="C3D69B"/>
            </a:solidFill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Within </a:t>
              </a:r>
              <a:r>
                <a:rPr lang="en-US" sz="2200" b="1" dirty="0">
                  <a:solidFill>
                    <a:sysClr val="windowText" lastClr="000000"/>
                  </a:solidFill>
                  <a:latin typeface="Trebuchet MS" pitchFamily="34" charset="0"/>
                </a:rPr>
                <a:t>Public Sector</a:t>
              </a:r>
              <a:r>
                <a:rPr lang="en-US" sz="2200" baseline="0" dirty="0">
                  <a:solidFill>
                    <a:sysClr val="windowText" lastClr="000000"/>
                  </a:solidFill>
                  <a:latin typeface="Trebuchet MS" pitchFamily="34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b="1" baseline="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13,495</a:t>
              </a:r>
              <a:endParaRPr lang="en-US" sz="2200" b="1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41551" y="11991"/>
              <a:ext cx="989779" cy="1067983"/>
            </a:xfrm>
            <a:prstGeom prst="roundRect">
              <a:avLst/>
            </a:prstGeom>
            <a:solidFill>
              <a:srgbClr val="C3D69B"/>
            </a:solidFill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sz="2000" dirty="0" smtClean="0">
                <a:solidFill>
                  <a:sysClr val="windowText" lastClr="000000"/>
                </a:solidFill>
                <a:latin typeface="Bookman Old Style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20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Within </a:t>
              </a:r>
              <a:r>
                <a:rPr lang="en-US" sz="2200" b="1" dirty="0">
                  <a:solidFill>
                    <a:sysClr val="windowText" lastClr="000000"/>
                  </a:solidFill>
                  <a:latin typeface="Trebuchet MS" pitchFamily="34" charset="0"/>
                </a:rPr>
                <a:t>TICUA</a:t>
              </a:r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b="1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352</a:t>
              </a:r>
            </a:p>
            <a:p>
              <a:pPr algn="ctr">
                <a:lnSpc>
                  <a:spcPct val="150000"/>
                </a:lnSpc>
              </a:pPr>
              <a:endParaRPr lang="en-US" sz="1800" dirty="0" smtClean="0">
                <a:solidFill>
                  <a:sysClr val="windowText" lastClr="000000"/>
                </a:solidFill>
                <a:latin typeface="Bookman Old Style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800" dirty="0">
                <a:solidFill>
                  <a:sysClr val="windowText" lastClr="000000"/>
                </a:solidFill>
                <a:latin typeface="Bookman Old Style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831554" y="151837"/>
              <a:ext cx="894675" cy="322311"/>
            </a:xfrm>
            <a:prstGeom prst="rightArrow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2,537</a:t>
              </a:r>
              <a:endParaRPr lang="en-US" sz="220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2812435" y="669655"/>
              <a:ext cx="975839" cy="303204"/>
            </a:xfrm>
            <a:prstGeom prst="leftArrow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2,083 </a:t>
              </a:r>
              <a:r>
                <a:rPr lang="en-US" sz="2200" baseline="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*</a:t>
              </a:r>
              <a:endParaRPr lang="en-US" sz="220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4731330" y="9251"/>
              <a:ext cx="1786727" cy="540342"/>
            </a:xfrm>
            <a:prstGeom prst="leftArrow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Out of State: </a:t>
              </a:r>
              <a:r>
                <a:rPr lang="en-US" sz="2200" b="1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2,301</a:t>
              </a:r>
              <a:endParaRPr lang="en-US" sz="2200" b="1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4731329" y="584024"/>
              <a:ext cx="1786727" cy="540342"/>
            </a:xfrm>
            <a:prstGeom prst="leftArrow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Unknown: </a:t>
              </a:r>
              <a:r>
                <a:rPr lang="en-US" sz="2200" b="1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1,119</a:t>
              </a:r>
              <a:endParaRPr lang="en-US" sz="2200" b="1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" y="142106"/>
              <a:ext cx="1814085" cy="540342"/>
            </a:xfrm>
            <a:prstGeom prst="rightArrow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Out of</a:t>
              </a:r>
              <a:r>
                <a:rPr lang="en-US" sz="2200" baseline="0" dirty="0">
                  <a:solidFill>
                    <a:sysClr val="windowText" lastClr="000000"/>
                  </a:solidFill>
                  <a:latin typeface="Trebuchet MS" pitchFamily="34" charset="0"/>
                </a:rPr>
                <a:t> State: </a:t>
              </a:r>
              <a:r>
                <a:rPr lang="en-US" sz="2200" b="1" baseline="0" dirty="0" smtClean="0">
                  <a:solidFill>
                    <a:sysClr val="windowText" lastClr="000000"/>
                  </a:solidFill>
                  <a:latin typeface="Trebuchet MS" pitchFamily="34" charset="0"/>
                </a:rPr>
                <a:t>9,160</a:t>
              </a:r>
              <a:endParaRPr lang="en-US" sz="2200" b="1" baseline="0" dirty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1243" y="1214948"/>
              <a:ext cx="2756186" cy="168532"/>
            </a:xfrm>
            <a:prstGeom prst="roundRect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Public Transfers: </a:t>
              </a:r>
              <a:r>
                <a:rPr lang="en-US" sz="2200" b="1" dirty="0" smtClean="0">
                  <a:solidFill>
                    <a:srgbClr val="FF7200"/>
                  </a:solidFill>
                  <a:latin typeface="Trebuchet MS" pitchFamily="34" charset="0"/>
                </a:rPr>
                <a:t>24,738</a:t>
              </a:r>
              <a:endParaRPr lang="en-US" sz="2200" b="1" dirty="0">
                <a:solidFill>
                  <a:srgbClr val="FF7200"/>
                </a:solidFill>
                <a:latin typeface="Trebuchet MS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99916" y="1214948"/>
              <a:ext cx="2812435" cy="168532"/>
            </a:xfrm>
            <a:prstGeom prst="roundRect">
              <a:avLst/>
            </a:prstGeom>
            <a:grpFill/>
            <a:ln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ysClr val="windowText" lastClr="000000"/>
                  </a:solidFill>
                  <a:latin typeface="Trebuchet MS" pitchFamily="34" charset="0"/>
                </a:rPr>
                <a:t>Private Transfers: </a:t>
              </a:r>
              <a:r>
                <a:rPr lang="en-US" sz="2200" b="1" dirty="0" smtClean="0">
                  <a:solidFill>
                    <a:srgbClr val="FF7200"/>
                  </a:solidFill>
                  <a:latin typeface="Trebuchet MS" pitchFamily="34" charset="0"/>
                </a:rPr>
                <a:t>6,309</a:t>
              </a:r>
              <a:endParaRPr lang="en-US" sz="2200" b="1" dirty="0">
                <a:solidFill>
                  <a:srgbClr val="FF7200"/>
                </a:solidFill>
                <a:latin typeface="Trebuchet MS" pitchFamily="34" charset="0"/>
              </a:endParaRPr>
            </a:p>
          </p:txBody>
        </p:sp>
      </p:grpSp>
      <p:sp>
        <p:nvSpPr>
          <p:cNvPr id="19" name="TextBox 2"/>
          <p:cNvSpPr txBox="1"/>
          <p:nvPr/>
        </p:nvSpPr>
        <p:spPr>
          <a:xfrm>
            <a:off x="3678304" y="84640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N = </a:t>
            </a:r>
            <a:r>
              <a:rPr lang="en-US" sz="2200" b="1" dirty="0" smtClean="0">
                <a:solidFill>
                  <a:srgbClr val="FF7200"/>
                </a:solidFill>
                <a:latin typeface="Trebuchet MS" pitchFamily="34" charset="0"/>
              </a:rPr>
              <a:t>31,047</a:t>
            </a:r>
            <a:endParaRPr lang="en-US" sz="2200" b="1" dirty="0">
              <a:solidFill>
                <a:srgbClr val="FF7200"/>
              </a:solidFill>
              <a:latin typeface="Trebuchet MS" pitchFamily="34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819400" y="6515100"/>
            <a:ext cx="5410200" cy="3048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chemeClr val="bg1"/>
                </a:solidFill>
                <a:latin typeface="Trebuchet MS" pitchFamily="34" charset="0"/>
              </a:rPr>
              <a:t>*</a:t>
            </a:r>
            <a:r>
              <a:rPr lang="en-US" sz="1600" i="1" baseline="0" dirty="0" smtClean="0">
                <a:solidFill>
                  <a:schemeClr val="bg1"/>
                </a:solidFill>
                <a:latin typeface="Trebuchet MS" pitchFamily="34" charset="0"/>
              </a:rPr>
              <a:t> From all </a:t>
            </a:r>
            <a:r>
              <a:rPr lang="en-US" sz="1600" i="1" baseline="0" dirty="0">
                <a:solidFill>
                  <a:schemeClr val="bg1"/>
                </a:solidFill>
                <a:latin typeface="Trebuchet MS" pitchFamily="34" charset="0"/>
              </a:rPr>
              <a:t>independent </a:t>
            </a:r>
            <a:r>
              <a:rPr lang="en-US" sz="1600" i="1" baseline="0" dirty="0" smtClean="0">
                <a:solidFill>
                  <a:schemeClr val="bg1"/>
                </a:solidFill>
                <a:latin typeface="Trebuchet MS" pitchFamily="34" charset="0"/>
              </a:rPr>
              <a:t>institutions, including non-TICUA</a:t>
            </a:r>
            <a:endParaRPr lang="en-US" sz="1400" i="1" baseline="0" dirty="0">
              <a:solidFill>
                <a:schemeClr val="bg1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5926991"/>
            <a:ext cx="815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Transfers into TN institutions by State of Origin, AY 2013-14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50% of out-of-state transfers arrive from 9 states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5190" r="19275" b="12060"/>
          <a:stretch/>
        </p:blipFill>
        <p:spPr bwMode="auto">
          <a:xfrm>
            <a:off x="381000" y="738665"/>
            <a:ext cx="8305800" cy="4968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8"/>
          <p:cNvSpPr txBox="1"/>
          <p:nvPr/>
        </p:nvSpPr>
        <p:spPr>
          <a:xfrm>
            <a:off x="685800" y="5029200"/>
            <a:ext cx="3112770" cy="67835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Foreign transfers: 341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Unknown sending state: 1,512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6" t="5595" b="92377"/>
          <a:stretch/>
        </p:blipFill>
        <p:spPr bwMode="auto">
          <a:xfrm rot="5400000">
            <a:off x="6611937" y="4741864"/>
            <a:ext cx="1828800" cy="269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6"/>
          <p:cNvSpPr txBox="1"/>
          <p:nvPr/>
        </p:nvSpPr>
        <p:spPr>
          <a:xfrm>
            <a:off x="7661275" y="3962402"/>
            <a:ext cx="934085" cy="14795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1-25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25-50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51-100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101-200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201-400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401-600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&gt; 600</a:t>
            </a:r>
            <a:endParaRPr lang="en-US" sz="1400" b="1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7391399" y="3352800"/>
            <a:ext cx="1336040" cy="53340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Arial"/>
                <a:ea typeface="Calibri"/>
                <a:cs typeface="Times New Roman"/>
              </a:rPr>
              <a:t>Transfer </a:t>
            </a:r>
            <a:r>
              <a:rPr lang="en-US" sz="1400" b="1" dirty="0" smtClean="0">
                <a:effectLst/>
                <a:latin typeface="Arial"/>
                <a:ea typeface="Calibri"/>
                <a:cs typeface="Times New Roman"/>
              </a:rPr>
              <a:t>students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80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Students from 3 largest </a:t>
            </a:r>
            <a:r>
              <a:rPr lang="en-US" sz="2800" b="1" dirty="0">
                <a:solidFill>
                  <a:srgbClr val="0000FF"/>
                </a:solidFill>
                <a:latin typeface="Trebuchet MS" panose="020B0603020202020204" pitchFamily="34" charset="0"/>
              </a:rPr>
              <a:t>providers </a:t>
            </a: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of transfers are predominantly returning Tennesseans:</a:t>
            </a:r>
            <a:endParaRPr lang="en-US" sz="28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592549"/>
            <a:ext cx="85534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 smtClean="0">
                <a:latin typeface="Trebuchet MS" panose="020B0603020202020204" pitchFamily="34" charset="0"/>
              </a:rPr>
              <a:t>				Returning	TN residents *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latin typeface="Trebuchet MS" panose="020B0603020202020204" pitchFamily="34" charset="0"/>
              </a:rPr>
              <a:t>	</a:t>
            </a:r>
            <a:r>
              <a:rPr lang="en-US" sz="2800" b="1" dirty="0" smtClean="0">
                <a:latin typeface="Trebuchet MS" panose="020B0603020202020204" pitchFamily="34" charset="0"/>
              </a:rPr>
              <a:t>		Number			</a:t>
            </a:r>
            <a:r>
              <a:rPr lang="en-US" sz="2800" b="1" dirty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</a:rPr>
              <a:t>Percent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FL</a:t>
            </a:r>
            <a:r>
              <a:rPr lang="en-US" sz="2800" b="1" dirty="0" smtClean="0">
                <a:latin typeface="Trebuchet MS" panose="020B0603020202020204" pitchFamily="34" charset="0"/>
              </a:rPr>
              <a:t>		   359			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78.4%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TX</a:t>
            </a:r>
            <a:r>
              <a:rPr lang="en-US" sz="2800" b="1" dirty="0" smtClean="0">
                <a:latin typeface="Trebuchet MS" panose="020B0603020202020204" pitchFamily="34" charset="0"/>
              </a:rPr>
              <a:t>		   232			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63.9%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CA</a:t>
            </a:r>
            <a:r>
              <a:rPr lang="en-US" sz="2800" b="1" dirty="0" smtClean="0">
                <a:latin typeface="Trebuchet MS" panose="020B0603020202020204" pitchFamily="34" charset="0"/>
              </a:rPr>
              <a:t>		   202			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63.9%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750" algn="l"/>
              </a:tabLst>
            </a:pP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tabLst>
                <a:tab pos="285750" algn="l"/>
              </a:tabLst>
            </a:pPr>
            <a:r>
              <a:rPr lang="en-US" dirty="0" smtClean="0">
                <a:latin typeface="Trebuchet MS" panose="020B0603020202020204" pitchFamily="34" charset="0"/>
              </a:rPr>
              <a:t>* Public institutions only</a:t>
            </a:r>
          </a:p>
        </p:txBody>
      </p:sp>
    </p:spTree>
    <p:extLst>
      <p:ext uri="{BB962C8B-B14F-4D97-AF65-F5344CB8AC3E}">
        <p14:creationId xmlns:p14="http://schemas.microsoft.com/office/powerpoint/2010/main" val="39714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970"/>
            <a:ext cx="8763000" cy="455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6849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bIns="182880" rtlCol="0" anchor="t" anchorCtr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 algn="l"/>
            <a:r>
              <a:rPr lang="en-US" dirty="0"/>
              <a:t>www.tn.gov/thec</a:t>
            </a:r>
          </a:p>
        </p:txBody>
      </p:sp>
      <p:pic>
        <p:nvPicPr>
          <p:cNvPr id="13" name="Picture 12" descr="F:\MISC\z_General\Tn logo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-17"/>
          <a:stretch/>
        </p:blipFill>
        <p:spPr bwMode="auto">
          <a:xfrm>
            <a:off x="8153400" y="6019800"/>
            <a:ext cx="914400" cy="8216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5707559"/>
            <a:ext cx="9217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Transfer &amp; Total UG Headcount</a:t>
            </a:r>
            <a:r>
              <a:rPr lang="en-US" sz="2200" b="1" dirty="0">
                <a:latin typeface="Trebuchet MS" panose="020B0603020202020204" pitchFamily="34" charset="0"/>
              </a:rPr>
              <a:t>, Public </a:t>
            </a:r>
            <a:r>
              <a:rPr lang="en-US" sz="2200" b="1" dirty="0" smtClean="0">
                <a:latin typeface="Trebuchet MS" panose="020B0603020202020204" pitchFamily="34" charset="0"/>
              </a:rPr>
              <a:t>Institutions,</a:t>
            </a:r>
          </a:p>
          <a:p>
            <a:pPr algn="ctr"/>
            <a:r>
              <a:rPr lang="en-US" sz="2200" b="1" dirty="0" smtClean="0">
                <a:latin typeface="Trebuchet MS" panose="020B0603020202020204" pitchFamily="34" charset="0"/>
              </a:rPr>
              <a:t>Fall 2006 – Fall 2013</a:t>
            </a:r>
            <a:endParaRPr lang="en-US" sz="2200" b="1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-76200"/>
            <a:ext cx="8991600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Percent of public UG enrollment accounted for by transfers has been </a:t>
            </a:r>
            <a:r>
              <a:rPr lang="en-US" sz="2800" b="1" dirty="0">
                <a:solidFill>
                  <a:srgbClr val="0000FF"/>
                </a:solidFill>
                <a:latin typeface="Trebuchet MS" panose="020B0603020202020204" pitchFamily="34" charset="0"/>
              </a:rPr>
              <a:t>consistent </a:t>
            </a:r>
          </a:p>
        </p:txBody>
      </p:sp>
    </p:spTree>
    <p:extLst>
      <p:ext uri="{BB962C8B-B14F-4D97-AF65-F5344CB8AC3E}">
        <p14:creationId xmlns:p14="http://schemas.microsoft.com/office/powerpoint/2010/main" val="37223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622</Words>
  <Application>Microsoft Office PowerPoint</Application>
  <PresentationFormat>On-screen Show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Gorbunov</dc:creator>
  <cp:lastModifiedBy>Alexander Gorbunov</cp:lastModifiedBy>
  <cp:revision>125</cp:revision>
  <cp:lastPrinted>2014-11-07T17:52:08Z</cp:lastPrinted>
  <dcterms:created xsi:type="dcterms:W3CDTF">2012-10-05T18:07:46Z</dcterms:created>
  <dcterms:modified xsi:type="dcterms:W3CDTF">2014-11-24T15:14:03Z</dcterms:modified>
</cp:coreProperties>
</file>