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72832" y="1558492"/>
            <a:ext cx="1064697" cy="1097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57200" y="635508"/>
            <a:ext cx="9144000" cy="812800"/>
          </a:xfrm>
          <a:custGeom>
            <a:avLst/>
            <a:gdLst/>
            <a:ahLst/>
            <a:cxnLst/>
            <a:rect l="l" t="t" r="r" b="b"/>
            <a:pathLst>
              <a:path w="9144000" h="812800">
                <a:moveTo>
                  <a:pt x="0" y="0"/>
                </a:moveTo>
                <a:lnTo>
                  <a:pt x="0" y="812292"/>
                </a:lnTo>
                <a:lnTo>
                  <a:pt x="9144000" y="81229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05726" y="897626"/>
            <a:ext cx="2095669" cy="93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295" y="6293358"/>
            <a:ext cx="9138285" cy="88900"/>
          </a:xfrm>
          <a:custGeom>
            <a:avLst/>
            <a:gdLst/>
            <a:ahLst/>
            <a:cxnLst/>
            <a:rect l="l" t="t" r="r" b="b"/>
            <a:pathLst>
              <a:path w="9138285" h="88900">
                <a:moveTo>
                  <a:pt x="0" y="0"/>
                </a:moveTo>
                <a:lnTo>
                  <a:pt x="0" y="88392"/>
                </a:lnTo>
                <a:lnTo>
                  <a:pt x="9138285" y="88391"/>
                </a:lnTo>
                <a:lnTo>
                  <a:pt x="91382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64223" y="6566850"/>
            <a:ext cx="1564098" cy="5696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75309"/>
            <a:ext cx="9144000" cy="813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3462" y="1691894"/>
            <a:ext cx="8491474" cy="3768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Healthcare.Statistics@tn.gov" TargetMode="Externa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3893311"/>
            <a:ext cx="36950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50" b="1">
                <a:solidFill>
                  <a:srgbClr val="002C72"/>
                </a:solidFill>
                <a:latin typeface="Palatino Linotype"/>
                <a:cs typeface="Palatino Linotype"/>
              </a:rPr>
              <a:t>Data</a:t>
            </a:r>
            <a:r>
              <a:rPr dirty="0" sz="3600" spc="-110" b="1">
                <a:solidFill>
                  <a:srgbClr val="002C72"/>
                </a:solidFill>
                <a:latin typeface="Palatino Linotype"/>
                <a:cs typeface="Palatino Linotype"/>
              </a:rPr>
              <a:t> </a:t>
            </a:r>
            <a:r>
              <a:rPr dirty="0" sz="3600" spc="15" b="1">
                <a:solidFill>
                  <a:srgbClr val="002C72"/>
                </a:solidFill>
                <a:latin typeface="Palatino Linotype"/>
                <a:cs typeface="Palatino Linotype"/>
              </a:rPr>
              <a:t>Availability</a:t>
            </a:r>
            <a:endParaRPr sz="36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4628" y="457200"/>
            <a:ext cx="457657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1844294"/>
            <a:ext cx="8041640" cy="3780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269875" indent="-3429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04">
                <a:latin typeface="Arial Black"/>
                <a:cs typeface="Arial Black"/>
              </a:rPr>
              <a:t>UB-92: </a:t>
            </a:r>
            <a:r>
              <a:rPr dirty="0" sz="2400" spc="-229">
                <a:latin typeface="Arial Black"/>
                <a:cs typeface="Arial Black"/>
              </a:rPr>
              <a:t>1995 </a:t>
            </a:r>
            <a:r>
              <a:rPr dirty="0" sz="2400">
                <a:latin typeface="Arial Black"/>
                <a:cs typeface="Arial Black"/>
              </a:rPr>
              <a:t>– </a:t>
            </a:r>
            <a:r>
              <a:rPr dirty="0" sz="2400" spc="-165">
                <a:latin typeface="Arial Black"/>
                <a:cs typeface="Arial Black"/>
              </a:rPr>
              <a:t>1999--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145">
                <a:latin typeface="Arial Black"/>
                <a:cs typeface="Arial Black"/>
              </a:rPr>
              <a:t>from </a:t>
            </a:r>
            <a:r>
              <a:rPr dirty="0" sz="2400" spc="-240">
                <a:latin typeface="Arial Black"/>
                <a:cs typeface="Arial Black"/>
              </a:rPr>
              <a:t>these years </a:t>
            </a:r>
            <a:r>
              <a:rPr dirty="0" sz="2400" spc="-235">
                <a:latin typeface="Arial Black"/>
                <a:cs typeface="Arial Black"/>
              </a:rPr>
              <a:t>may </a:t>
            </a:r>
            <a:r>
              <a:rPr dirty="0" sz="2400" spc="-170">
                <a:latin typeface="Arial Black"/>
                <a:cs typeface="Arial Black"/>
              </a:rPr>
              <a:t>not  </a:t>
            </a:r>
            <a:r>
              <a:rPr dirty="0" sz="2400" spc="-225">
                <a:latin typeface="Arial Black"/>
                <a:cs typeface="Arial Black"/>
              </a:rPr>
              <a:t>contain </a:t>
            </a:r>
            <a:r>
              <a:rPr dirty="0" sz="2400" spc="-280">
                <a:latin typeface="Arial Black"/>
                <a:cs typeface="Arial Black"/>
              </a:rPr>
              <a:t>accurate</a:t>
            </a:r>
            <a:r>
              <a:rPr dirty="0" sz="2400" spc="-110">
                <a:latin typeface="Arial Black"/>
                <a:cs typeface="Arial Black"/>
              </a:rPr>
              <a:t> </a:t>
            </a:r>
            <a:r>
              <a:rPr dirty="0" sz="2400" spc="-170">
                <a:latin typeface="Arial Black"/>
                <a:cs typeface="Arial Black"/>
              </a:rPr>
              <a:t>information</a:t>
            </a:r>
            <a:endParaRPr sz="2400">
              <a:latin typeface="Arial Black"/>
              <a:cs typeface="Arial Black"/>
            </a:endParaRPr>
          </a:p>
          <a:p>
            <a:pPr lvl="1" marL="1098550" marR="114935" indent="-34353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000" spc="-185">
                <a:latin typeface="Arial Black"/>
                <a:cs typeface="Arial Black"/>
              </a:rPr>
              <a:t>Contains </a:t>
            </a:r>
            <a:r>
              <a:rPr dirty="0" sz="2000" spc="-130">
                <a:latin typeface="Arial Black"/>
                <a:cs typeface="Arial Black"/>
              </a:rPr>
              <a:t>under-reported </a:t>
            </a:r>
            <a:r>
              <a:rPr dirty="0" sz="2000" spc="-185">
                <a:latin typeface="Arial Black"/>
                <a:cs typeface="Arial Black"/>
              </a:rPr>
              <a:t>variables (e.g. </a:t>
            </a:r>
            <a:r>
              <a:rPr dirty="0" sz="2000" spc="-229">
                <a:latin typeface="Arial Black"/>
                <a:cs typeface="Arial Black"/>
              </a:rPr>
              <a:t>race, </a:t>
            </a:r>
            <a:r>
              <a:rPr dirty="0" sz="2000" spc="-190">
                <a:latin typeface="Arial Black"/>
                <a:cs typeface="Arial Black"/>
              </a:rPr>
              <a:t>ethnicity) </a:t>
            </a:r>
            <a:r>
              <a:rPr dirty="0" sz="2000" spc="-105">
                <a:latin typeface="Arial Black"/>
                <a:cs typeface="Arial Black"/>
              </a:rPr>
              <a:t>for  </a:t>
            </a:r>
            <a:r>
              <a:rPr dirty="0" sz="2000" spc="-135">
                <a:latin typeface="Arial Black"/>
                <a:cs typeface="Arial Black"/>
              </a:rPr>
              <a:t>both </a:t>
            </a:r>
            <a:r>
              <a:rPr dirty="0" sz="2000" spc="-165">
                <a:latin typeface="Arial Black"/>
                <a:cs typeface="Arial Black"/>
              </a:rPr>
              <a:t>inpatient </a:t>
            </a:r>
            <a:r>
              <a:rPr dirty="0" sz="2000" spc="-150">
                <a:latin typeface="Arial Black"/>
                <a:cs typeface="Arial Black"/>
              </a:rPr>
              <a:t>and </a:t>
            </a:r>
            <a:r>
              <a:rPr dirty="0" sz="2000" spc="-160">
                <a:latin typeface="Arial Black"/>
                <a:cs typeface="Arial Black"/>
              </a:rPr>
              <a:t>outpatient</a:t>
            </a:r>
            <a:r>
              <a:rPr dirty="0" sz="2000" spc="-155">
                <a:latin typeface="Arial Black"/>
                <a:cs typeface="Arial Black"/>
              </a:rPr>
              <a:t> </a:t>
            </a:r>
            <a:r>
              <a:rPr dirty="0" sz="2000" spc="-185">
                <a:latin typeface="Arial Black"/>
                <a:cs typeface="Arial Black"/>
              </a:rPr>
              <a:t>data</a:t>
            </a:r>
            <a:endParaRPr sz="2000">
              <a:latin typeface="Arial Black"/>
              <a:cs typeface="Arial Black"/>
            </a:endParaRPr>
          </a:p>
          <a:p>
            <a:pPr lvl="1" marL="1098550" marR="5080" indent="-343535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Font typeface="Wingdings"/>
              <a:buChar char=""/>
              <a:tabLst>
                <a:tab pos="1099185" algn="l"/>
              </a:tabLst>
            </a:pPr>
            <a:r>
              <a:rPr dirty="0" sz="2000" spc="-190">
                <a:latin typeface="Arial Black"/>
                <a:cs typeface="Arial Black"/>
              </a:rPr>
              <a:t>Hospitals </a:t>
            </a:r>
            <a:r>
              <a:rPr dirty="0" sz="2000" spc="-220">
                <a:latin typeface="Arial Black"/>
                <a:cs typeface="Arial Black"/>
              </a:rPr>
              <a:t>were </a:t>
            </a:r>
            <a:r>
              <a:rPr dirty="0" sz="2000" spc="-140">
                <a:latin typeface="Arial Black"/>
                <a:cs typeface="Arial Black"/>
              </a:rPr>
              <a:t>not </a:t>
            </a:r>
            <a:r>
              <a:rPr dirty="0" sz="2000" spc="-145">
                <a:latin typeface="Arial Black"/>
                <a:cs typeface="Arial Black"/>
              </a:rPr>
              <a:t>required </a:t>
            </a:r>
            <a:r>
              <a:rPr dirty="0" sz="2000" spc="-155">
                <a:latin typeface="Arial Black"/>
                <a:cs typeface="Arial Black"/>
              </a:rPr>
              <a:t>to </a:t>
            </a:r>
            <a:r>
              <a:rPr dirty="0" sz="2000" spc="-140">
                <a:latin typeface="Arial Black"/>
                <a:cs typeface="Arial Black"/>
              </a:rPr>
              <a:t>report </a:t>
            </a:r>
            <a:r>
              <a:rPr dirty="0" sz="2000" spc="-160">
                <a:latin typeface="Arial Black"/>
                <a:cs typeface="Arial Black"/>
              </a:rPr>
              <a:t>outpatient </a:t>
            </a:r>
            <a:r>
              <a:rPr dirty="0" sz="2000" spc="-185">
                <a:latin typeface="Arial Black"/>
                <a:cs typeface="Arial Black"/>
              </a:rPr>
              <a:t>surgeries,  </a:t>
            </a:r>
            <a:r>
              <a:rPr dirty="0" sz="2000" spc="-330">
                <a:latin typeface="Arial Black"/>
                <a:cs typeface="Arial Black"/>
              </a:rPr>
              <a:t>ER </a:t>
            </a:r>
            <a:r>
              <a:rPr dirty="0" sz="2000" spc="-215">
                <a:latin typeface="Arial Black"/>
                <a:cs typeface="Arial Black"/>
              </a:rPr>
              <a:t>visits </a:t>
            </a:r>
            <a:r>
              <a:rPr dirty="0" sz="2000" spc="-150">
                <a:latin typeface="Arial Black"/>
                <a:cs typeface="Arial Black"/>
              </a:rPr>
              <a:t>and </a:t>
            </a:r>
            <a:r>
              <a:rPr dirty="0" sz="2000" spc="-120">
                <a:latin typeface="Arial Black"/>
                <a:cs typeface="Arial Black"/>
              </a:rPr>
              <a:t>23-hour</a:t>
            </a:r>
            <a:r>
              <a:rPr dirty="0" sz="2000" spc="-250">
                <a:latin typeface="Arial Black"/>
                <a:cs typeface="Arial Black"/>
              </a:rPr>
              <a:t> </a:t>
            </a:r>
            <a:r>
              <a:rPr dirty="0" sz="2000" spc="-180">
                <a:latin typeface="Arial Black"/>
                <a:cs typeface="Arial Black"/>
              </a:rPr>
              <a:t>observations</a:t>
            </a:r>
            <a:endParaRPr sz="2000">
              <a:latin typeface="Arial Black"/>
              <a:cs typeface="Arial Black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/>
              <a:buChar char=""/>
            </a:pP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04">
                <a:latin typeface="Arial Black"/>
                <a:cs typeface="Arial Black"/>
              </a:rPr>
              <a:t>UB-92: </a:t>
            </a:r>
            <a:r>
              <a:rPr dirty="0" sz="2400" spc="-229">
                <a:latin typeface="Arial Black"/>
                <a:cs typeface="Arial Black"/>
              </a:rPr>
              <a:t>2000 </a:t>
            </a:r>
            <a:r>
              <a:rPr dirty="0" sz="2400">
                <a:latin typeface="Arial Black"/>
                <a:cs typeface="Arial Black"/>
              </a:rPr>
              <a:t>–</a:t>
            </a:r>
            <a:r>
              <a:rPr dirty="0" sz="2400" spc="-90">
                <a:latin typeface="Arial Black"/>
                <a:cs typeface="Arial Black"/>
              </a:rPr>
              <a:t> </a:t>
            </a:r>
            <a:r>
              <a:rPr dirty="0" sz="2400" spc="-215">
                <a:latin typeface="Arial Black"/>
                <a:cs typeface="Arial Black"/>
              </a:rPr>
              <a:t>2006;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"/>
            </a:pPr>
            <a:endParaRPr sz="285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04">
                <a:latin typeface="Arial Black"/>
                <a:cs typeface="Arial Black"/>
              </a:rPr>
              <a:t>UB-04: </a:t>
            </a:r>
            <a:r>
              <a:rPr dirty="0" sz="2400" spc="-229">
                <a:latin typeface="Arial Black"/>
                <a:cs typeface="Arial Black"/>
              </a:rPr>
              <a:t>2007 </a:t>
            </a:r>
            <a:r>
              <a:rPr dirty="0" sz="2400">
                <a:latin typeface="Arial Black"/>
                <a:cs typeface="Arial Black"/>
              </a:rPr>
              <a:t>–</a:t>
            </a:r>
            <a:r>
              <a:rPr dirty="0" sz="2400" spc="-90">
                <a:latin typeface="Arial Black"/>
                <a:cs typeface="Arial Black"/>
              </a:rPr>
              <a:t> </a:t>
            </a:r>
            <a:r>
              <a:rPr dirty="0" sz="2400" spc="-229">
                <a:latin typeface="Arial Black"/>
                <a:cs typeface="Arial Black"/>
              </a:rPr>
              <a:t>Present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855"/>
              </a:spcBef>
            </a:pPr>
            <a:r>
              <a:rPr dirty="0" spc="30">
                <a:solidFill>
                  <a:srgbClr val="D22630"/>
                </a:solidFill>
              </a:rPr>
              <a:t>Years </a:t>
            </a:r>
            <a:r>
              <a:rPr dirty="0" spc="25"/>
              <a:t>of</a:t>
            </a:r>
            <a:r>
              <a:rPr dirty="0" spc="-135"/>
              <a:t> </a:t>
            </a:r>
            <a:r>
              <a:rPr dirty="0" spc="35"/>
              <a:t>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1861820"/>
            <a:ext cx="8010525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25">
                <a:latin typeface="Arial Black"/>
                <a:cs typeface="Arial Black"/>
              </a:rPr>
              <a:t>Reports </a:t>
            </a:r>
            <a:r>
              <a:rPr dirty="0" sz="2400" spc="-215">
                <a:latin typeface="Arial Black"/>
                <a:cs typeface="Arial Black"/>
              </a:rPr>
              <a:t>using </a:t>
            </a:r>
            <a:r>
              <a:rPr dirty="0" sz="2400" spc="-254">
                <a:latin typeface="Arial Black"/>
                <a:cs typeface="Arial Black"/>
              </a:rPr>
              <a:t>aggregate </a:t>
            </a:r>
            <a:r>
              <a:rPr dirty="0" sz="2400" spc="-180">
                <a:latin typeface="Arial Black"/>
                <a:cs typeface="Arial Black"/>
              </a:rPr>
              <a:t>final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35">
                <a:latin typeface="Arial Black"/>
                <a:cs typeface="Arial Black"/>
              </a:rPr>
              <a:t>may </a:t>
            </a:r>
            <a:r>
              <a:rPr dirty="0" sz="2400" spc="-195">
                <a:latin typeface="Arial Black"/>
                <a:cs typeface="Arial Black"/>
              </a:rPr>
              <a:t>be </a:t>
            </a:r>
            <a:r>
              <a:rPr dirty="0" sz="2400" spc="-235">
                <a:latin typeface="Arial Black"/>
                <a:cs typeface="Arial Black"/>
              </a:rPr>
              <a:t>released </a:t>
            </a:r>
            <a:r>
              <a:rPr dirty="0" sz="2400" spc="-190">
                <a:latin typeface="Arial Black"/>
                <a:cs typeface="Arial Black"/>
              </a:rPr>
              <a:t>to  </a:t>
            </a:r>
            <a:r>
              <a:rPr dirty="0" sz="2400" spc="-204">
                <a:latin typeface="Arial Black"/>
                <a:cs typeface="Arial Black"/>
              </a:rPr>
              <a:t>the </a:t>
            </a:r>
            <a:r>
              <a:rPr dirty="0" sz="2400" spc="-210">
                <a:latin typeface="Arial Black"/>
                <a:cs typeface="Arial Black"/>
              </a:rPr>
              <a:t>public </a:t>
            </a:r>
            <a:r>
              <a:rPr dirty="0" sz="2400" spc="-245">
                <a:latin typeface="Arial Black"/>
                <a:cs typeface="Arial Black"/>
              </a:rPr>
              <a:t>at </a:t>
            </a:r>
            <a:r>
              <a:rPr dirty="0" sz="2400" spc="-225">
                <a:latin typeface="Arial Black"/>
                <a:cs typeface="Arial Black"/>
              </a:rPr>
              <a:t>any</a:t>
            </a:r>
            <a:r>
              <a:rPr dirty="0" sz="2400" spc="-15">
                <a:latin typeface="Arial Black"/>
                <a:cs typeface="Arial Black"/>
              </a:rPr>
              <a:t> </a:t>
            </a:r>
            <a:r>
              <a:rPr dirty="0" sz="2400" spc="-204">
                <a:latin typeface="Arial Black"/>
                <a:cs typeface="Arial Black"/>
              </a:rPr>
              <a:t>time.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F00"/>
              </a:buClr>
              <a:buFont typeface="Wingdings"/>
              <a:buChar char=""/>
            </a:pPr>
            <a:endParaRPr sz="2850">
              <a:latin typeface="Arial Black"/>
              <a:cs typeface="Arial Black"/>
            </a:endParaRPr>
          </a:p>
          <a:p>
            <a:pPr marL="355600" marR="152400" indent="-342900">
              <a:lnSpc>
                <a:spcPct val="100000"/>
              </a:lnSpc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60">
                <a:latin typeface="Arial Black"/>
                <a:cs typeface="Arial Black"/>
              </a:rPr>
              <a:t>Record </a:t>
            </a:r>
            <a:r>
              <a:rPr dirty="0" sz="2400" spc="-250">
                <a:latin typeface="Arial Black"/>
                <a:cs typeface="Arial Black"/>
              </a:rPr>
              <a:t>level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25">
                <a:latin typeface="Arial Black"/>
                <a:cs typeface="Arial Black"/>
              </a:rPr>
              <a:t>files are </a:t>
            </a:r>
            <a:r>
              <a:rPr dirty="0" sz="2400" spc="-229">
                <a:latin typeface="Arial Black"/>
                <a:cs typeface="Arial Black"/>
              </a:rPr>
              <a:t>available </a:t>
            </a:r>
            <a:r>
              <a:rPr dirty="0" sz="2400" spc="-125">
                <a:latin typeface="Arial Black"/>
                <a:cs typeface="Arial Black"/>
              </a:rPr>
              <a:t>for </a:t>
            </a:r>
            <a:r>
              <a:rPr dirty="0" sz="2400" spc="-210">
                <a:latin typeface="Arial Black"/>
                <a:cs typeface="Arial Black"/>
              </a:rPr>
              <a:t>public </a:t>
            </a:r>
            <a:r>
              <a:rPr dirty="0" sz="2400" spc="-245">
                <a:latin typeface="Arial Black"/>
                <a:cs typeface="Arial Black"/>
              </a:rPr>
              <a:t>release  </a:t>
            </a:r>
            <a:r>
              <a:rPr dirty="0" sz="2400" spc="-175">
                <a:latin typeface="Arial Black"/>
                <a:cs typeface="Arial Black"/>
              </a:rPr>
              <a:t>and </a:t>
            </a:r>
            <a:r>
              <a:rPr dirty="0" sz="2400" spc="-229">
                <a:latin typeface="Arial Black"/>
                <a:cs typeface="Arial Black"/>
              </a:rPr>
              <a:t>purchase </a:t>
            </a:r>
            <a:r>
              <a:rPr dirty="0" sz="2400" spc="-215">
                <a:latin typeface="Arial Black"/>
                <a:cs typeface="Arial Black"/>
              </a:rPr>
              <a:t>eighteen </a:t>
            </a:r>
            <a:r>
              <a:rPr dirty="0" sz="2400" spc="-229">
                <a:latin typeface="Arial Black"/>
                <a:cs typeface="Arial Black"/>
              </a:rPr>
              <a:t>(18) </a:t>
            </a:r>
            <a:r>
              <a:rPr dirty="0" sz="2400" spc="-190">
                <a:latin typeface="Arial Black"/>
                <a:cs typeface="Arial Black"/>
              </a:rPr>
              <a:t>months </a:t>
            </a:r>
            <a:r>
              <a:rPr dirty="0" sz="2400" spc="-210">
                <a:latin typeface="Arial Black"/>
                <a:cs typeface="Arial Black"/>
              </a:rPr>
              <a:t>following </a:t>
            </a:r>
            <a:r>
              <a:rPr dirty="0" sz="2400" spc="-200">
                <a:latin typeface="Arial Black"/>
                <a:cs typeface="Arial Black"/>
              </a:rPr>
              <a:t>the  </a:t>
            </a:r>
            <a:r>
              <a:rPr dirty="0" sz="2400" spc="-280">
                <a:latin typeface="Arial Black"/>
                <a:cs typeface="Arial Black"/>
              </a:rPr>
              <a:t>close </a:t>
            </a:r>
            <a:r>
              <a:rPr dirty="0" sz="2400" spc="-140">
                <a:latin typeface="Arial Black"/>
                <a:cs typeface="Arial Black"/>
              </a:rPr>
              <a:t>of </a:t>
            </a:r>
            <a:r>
              <a:rPr dirty="0" sz="2400" spc="-204">
                <a:latin typeface="Arial Black"/>
                <a:cs typeface="Arial Black"/>
              </a:rPr>
              <a:t>the </a:t>
            </a:r>
            <a:r>
              <a:rPr dirty="0" sz="2400" spc="-220">
                <a:latin typeface="Arial Black"/>
                <a:cs typeface="Arial Black"/>
              </a:rPr>
              <a:t>data</a:t>
            </a:r>
            <a:r>
              <a:rPr dirty="0" sz="2400" spc="-60">
                <a:latin typeface="Arial Black"/>
                <a:cs typeface="Arial Black"/>
              </a:rPr>
              <a:t> </a:t>
            </a:r>
            <a:r>
              <a:rPr dirty="0" sz="2400" spc="-210">
                <a:latin typeface="Arial Black"/>
                <a:cs typeface="Arial Black"/>
              </a:rPr>
              <a:t>year.</a:t>
            </a:r>
            <a:endParaRPr sz="2400">
              <a:latin typeface="Arial Black"/>
              <a:cs typeface="Arial Black"/>
            </a:endParaRPr>
          </a:p>
          <a:p>
            <a:pPr lvl="1" marL="755650" indent="-285750">
              <a:lnSpc>
                <a:spcPct val="100000"/>
              </a:lnSpc>
              <a:spcBef>
                <a:spcPts val="580"/>
              </a:spcBef>
              <a:buClr>
                <a:srgbClr val="FF0F00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400" spc="-229">
                <a:latin typeface="Arial Black"/>
                <a:cs typeface="Arial Black"/>
              </a:rPr>
              <a:t>2018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60">
                <a:latin typeface="Arial Black"/>
                <a:cs typeface="Arial Black"/>
              </a:rPr>
              <a:t>is </a:t>
            </a:r>
            <a:r>
              <a:rPr dirty="0" sz="2400" spc="-225">
                <a:latin typeface="Arial Black"/>
                <a:cs typeface="Arial Black"/>
              </a:rPr>
              <a:t>available </a:t>
            </a:r>
            <a:r>
              <a:rPr dirty="0" sz="2400" spc="-385">
                <a:latin typeface="Arial Black"/>
                <a:cs typeface="Arial Black"/>
              </a:rPr>
              <a:t>July </a:t>
            </a:r>
            <a:r>
              <a:rPr dirty="0" sz="2400" spc="-375">
                <a:latin typeface="Arial Black"/>
                <a:cs typeface="Arial Black"/>
              </a:rPr>
              <a:t> </a:t>
            </a:r>
            <a:r>
              <a:rPr dirty="0" sz="2400" spc="-229">
                <a:latin typeface="Arial Black"/>
                <a:cs typeface="Arial Black"/>
              </a:rPr>
              <a:t>2020</a:t>
            </a:r>
            <a:endParaRPr sz="2400">
              <a:latin typeface="Arial Black"/>
              <a:cs typeface="Arial Black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FF0F00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400" spc="-229">
                <a:latin typeface="Arial Black"/>
                <a:cs typeface="Arial Black"/>
              </a:rPr>
              <a:t>2019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60">
                <a:latin typeface="Arial Black"/>
                <a:cs typeface="Arial Black"/>
              </a:rPr>
              <a:t>is </a:t>
            </a:r>
            <a:r>
              <a:rPr dirty="0" sz="2400" spc="-225">
                <a:latin typeface="Arial Black"/>
                <a:cs typeface="Arial Black"/>
              </a:rPr>
              <a:t>available </a:t>
            </a:r>
            <a:r>
              <a:rPr dirty="0" sz="2400" spc="-385">
                <a:latin typeface="Arial Black"/>
                <a:cs typeface="Arial Black"/>
              </a:rPr>
              <a:t>July </a:t>
            </a:r>
            <a:r>
              <a:rPr dirty="0" sz="2400" spc="-375">
                <a:latin typeface="Arial Black"/>
                <a:cs typeface="Arial Black"/>
              </a:rPr>
              <a:t> </a:t>
            </a:r>
            <a:r>
              <a:rPr dirty="0" sz="2400" spc="-229">
                <a:latin typeface="Arial Black"/>
                <a:cs typeface="Arial Black"/>
              </a:rPr>
              <a:t>2021</a:t>
            </a:r>
            <a:endParaRPr sz="2400">
              <a:latin typeface="Arial Black"/>
              <a:cs typeface="Arial Black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FF0F00"/>
              </a:buClr>
              <a:buFont typeface="Wingdings"/>
              <a:buChar char=""/>
              <a:tabLst>
                <a:tab pos="755015" algn="l"/>
                <a:tab pos="755650" algn="l"/>
              </a:tabLst>
            </a:pPr>
            <a:r>
              <a:rPr dirty="0" sz="2400" spc="-229">
                <a:latin typeface="Arial Black"/>
                <a:cs typeface="Arial Black"/>
              </a:rPr>
              <a:t>2020 </a:t>
            </a:r>
            <a:r>
              <a:rPr dirty="0" sz="2400" spc="-220">
                <a:latin typeface="Arial Black"/>
                <a:cs typeface="Arial Black"/>
              </a:rPr>
              <a:t>data </a:t>
            </a:r>
            <a:r>
              <a:rPr dirty="0" sz="2400" spc="-260">
                <a:latin typeface="Arial Black"/>
                <a:cs typeface="Arial Black"/>
              </a:rPr>
              <a:t>is </a:t>
            </a:r>
            <a:r>
              <a:rPr dirty="0" sz="2400" spc="-225">
                <a:latin typeface="Arial Black"/>
                <a:cs typeface="Arial Black"/>
              </a:rPr>
              <a:t>available </a:t>
            </a:r>
            <a:r>
              <a:rPr dirty="0" sz="2400" spc="-385">
                <a:latin typeface="Arial Black"/>
                <a:cs typeface="Arial Black"/>
              </a:rPr>
              <a:t>July </a:t>
            </a:r>
            <a:r>
              <a:rPr dirty="0" sz="2400" spc="-375">
                <a:latin typeface="Arial Black"/>
                <a:cs typeface="Arial Black"/>
              </a:rPr>
              <a:t> </a:t>
            </a:r>
            <a:r>
              <a:rPr dirty="0" sz="2400" spc="-229">
                <a:latin typeface="Arial Black"/>
                <a:cs typeface="Arial Black"/>
              </a:rPr>
              <a:t>2022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855"/>
              </a:spcBef>
            </a:pPr>
            <a:r>
              <a:rPr dirty="0" spc="70">
                <a:solidFill>
                  <a:srgbClr val="FF0000"/>
                </a:solidFill>
              </a:rPr>
              <a:t>When </a:t>
            </a:r>
            <a:r>
              <a:rPr dirty="0" spc="10"/>
              <a:t>is </a:t>
            </a:r>
            <a:r>
              <a:rPr dirty="0" spc="125"/>
              <a:t>the </a:t>
            </a:r>
            <a:r>
              <a:rPr dirty="0" spc="90"/>
              <a:t>latest </a:t>
            </a:r>
            <a:r>
              <a:rPr dirty="0" spc="95"/>
              <a:t>data</a:t>
            </a:r>
            <a:r>
              <a:rPr dirty="0" spc="-495"/>
              <a:t> </a:t>
            </a:r>
            <a:r>
              <a:rPr dirty="0" spc="30"/>
              <a:t>available?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855"/>
              </a:spcBef>
            </a:pPr>
            <a:r>
              <a:rPr dirty="0" spc="45">
                <a:solidFill>
                  <a:srgbClr val="C00000"/>
                </a:solidFill>
              </a:rPr>
              <a:t>Timeline </a:t>
            </a:r>
            <a:r>
              <a:rPr dirty="0" spc="114"/>
              <a:t>to </a:t>
            </a:r>
            <a:r>
              <a:rPr dirty="0" spc="95"/>
              <a:t>data</a:t>
            </a:r>
            <a:r>
              <a:rPr dirty="0" spc="-290"/>
              <a:t> </a:t>
            </a:r>
            <a:r>
              <a:rPr dirty="0" spc="65"/>
              <a:t>release?</a:t>
            </a:r>
          </a:p>
        </p:txBody>
      </p:sp>
      <p:sp>
        <p:nvSpPr>
          <p:cNvPr id="3" name="object 3"/>
          <p:cNvSpPr/>
          <p:nvPr/>
        </p:nvSpPr>
        <p:spPr>
          <a:xfrm>
            <a:off x="3138677" y="2657855"/>
            <a:ext cx="1588135" cy="812800"/>
          </a:xfrm>
          <a:custGeom>
            <a:avLst/>
            <a:gdLst/>
            <a:ahLst/>
            <a:cxnLst/>
            <a:rect l="l" t="t" r="r" b="b"/>
            <a:pathLst>
              <a:path w="1588135" h="812800">
                <a:moveTo>
                  <a:pt x="1588008" y="677418"/>
                </a:moveTo>
                <a:lnTo>
                  <a:pt x="1588008" y="135636"/>
                </a:lnTo>
                <a:lnTo>
                  <a:pt x="1581070" y="92561"/>
                </a:lnTo>
                <a:lnTo>
                  <a:pt x="1561770" y="55302"/>
                </a:lnTo>
                <a:lnTo>
                  <a:pt x="1532375" y="26017"/>
                </a:lnTo>
                <a:lnTo>
                  <a:pt x="1495153" y="6864"/>
                </a:lnTo>
                <a:lnTo>
                  <a:pt x="1452372" y="0"/>
                </a:lnTo>
                <a:lnTo>
                  <a:pt x="135636" y="0"/>
                </a:lnTo>
                <a:lnTo>
                  <a:pt x="92854" y="6864"/>
                </a:lnTo>
                <a:lnTo>
                  <a:pt x="55632" y="26017"/>
                </a:lnTo>
                <a:lnTo>
                  <a:pt x="26237" y="55302"/>
                </a:lnTo>
                <a:lnTo>
                  <a:pt x="6937" y="92561"/>
                </a:lnTo>
                <a:lnTo>
                  <a:pt x="0" y="135636"/>
                </a:lnTo>
                <a:lnTo>
                  <a:pt x="0" y="677418"/>
                </a:lnTo>
                <a:lnTo>
                  <a:pt x="6937" y="720120"/>
                </a:lnTo>
                <a:lnTo>
                  <a:pt x="26237" y="757153"/>
                </a:lnTo>
                <a:lnTo>
                  <a:pt x="55632" y="786323"/>
                </a:lnTo>
                <a:lnTo>
                  <a:pt x="92854" y="805434"/>
                </a:lnTo>
                <a:lnTo>
                  <a:pt x="135636" y="812292"/>
                </a:lnTo>
                <a:lnTo>
                  <a:pt x="1452372" y="812292"/>
                </a:lnTo>
                <a:lnTo>
                  <a:pt x="1495153" y="805434"/>
                </a:lnTo>
                <a:lnTo>
                  <a:pt x="1532375" y="786323"/>
                </a:lnTo>
                <a:lnTo>
                  <a:pt x="1561770" y="757153"/>
                </a:lnTo>
                <a:lnTo>
                  <a:pt x="1581070" y="720120"/>
                </a:lnTo>
                <a:lnTo>
                  <a:pt x="1588008" y="677418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8677" y="2657855"/>
            <a:ext cx="1588135" cy="812800"/>
          </a:xfrm>
          <a:custGeom>
            <a:avLst/>
            <a:gdLst/>
            <a:ahLst/>
            <a:cxnLst/>
            <a:rect l="l" t="t" r="r" b="b"/>
            <a:pathLst>
              <a:path w="1588135" h="812800">
                <a:moveTo>
                  <a:pt x="0" y="135636"/>
                </a:moveTo>
                <a:lnTo>
                  <a:pt x="6937" y="92561"/>
                </a:lnTo>
                <a:lnTo>
                  <a:pt x="26237" y="55302"/>
                </a:lnTo>
                <a:lnTo>
                  <a:pt x="55632" y="26017"/>
                </a:lnTo>
                <a:lnTo>
                  <a:pt x="92854" y="6864"/>
                </a:lnTo>
                <a:lnTo>
                  <a:pt x="135636" y="0"/>
                </a:lnTo>
                <a:lnTo>
                  <a:pt x="1452372" y="0"/>
                </a:lnTo>
                <a:lnTo>
                  <a:pt x="1495153" y="6864"/>
                </a:lnTo>
                <a:lnTo>
                  <a:pt x="1532375" y="26017"/>
                </a:lnTo>
                <a:lnTo>
                  <a:pt x="1561770" y="55302"/>
                </a:lnTo>
                <a:lnTo>
                  <a:pt x="1581070" y="92561"/>
                </a:lnTo>
                <a:lnTo>
                  <a:pt x="1588008" y="135636"/>
                </a:lnTo>
                <a:lnTo>
                  <a:pt x="1588008" y="677418"/>
                </a:lnTo>
                <a:lnTo>
                  <a:pt x="1581070" y="720120"/>
                </a:lnTo>
                <a:lnTo>
                  <a:pt x="1561770" y="757153"/>
                </a:lnTo>
                <a:lnTo>
                  <a:pt x="1532375" y="786323"/>
                </a:lnTo>
                <a:lnTo>
                  <a:pt x="1495153" y="805434"/>
                </a:lnTo>
                <a:lnTo>
                  <a:pt x="1452372" y="812292"/>
                </a:lnTo>
                <a:lnTo>
                  <a:pt x="135636" y="812292"/>
                </a:lnTo>
                <a:lnTo>
                  <a:pt x="92854" y="805434"/>
                </a:lnTo>
                <a:lnTo>
                  <a:pt x="55632" y="786323"/>
                </a:lnTo>
                <a:lnTo>
                  <a:pt x="26237" y="757153"/>
                </a:lnTo>
                <a:lnTo>
                  <a:pt x="6937" y="720120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100">
            <a:solidFill>
              <a:srgbClr val="1B40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0277" y="2656332"/>
            <a:ext cx="1533525" cy="839469"/>
          </a:xfrm>
          <a:custGeom>
            <a:avLst/>
            <a:gdLst/>
            <a:ahLst/>
            <a:cxnLst/>
            <a:rect l="l" t="t" r="r" b="b"/>
            <a:pathLst>
              <a:path w="1533525" h="839470">
                <a:moveTo>
                  <a:pt x="1533144" y="699516"/>
                </a:moveTo>
                <a:lnTo>
                  <a:pt x="1533144" y="140208"/>
                </a:lnTo>
                <a:lnTo>
                  <a:pt x="1526029" y="95780"/>
                </a:lnTo>
                <a:lnTo>
                  <a:pt x="1506224" y="57278"/>
                </a:lnTo>
                <a:lnTo>
                  <a:pt x="1476030" y="26968"/>
                </a:lnTo>
                <a:lnTo>
                  <a:pt x="1437753" y="7120"/>
                </a:lnTo>
                <a:lnTo>
                  <a:pt x="1393697" y="0"/>
                </a:lnTo>
                <a:lnTo>
                  <a:pt x="140208" y="0"/>
                </a:lnTo>
                <a:lnTo>
                  <a:pt x="95780" y="7120"/>
                </a:lnTo>
                <a:lnTo>
                  <a:pt x="57278" y="26968"/>
                </a:lnTo>
                <a:lnTo>
                  <a:pt x="26968" y="57278"/>
                </a:lnTo>
                <a:lnTo>
                  <a:pt x="7120" y="95780"/>
                </a:lnTo>
                <a:lnTo>
                  <a:pt x="0" y="140208"/>
                </a:lnTo>
                <a:lnTo>
                  <a:pt x="0" y="699516"/>
                </a:lnTo>
                <a:lnTo>
                  <a:pt x="7120" y="743571"/>
                </a:lnTo>
                <a:lnTo>
                  <a:pt x="26968" y="781848"/>
                </a:lnTo>
                <a:lnTo>
                  <a:pt x="57278" y="812042"/>
                </a:lnTo>
                <a:lnTo>
                  <a:pt x="95780" y="831847"/>
                </a:lnTo>
                <a:lnTo>
                  <a:pt x="140208" y="838962"/>
                </a:lnTo>
                <a:lnTo>
                  <a:pt x="1393698" y="838962"/>
                </a:lnTo>
                <a:lnTo>
                  <a:pt x="1437753" y="831847"/>
                </a:lnTo>
                <a:lnTo>
                  <a:pt x="1476030" y="812042"/>
                </a:lnTo>
                <a:lnTo>
                  <a:pt x="1506224" y="781848"/>
                </a:lnTo>
                <a:lnTo>
                  <a:pt x="1526029" y="743571"/>
                </a:lnTo>
                <a:lnTo>
                  <a:pt x="1533144" y="699516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0277" y="2656332"/>
            <a:ext cx="1533525" cy="839469"/>
          </a:xfrm>
          <a:custGeom>
            <a:avLst/>
            <a:gdLst/>
            <a:ahLst/>
            <a:cxnLst/>
            <a:rect l="l" t="t" r="r" b="b"/>
            <a:pathLst>
              <a:path w="1533525" h="839470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393698" y="0"/>
                </a:lnTo>
                <a:lnTo>
                  <a:pt x="1437753" y="7120"/>
                </a:lnTo>
                <a:lnTo>
                  <a:pt x="1476030" y="26968"/>
                </a:lnTo>
                <a:lnTo>
                  <a:pt x="1506224" y="57278"/>
                </a:lnTo>
                <a:lnTo>
                  <a:pt x="1526029" y="95780"/>
                </a:lnTo>
                <a:lnTo>
                  <a:pt x="1533144" y="140208"/>
                </a:lnTo>
                <a:lnTo>
                  <a:pt x="1533144" y="699516"/>
                </a:lnTo>
                <a:lnTo>
                  <a:pt x="1526029" y="743571"/>
                </a:lnTo>
                <a:lnTo>
                  <a:pt x="1506224" y="781848"/>
                </a:lnTo>
                <a:lnTo>
                  <a:pt x="1476030" y="812042"/>
                </a:lnTo>
                <a:lnTo>
                  <a:pt x="1437753" y="831847"/>
                </a:lnTo>
                <a:lnTo>
                  <a:pt x="1393698" y="838962"/>
                </a:lnTo>
                <a:lnTo>
                  <a:pt x="140208" y="838962"/>
                </a:lnTo>
                <a:lnTo>
                  <a:pt x="95780" y="831847"/>
                </a:lnTo>
                <a:lnTo>
                  <a:pt x="57278" y="812042"/>
                </a:lnTo>
                <a:lnTo>
                  <a:pt x="26968" y="781848"/>
                </a:lnTo>
                <a:lnTo>
                  <a:pt x="7120" y="743571"/>
                </a:lnTo>
                <a:lnTo>
                  <a:pt x="0" y="699516"/>
                </a:lnTo>
                <a:lnTo>
                  <a:pt x="0" y="140208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5510" y="2895854"/>
            <a:ext cx="112331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90">
                <a:solidFill>
                  <a:srgbClr val="FFFFFF"/>
                </a:solidFill>
                <a:latin typeface="Arial Black"/>
                <a:cs typeface="Arial Black"/>
              </a:rPr>
              <a:t>Hospitals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76500" y="3011423"/>
            <a:ext cx="382270" cy="314960"/>
          </a:xfrm>
          <a:custGeom>
            <a:avLst/>
            <a:gdLst/>
            <a:ahLst/>
            <a:cxnLst/>
            <a:rect l="l" t="t" r="r" b="b"/>
            <a:pathLst>
              <a:path w="382269" h="314960">
                <a:moveTo>
                  <a:pt x="224790" y="235458"/>
                </a:moveTo>
                <a:lnTo>
                  <a:pt x="224790" y="78486"/>
                </a:lnTo>
                <a:lnTo>
                  <a:pt x="0" y="78486"/>
                </a:lnTo>
                <a:lnTo>
                  <a:pt x="0" y="235458"/>
                </a:lnTo>
                <a:lnTo>
                  <a:pt x="224790" y="235458"/>
                </a:lnTo>
                <a:close/>
              </a:path>
              <a:path w="382269" h="314960">
                <a:moveTo>
                  <a:pt x="381762" y="156972"/>
                </a:moveTo>
                <a:lnTo>
                  <a:pt x="224790" y="0"/>
                </a:lnTo>
                <a:lnTo>
                  <a:pt x="224790" y="314706"/>
                </a:lnTo>
                <a:lnTo>
                  <a:pt x="381762" y="156972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76500" y="3011423"/>
            <a:ext cx="382270" cy="314960"/>
          </a:xfrm>
          <a:custGeom>
            <a:avLst/>
            <a:gdLst/>
            <a:ahLst/>
            <a:cxnLst/>
            <a:rect l="l" t="t" r="r" b="b"/>
            <a:pathLst>
              <a:path w="382269" h="314960">
                <a:moveTo>
                  <a:pt x="0" y="78486"/>
                </a:moveTo>
                <a:lnTo>
                  <a:pt x="224790" y="78486"/>
                </a:lnTo>
                <a:lnTo>
                  <a:pt x="224790" y="0"/>
                </a:lnTo>
                <a:lnTo>
                  <a:pt x="381762" y="156972"/>
                </a:lnTo>
                <a:lnTo>
                  <a:pt x="224790" y="314706"/>
                </a:lnTo>
                <a:lnTo>
                  <a:pt x="224790" y="235458"/>
                </a:lnTo>
                <a:lnTo>
                  <a:pt x="0" y="235458"/>
                </a:lnTo>
                <a:lnTo>
                  <a:pt x="0" y="78486"/>
                </a:lnTo>
                <a:close/>
              </a:path>
            </a:pathLst>
          </a:custGeom>
          <a:ln w="25399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54396" y="2656332"/>
            <a:ext cx="1527810" cy="812800"/>
          </a:xfrm>
          <a:custGeom>
            <a:avLst/>
            <a:gdLst/>
            <a:ahLst/>
            <a:cxnLst/>
            <a:rect l="l" t="t" r="r" b="b"/>
            <a:pathLst>
              <a:path w="1527809" h="812800">
                <a:moveTo>
                  <a:pt x="1527810" y="677418"/>
                </a:moveTo>
                <a:lnTo>
                  <a:pt x="1527810" y="135636"/>
                </a:lnTo>
                <a:lnTo>
                  <a:pt x="1520872" y="92561"/>
                </a:lnTo>
                <a:lnTo>
                  <a:pt x="1501572" y="55302"/>
                </a:lnTo>
                <a:lnTo>
                  <a:pt x="1472177" y="26017"/>
                </a:lnTo>
                <a:lnTo>
                  <a:pt x="1434955" y="6864"/>
                </a:lnTo>
                <a:lnTo>
                  <a:pt x="1392174" y="0"/>
                </a:lnTo>
                <a:lnTo>
                  <a:pt x="134874" y="0"/>
                </a:lnTo>
                <a:lnTo>
                  <a:pt x="92171" y="6864"/>
                </a:lnTo>
                <a:lnTo>
                  <a:pt x="55138" y="26017"/>
                </a:lnTo>
                <a:lnTo>
                  <a:pt x="25968" y="55302"/>
                </a:lnTo>
                <a:lnTo>
                  <a:pt x="6857" y="92561"/>
                </a:lnTo>
                <a:lnTo>
                  <a:pt x="0" y="135636"/>
                </a:lnTo>
                <a:lnTo>
                  <a:pt x="0" y="677418"/>
                </a:lnTo>
                <a:lnTo>
                  <a:pt x="6858" y="720120"/>
                </a:lnTo>
                <a:lnTo>
                  <a:pt x="25968" y="757153"/>
                </a:lnTo>
                <a:lnTo>
                  <a:pt x="55138" y="786323"/>
                </a:lnTo>
                <a:lnTo>
                  <a:pt x="92171" y="805434"/>
                </a:lnTo>
                <a:lnTo>
                  <a:pt x="134874" y="812292"/>
                </a:lnTo>
                <a:lnTo>
                  <a:pt x="1392174" y="812292"/>
                </a:lnTo>
                <a:lnTo>
                  <a:pt x="1434955" y="805434"/>
                </a:lnTo>
                <a:lnTo>
                  <a:pt x="1472177" y="786323"/>
                </a:lnTo>
                <a:lnTo>
                  <a:pt x="1501572" y="757153"/>
                </a:lnTo>
                <a:lnTo>
                  <a:pt x="1520872" y="720120"/>
                </a:lnTo>
                <a:lnTo>
                  <a:pt x="1527810" y="677418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54396" y="2656332"/>
            <a:ext cx="1527810" cy="812800"/>
          </a:xfrm>
          <a:custGeom>
            <a:avLst/>
            <a:gdLst/>
            <a:ahLst/>
            <a:cxnLst/>
            <a:rect l="l" t="t" r="r" b="b"/>
            <a:pathLst>
              <a:path w="1527809" h="812800">
                <a:moveTo>
                  <a:pt x="0" y="135636"/>
                </a:moveTo>
                <a:lnTo>
                  <a:pt x="6857" y="92561"/>
                </a:lnTo>
                <a:lnTo>
                  <a:pt x="25968" y="55302"/>
                </a:lnTo>
                <a:lnTo>
                  <a:pt x="55138" y="26017"/>
                </a:lnTo>
                <a:lnTo>
                  <a:pt x="92171" y="6864"/>
                </a:lnTo>
                <a:lnTo>
                  <a:pt x="134874" y="0"/>
                </a:lnTo>
                <a:lnTo>
                  <a:pt x="1392174" y="0"/>
                </a:lnTo>
                <a:lnTo>
                  <a:pt x="1434955" y="6864"/>
                </a:lnTo>
                <a:lnTo>
                  <a:pt x="1472177" y="26017"/>
                </a:lnTo>
                <a:lnTo>
                  <a:pt x="1501572" y="55302"/>
                </a:lnTo>
                <a:lnTo>
                  <a:pt x="1520872" y="92561"/>
                </a:lnTo>
                <a:lnTo>
                  <a:pt x="1527810" y="135636"/>
                </a:lnTo>
                <a:lnTo>
                  <a:pt x="1527810" y="677418"/>
                </a:lnTo>
                <a:lnTo>
                  <a:pt x="1520872" y="720120"/>
                </a:lnTo>
                <a:lnTo>
                  <a:pt x="1501572" y="757153"/>
                </a:lnTo>
                <a:lnTo>
                  <a:pt x="1472177" y="786323"/>
                </a:lnTo>
                <a:lnTo>
                  <a:pt x="1434955" y="805434"/>
                </a:lnTo>
                <a:lnTo>
                  <a:pt x="1392174" y="812292"/>
                </a:lnTo>
                <a:lnTo>
                  <a:pt x="134874" y="812292"/>
                </a:lnTo>
                <a:lnTo>
                  <a:pt x="92171" y="805434"/>
                </a:lnTo>
                <a:lnTo>
                  <a:pt x="55138" y="786323"/>
                </a:lnTo>
                <a:lnTo>
                  <a:pt x="25968" y="757153"/>
                </a:lnTo>
                <a:lnTo>
                  <a:pt x="6858" y="720120"/>
                </a:lnTo>
                <a:lnTo>
                  <a:pt x="0" y="677418"/>
                </a:lnTo>
                <a:lnTo>
                  <a:pt x="0" y="135636"/>
                </a:lnTo>
                <a:close/>
              </a:path>
            </a:pathLst>
          </a:custGeom>
          <a:ln w="38100">
            <a:solidFill>
              <a:srgbClr val="1B36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93340" y="2671825"/>
            <a:ext cx="125095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600" spc="-245">
                <a:solidFill>
                  <a:srgbClr val="FFFFFF"/>
                </a:solidFill>
                <a:latin typeface="Arial Black"/>
                <a:cs typeface="Arial Black"/>
              </a:rPr>
              <a:t>To </a:t>
            </a:r>
            <a:r>
              <a:rPr dirty="0" sz="1600" spc="-220">
                <a:solidFill>
                  <a:srgbClr val="FFFFFF"/>
                </a:solidFill>
                <a:latin typeface="Arial Black"/>
                <a:cs typeface="Arial Black"/>
              </a:rPr>
              <a:t>THA </a:t>
            </a:r>
            <a:r>
              <a:rPr dirty="0" sz="1600" spc="-85">
                <a:solidFill>
                  <a:srgbClr val="FFFFFF"/>
                </a:solidFill>
                <a:latin typeface="Arial Black"/>
                <a:cs typeface="Arial Black"/>
              </a:rPr>
              <a:t>for  </a:t>
            </a:r>
            <a:r>
              <a:rPr dirty="0" sz="1600" spc="-175">
                <a:solidFill>
                  <a:srgbClr val="FFFFFF"/>
                </a:solidFill>
                <a:latin typeface="Arial Black"/>
                <a:cs typeface="Arial Black"/>
              </a:rPr>
              <a:t>process  </a:t>
            </a:r>
            <a:r>
              <a:rPr dirty="0" sz="1600" spc="-114">
                <a:solidFill>
                  <a:srgbClr val="FFFFFF"/>
                </a:solidFill>
                <a:latin typeface="Arial Black"/>
                <a:cs typeface="Arial Black"/>
              </a:rPr>
              <a:t>through</a:t>
            </a:r>
            <a:r>
              <a:rPr dirty="0" sz="1600" spc="-19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1600" spc="-145">
                <a:solidFill>
                  <a:srgbClr val="FFFFFF"/>
                </a:solidFill>
                <a:latin typeface="Arial Black"/>
                <a:cs typeface="Arial Black"/>
              </a:rPr>
              <a:t>HIDI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24044" y="2988564"/>
            <a:ext cx="349885" cy="314960"/>
          </a:xfrm>
          <a:custGeom>
            <a:avLst/>
            <a:gdLst/>
            <a:ahLst/>
            <a:cxnLst/>
            <a:rect l="l" t="t" r="r" b="b"/>
            <a:pathLst>
              <a:path w="349885" h="314960">
                <a:moveTo>
                  <a:pt x="192024" y="236220"/>
                </a:moveTo>
                <a:lnTo>
                  <a:pt x="192024" y="79248"/>
                </a:lnTo>
                <a:lnTo>
                  <a:pt x="0" y="79248"/>
                </a:lnTo>
                <a:lnTo>
                  <a:pt x="0" y="236220"/>
                </a:lnTo>
                <a:lnTo>
                  <a:pt x="192024" y="236220"/>
                </a:lnTo>
                <a:close/>
              </a:path>
              <a:path w="349885" h="314960">
                <a:moveTo>
                  <a:pt x="349758" y="157734"/>
                </a:moveTo>
                <a:lnTo>
                  <a:pt x="192024" y="0"/>
                </a:lnTo>
                <a:lnTo>
                  <a:pt x="192024" y="314706"/>
                </a:lnTo>
                <a:lnTo>
                  <a:pt x="349758" y="157734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24044" y="2988564"/>
            <a:ext cx="349885" cy="314960"/>
          </a:xfrm>
          <a:custGeom>
            <a:avLst/>
            <a:gdLst/>
            <a:ahLst/>
            <a:cxnLst/>
            <a:rect l="l" t="t" r="r" b="b"/>
            <a:pathLst>
              <a:path w="349885" h="314960">
                <a:moveTo>
                  <a:pt x="0" y="79248"/>
                </a:moveTo>
                <a:lnTo>
                  <a:pt x="192024" y="79248"/>
                </a:lnTo>
                <a:lnTo>
                  <a:pt x="192024" y="0"/>
                </a:lnTo>
                <a:lnTo>
                  <a:pt x="349758" y="157734"/>
                </a:lnTo>
                <a:lnTo>
                  <a:pt x="192024" y="314706"/>
                </a:lnTo>
                <a:lnTo>
                  <a:pt x="192024" y="236220"/>
                </a:lnTo>
                <a:lnTo>
                  <a:pt x="0" y="236220"/>
                </a:lnTo>
                <a:lnTo>
                  <a:pt x="0" y="79248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150607" y="2903220"/>
            <a:ext cx="432434" cy="347980"/>
          </a:xfrm>
          <a:custGeom>
            <a:avLst/>
            <a:gdLst/>
            <a:ahLst/>
            <a:cxnLst/>
            <a:rect l="l" t="t" r="r" b="b"/>
            <a:pathLst>
              <a:path w="432434" h="347979">
                <a:moveTo>
                  <a:pt x="258318" y="260603"/>
                </a:moveTo>
                <a:lnTo>
                  <a:pt x="258318" y="86867"/>
                </a:lnTo>
                <a:lnTo>
                  <a:pt x="0" y="86867"/>
                </a:lnTo>
                <a:lnTo>
                  <a:pt x="0" y="260603"/>
                </a:lnTo>
                <a:lnTo>
                  <a:pt x="258318" y="260603"/>
                </a:lnTo>
                <a:close/>
              </a:path>
              <a:path w="432434" h="347979">
                <a:moveTo>
                  <a:pt x="432054" y="173735"/>
                </a:moveTo>
                <a:lnTo>
                  <a:pt x="258318" y="0"/>
                </a:lnTo>
                <a:lnTo>
                  <a:pt x="258318" y="347471"/>
                </a:lnTo>
                <a:lnTo>
                  <a:pt x="432054" y="173735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50607" y="2903220"/>
            <a:ext cx="432434" cy="347980"/>
          </a:xfrm>
          <a:custGeom>
            <a:avLst/>
            <a:gdLst/>
            <a:ahLst/>
            <a:cxnLst/>
            <a:rect l="l" t="t" r="r" b="b"/>
            <a:pathLst>
              <a:path w="432434" h="347979">
                <a:moveTo>
                  <a:pt x="0" y="86867"/>
                </a:moveTo>
                <a:lnTo>
                  <a:pt x="258318" y="86867"/>
                </a:lnTo>
                <a:lnTo>
                  <a:pt x="258318" y="0"/>
                </a:lnTo>
                <a:lnTo>
                  <a:pt x="432054" y="173735"/>
                </a:lnTo>
                <a:lnTo>
                  <a:pt x="258318" y="347471"/>
                </a:lnTo>
                <a:lnTo>
                  <a:pt x="258318" y="260603"/>
                </a:lnTo>
                <a:lnTo>
                  <a:pt x="0" y="260603"/>
                </a:lnTo>
                <a:lnTo>
                  <a:pt x="0" y="86867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699247" y="2151888"/>
            <a:ext cx="1676400" cy="1297305"/>
          </a:xfrm>
          <a:custGeom>
            <a:avLst/>
            <a:gdLst/>
            <a:ahLst/>
            <a:cxnLst/>
            <a:rect l="l" t="t" r="r" b="b"/>
            <a:pathLst>
              <a:path w="1676400" h="1297304">
                <a:moveTo>
                  <a:pt x="1676400" y="1080516"/>
                </a:moveTo>
                <a:lnTo>
                  <a:pt x="1676400" y="216408"/>
                </a:lnTo>
                <a:lnTo>
                  <a:pt x="1670690" y="166751"/>
                </a:lnTo>
                <a:lnTo>
                  <a:pt x="1654424" y="121186"/>
                </a:lnTo>
                <a:lnTo>
                  <a:pt x="1628893" y="81007"/>
                </a:lnTo>
                <a:lnTo>
                  <a:pt x="1595392" y="47506"/>
                </a:lnTo>
                <a:lnTo>
                  <a:pt x="1555213" y="21975"/>
                </a:lnTo>
                <a:lnTo>
                  <a:pt x="1509648" y="5709"/>
                </a:lnTo>
                <a:lnTo>
                  <a:pt x="1459991" y="0"/>
                </a:lnTo>
                <a:lnTo>
                  <a:pt x="216408" y="0"/>
                </a:lnTo>
                <a:lnTo>
                  <a:pt x="166751" y="5709"/>
                </a:lnTo>
                <a:lnTo>
                  <a:pt x="121186" y="21975"/>
                </a:lnTo>
                <a:lnTo>
                  <a:pt x="81007" y="47506"/>
                </a:lnTo>
                <a:lnTo>
                  <a:pt x="47506" y="81007"/>
                </a:lnTo>
                <a:lnTo>
                  <a:pt x="21975" y="121186"/>
                </a:lnTo>
                <a:lnTo>
                  <a:pt x="5709" y="166751"/>
                </a:lnTo>
                <a:lnTo>
                  <a:pt x="0" y="216408"/>
                </a:lnTo>
                <a:lnTo>
                  <a:pt x="0" y="1080516"/>
                </a:lnTo>
                <a:lnTo>
                  <a:pt x="5709" y="1130172"/>
                </a:lnTo>
                <a:lnTo>
                  <a:pt x="21975" y="1175737"/>
                </a:lnTo>
                <a:lnTo>
                  <a:pt x="47506" y="1215916"/>
                </a:lnTo>
                <a:lnTo>
                  <a:pt x="81007" y="1249417"/>
                </a:lnTo>
                <a:lnTo>
                  <a:pt x="121186" y="1274948"/>
                </a:lnTo>
                <a:lnTo>
                  <a:pt x="166751" y="1291214"/>
                </a:lnTo>
                <a:lnTo>
                  <a:pt x="216408" y="1296924"/>
                </a:lnTo>
                <a:lnTo>
                  <a:pt x="1459992" y="1296924"/>
                </a:lnTo>
                <a:lnTo>
                  <a:pt x="1509648" y="1291214"/>
                </a:lnTo>
                <a:lnTo>
                  <a:pt x="1555213" y="1274948"/>
                </a:lnTo>
                <a:lnTo>
                  <a:pt x="1595392" y="1249417"/>
                </a:lnTo>
                <a:lnTo>
                  <a:pt x="1628893" y="1215916"/>
                </a:lnTo>
                <a:lnTo>
                  <a:pt x="1654424" y="1175737"/>
                </a:lnTo>
                <a:lnTo>
                  <a:pt x="1670690" y="1130172"/>
                </a:lnTo>
                <a:lnTo>
                  <a:pt x="1676400" y="1080516"/>
                </a:lnTo>
                <a:close/>
              </a:path>
            </a:pathLst>
          </a:custGeom>
          <a:solidFill>
            <a:srgbClr val="2DCC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699247" y="2151888"/>
            <a:ext cx="1676400" cy="1297305"/>
          </a:xfrm>
          <a:custGeom>
            <a:avLst/>
            <a:gdLst/>
            <a:ahLst/>
            <a:cxnLst/>
            <a:rect l="l" t="t" r="r" b="b"/>
            <a:pathLst>
              <a:path w="1676400" h="1297304">
                <a:moveTo>
                  <a:pt x="0" y="216408"/>
                </a:moveTo>
                <a:lnTo>
                  <a:pt x="5709" y="166751"/>
                </a:lnTo>
                <a:lnTo>
                  <a:pt x="21975" y="121186"/>
                </a:lnTo>
                <a:lnTo>
                  <a:pt x="47506" y="81007"/>
                </a:lnTo>
                <a:lnTo>
                  <a:pt x="81007" y="47506"/>
                </a:lnTo>
                <a:lnTo>
                  <a:pt x="121186" y="21975"/>
                </a:lnTo>
                <a:lnTo>
                  <a:pt x="166751" y="5709"/>
                </a:lnTo>
                <a:lnTo>
                  <a:pt x="216408" y="0"/>
                </a:lnTo>
                <a:lnTo>
                  <a:pt x="1459992" y="0"/>
                </a:lnTo>
                <a:lnTo>
                  <a:pt x="1509648" y="5709"/>
                </a:lnTo>
                <a:lnTo>
                  <a:pt x="1555213" y="21975"/>
                </a:lnTo>
                <a:lnTo>
                  <a:pt x="1595392" y="47506"/>
                </a:lnTo>
                <a:lnTo>
                  <a:pt x="1628893" y="81007"/>
                </a:lnTo>
                <a:lnTo>
                  <a:pt x="1654424" y="121186"/>
                </a:lnTo>
                <a:lnTo>
                  <a:pt x="1670690" y="166751"/>
                </a:lnTo>
                <a:lnTo>
                  <a:pt x="1676400" y="216408"/>
                </a:lnTo>
                <a:lnTo>
                  <a:pt x="1676400" y="1080516"/>
                </a:lnTo>
                <a:lnTo>
                  <a:pt x="1670690" y="1130172"/>
                </a:lnTo>
                <a:lnTo>
                  <a:pt x="1654424" y="1175737"/>
                </a:lnTo>
                <a:lnTo>
                  <a:pt x="1628893" y="1215916"/>
                </a:lnTo>
                <a:lnTo>
                  <a:pt x="1595392" y="1249417"/>
                </a:lnTo>
                <a:lnTo>
                  <a:pt x="1555213" y="1274948"/>
                </a:lnTo>
                <a:lnTo>
                  <a:pt x="1509648" y="1291214"/>
                </a:lnTo>
                <a:lnTo>
                  <a:pt x="1459992" y="1296924"/>
                </a:lnTo>
                <a:lnTo>
                  <a:pt x="216408" y="1296924"/>
                </a:lnTo>
                <a:lnTo>
                  <a:pt x="166751" y="1291214"/>
                </a:lnTo>
                <a:lnTo>
                  <a:pt x="121186" y="1274948"/>
                </a:lnTo>
                <a:lnTo>
                  <a:pt x="81007" y="1249417"/>
                </a:lnTo>
                <a:lnTo>
                  <a:pt x="47506" y="1215916"/>
                </a:lnTo>
                <a:lnTo>
                  <a:pt x="21975" y="1175737"/>
                </a:lnTo>
                <a:lnTo>
                  <a:pt x="5709" y="1130172"/>
                </a:lnTo>
                <a:lnTo>
                  <a:pt x="0" y="1080516"/>
                </a:lnTo>
                <a:lnTo>
                  <a:pt x="0" y="216408"/>
                </a:lnTo>
                <a:close/>
              </a:path>
            </a:pathLst>
          </a:custGeom>
          <a:ln w="38100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915140" y="2225294"/>
            <a:ext cx="124587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70">
                <a:latin typeface="Arial Black"/>
                <a:cs typeface="Arial Black"/>
              </a:rPr>
              <a:t>Hospitals  </a:t>
            </a:r>
            <a:r>
              <a:rPr dirty="0" sz="1800" spc="-200">
                <a:latin typeface="Arial Black"/>
                <a:cs typeface="Arial Black"/>
              </a:rPr>
              <a:t>receive </a:t>
            </a:r>
            <a:r>
              <a:rPr dirty="0" sz="1800" spc="-185">
                <a:latin typeface="Arial Black"/>
                <a:cs typeface="Arial Black"/>
              </a:rPr>
              <a:t>Edit  </a:t>
            </a:r>
            <a:r>
              <a:rPr dirty="0" sz="1800" spc="-175">
                <a:latin typeface="Arial Black"/>
                <a:cs typeface="Arial Black"/>
              </a:rPr>
              <a:t>Reports  </a:t>
            </a:r>
            <a:r>
              <a:rPr dirty="0" sz="1800" spc="-110">
                <a:latin typeface="Arial Black"/>
                <a:cs typeface="Arial Black"/>
              </a:rPr>
              <a:t>from</a:t>
            </a:r>
            <a:r>
              <a:rPr dirty="0" sz="1800" spc="-155">
                <a:latin typeface="Arial Black"/>
                <a:cs typeface="Arial Black"/>
              </a:rPr>
              <a:t> </a:t>
            </a:r>
            <a:r>
              <a:rPr dirty="0" sz="1800" spc="-250">
                <a:latin typeface="Arial Black"/>
                <a:cs typeface="Arial Black"/>
              </a:rPr>
              <a:t>THA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26145" y="4920996"/>
            <a:ext cx="1381125" cy="970915"/>
          </a:xfrm>
          <a:custGeom>
            <a:avLst/>
            <a:gdLst/>
            <a:ahLst/>
            <a:cxnLst/>
            <a:rect l="l" t="t" r="r" b="b"/>
            <a:pathLst>
              <a:path w="1381125" h="970914">
                <a:moveTo>
                  <a:pt x="1380744" y="809244"/>
                </a:moveTo>
                <a:lnTo>
                  <a:pt x="1380744" y="161544"/>
                </a:lnTo>
                <a:lnTo>
                  <a:pt x="1374965" y="118621"/>
                </a:lnTo>
                <a:lnTo>
                  <a:pt x="1358646" y="80038"/>
                </a:lnTo>
                <a:lnTo>
                  <a:pt x="1333309" y="47339"/>
                </a:lnTo>
                <a:lnTo>
                  <a:pt x="1300480" y="22069"/>
                </a:lnTo>
                <a:lnTo>
                  <a:pt x="1261681" y="5774"/>
                </a:lnTo>
                <a:lnTo>
                  <a:pt x="1218438" y="0"/>
                </a:lnTo>
                <a:lnTo>
                  <a:pt x="161544" y="0"/>
                </a:lnTo>
                <a:lnTo>
                  <a:pt x="118621" y="5774"/>
                </a:lnTo>
                <a:lnTo>
                  <a:pt x="80038" y="22069"/>
                </a:lnTo>
                <a:lnTo>
                  <a:pt x="47339" y="47339"/>
                </a:lnTo>
                <a:lnTo>
                  <a:pt x="22069" y="80038"/>
                </a:lnTo>
                <a:lnTo>
                  <a:pt x="5774" y="118621"/>
                </a:lnTo>
                <a:lnTo>
                  <a:pt x="0" y="161544"/>
                </a:lnTo>
                <a:lnTo>
                  <a:pt x="0" y="809244"/>
                </a:lnTo>
                <a:lnTo>
                  <a:pt x="5774" y="852166"/>
                </a:lnTo>
                <a:lnTo>
                  <a:pt x="22069" y="890749"/>
                </a:lnTo>
                <a:lnTo>
                  <a:pt x="47339" y="923448"/>
                </a:lnTo>
                <a:lnTo>
                  <a:pt x="80038" y="948718"/>
                </a:lnTo>
                <a:lnTo>
                  <a:pt x="118621" y="965013"/>
                </a:lnTo>
                <a:lnTo>
                  <a:pt x="161544" y="970788"/>
                </a:lnTo>
                <a:lnTo>
                  <a:pt x="1218438" y="970788"/>
                </a:lnTo>
                <a:lnTo>
                  <a:pt x="1261681" y="965013"/>
                </a:lnTo>
                <a:lnTo>
                  <a:pt x="1300480" y="948718"/>
                </a:lnTo>
                <a:lnTo>
                  <a:pt x="1333309" y="923448"/>
                </a:lnTo>
                <a:lnTo>
                  <a:pt x="1358646" y="890749"/>
                </a:lnTo>
                <a:lnTo>
                  <a:pt x="1374965" y="852166"/>
                </a:lnTo>
                <a:lnTo>
                  <a:pt x="1380744" y="809244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026145" y="4920996"/>
            <a:ext cx="1381125" cy="970915"/>
          </a:xfrm>
          <a:custGeom>
            <a:avLst/>
            <a:gdLst/>
            <a:ahLst/>
            <a:cxnLst/>
            <a:rect l="l" t="t" r="r" b="b"/>
            <a:pathLst>
              <a:path w="1381125" h="970914">
                <a:moveTo>
                  <a:pt x="0" y="161544"/>
                </a:moveTo>
                <a:lnTo>
                  <a:pt x="5774" y="118621"/>
                </a:lnTo>
                <a:lnTo>
                  <a:pt x="22069" y="80038"/>
                </a:lnTo>
                <a:lnTo>
                  <a:pt x="47339" y="47339"/>
                </a:lnTo>
                <a:lnTo>
                  <a:pt x="80038" y="22069"/>
                </a:lnTo>
                <a:lnTo>
                  <a:pt x="118621" y="5774"/>
                </a:lnTo>
                <a:lnTo>
                  <a:pt x="161544" y="0"/>
                </a:lnTo>
                <a:lnTo>
                  <a:pt x="1218438" y="0"/>
                </a:lnTo>
                <a:lnTo>
                  <a:pt x="1261681" y="5774"/>
                </a:lnTo>
                <a:lnTo>
                  <a:pt x="1300480" y="22069"/>
                </a:lnTo>
                <a:lnTo>
                  <a:pt x="1333309" y="47339"/>
                </a:lnTo>
                <a:lnTo>
                  <a:pt x="1358646" y="80038"/>
                </a:lnTo>
                <a:lnTo>
                  <a:pt x="1374965" y="118621"/>
                </a:lnTo>
                <a:lnTo>
                  <a:pt x="1380744" y="161544"/>
                </a:lnTo>
                <a:lnTo>
                  <a:pt x="1380744" y="809244"/>
                </a:lnTo>
                <a:lnTo>
                  <a:pt x="1374965" y="852166"/>
                </a:lnTo>
                <a:lnTo>
                  <a:pt x="1358646" y="890749"/>
                </a:lnTo>
                <a:lnTo>
                  <a:pt x="1333309" y="923448"/>
                </a:lnTo>
                <a:lnTo>
                  <a:pt x="1300480" y="948718"/>
                </a:lnTo>
                <a:lnTo>
                  <a:pt x="1261681" y="965013"/>
                </a:lnTo>
                <a:lnTo>
                  <a:pt x="1218438" y="970788"/>
                </a:lnTo>
                <a:lnTo>
                  <a:pt x="161544" y="970788"/>
                </a:lnTo>
                <a:lnTo>
                  <a:pt x="118621" y="965013"/>
                </a:lnTo>
                <a:lnTo>
                  <a:pt x="80038" y="948718"/>
                </a:lnTo>
                <a:lnTo>
                  <a:pt x="47339" y="923448"/>
                </a:lnTo>
                <a:lnTo>
                  <a:pt x="22069" y="890749"/>
                </a:lnTo>
                <a:lnTo>
                  <a:pt x="5774" y="852166"/>
                </a:lnTo>
                <a:lnTo>
                  <a:pt x="0" y="809244"/>
                </a:lnTo>
                <a:lnTo>
                  <a:pt x="0" y="161544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162035" y="5105654"/>
            <a:ext cx="11087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230" marR="5080" indent="-304165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solidFill>
                  <a:srgbClr val="FFFFFF"/>
                </a:solidFill>
                <a:latin typeface="Arial Black"/>
                <a:cs typeface="Arial Black"/>
              </a:rPr>
              <a:t>Re-submit  </a:t>
            </a:r>
            <a:r>
              <a:rPr dirty="0" sz="1800" spc="-165">
                <a:solidFill>
                  <a:srgbClr val="FFFFFF"/>
                </a:solidFill>
                <a:latin typeface="Arial Black"/>
                <a:cs typeface="Arial Black"/>
              </a:rPr>
              <a:t>data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677656" y="3822191"/>
            <a:ext cx="382905" cy="528320"/>
          </a:xfrm>
          <a:custGeom>
            <a:avLst/>
            <a:gdLst/>
            <a:ahLst/>
            <a:cxnLst/>
            <a:rect l="l" t="t" r="r" b="b"/>
            <a:pathLst>
              <a:path w="382904" h="528320">
                <a:moveTo>
                  <a:pt x="382524" y="336803"/>
                </a:moveTo>
                <a:lnTo>
                  <a:pt x="287274" y="336803"/>
                </a:lnTo>
                <a:lnTo>
                  <a:pt x="287274" y="0"/>
                </a:lnTo>
                <a:lnTo>
                  <a:pt x="96012" y="0"/>
                </a:lnTo>
                <a:lnTo>
                  <a:pt x="96012" y="336803"/>
                </a:lnTo>
                <a:lnTo>
                  <a:pt x="0" y="336803"/>
                </a:lnTo>
                <a:lnTo>
                  <a:pt x="191262" y="528065"/>
                </a:lnTo>
                <a:lnTo>
                  <a:pt x="382524" y="336803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677656" y="3822191"/>
            <a:ext cx="382905" cy="528320"/>
          </a:xfrm>
          <a:custGeom>
            <a:avLst/>
            <a:gdLst/>
            <a:ahLst/>
            <a:cxnLst/>
            <a:rect l="l" t="t" r="r" b="b"/>
            <a:pathLst>
              <a:path w="382904" h="528320">
                <a:moveTo>
                  <a:pt x="382524" y="336803"/>
                </a:moveTo>
                <a:lnTo>
                  <a:pt x="287274" y="336803"/>
                </a:lnTo>
                <a:lnTo>
                  <a:pt x="287274" y="0"/>
                </a:lnTo>
                <a:lnTo>
                  <a:pt x="96012" y="0"/>
                </a:lnTo>
                <a:lnTo>
                  <a:pt x="96012" y="336803"/>
                </a:lnTo>
                <a:lnTo>
                  <a:pt x="0" y="336803"/>
                </a:lnTo>
                <a:lnTo>
                  <a:pt x="191262" y="528065"/>
                </a:lnTo>
                <a:lnTo>
                  <a:pt x="382524" y="336803"/>
                </a:lnTo>
                <a:close/>
              </a:path>
            </a:pathLst>
          </a:custGeom>
          <a:ln w="25400">
            <a:solidFill>
              <a:srgbClr val="385D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591806" y="5260085"/>
            <a:ext cx="322580" cy="314960"/>
          </a:xfrm>
          <a:custGeom>
            <a:avLst/>
            <a:gdLst/>
            <a:ahLst/>
            <a:cxnLst/>
            <a:rect l="l" t="t" r="r" b="b"/>
            <a:pathLst>
              <a:path w="322579" h="314960">
                <a:moveTo>
                  <a:pt x="157734" y="314706"/>
                </a:moveTo>
                <a:lnTo>
                  <a:pt x="157734" y="0"/>
                </a:lnTo>
                <a:lnTo>
                  <a:pt x="0" y="156972"/>
                </a:lnTo>
                <a:lnTo>
                  <a:pt x="157734" y="314706"/>
                </a:lnTo>
                <a:close/>
              </a:path>
              <a:path w="322579" h="314960">
                <a:moveTo>
                  <a:pt x="322326" y="235458"/>
                </a:moveTo>
                <a:lnTo>
                  <a:pt x="322326" y="78486"/>
                </a:lnTo>
                <a:lnTo>
                  <a:pt x="157734" y="78486"/>
                </a:lnTo>
                <a:lnTo>
                  <a:pt x="157734" y="235458"/>
                </a:lnTo>
                <a:lnTo>
                  <a:pt x="322326" y="235458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591806" y="5260085"/>
            <a:ext cx="322580" cy="314960"/>
          </a:xfrm>
          <a:custGeom>
            <a:avLst/>
            <a:gdLst/>
            <a:ahLst/>
            <a:cxnLst/>
            <a:rect l="l" t="t" r="r" b="b"/>
            <a:pathLst>
              <a:path w="322579" h="314960">
                <a:moveTo>
                  <a:pt x="0" y="156972"/>
                </a:moveTo>
                <a:lnTo>
                  <a:pt x="157734" y="0"/>
                </a:lnTo>
                <a:lnTo>
                  <a:pt x="157734" y="78486"/>
                </a:lnTo>
                <a:lnTo>
                  <a:pt x="322326" y="78486"/>
                </a:lnTo>
                <a:lnTo>
                  <a:pt x="322326" y="235458"/>
                </a:lnTo>
                <a:lnTo>
                  <a:pt x="157734" y="235458"/>
                </a:lnTo>
                <a:lnTo>
                  <a:pt x="157734" y="314706"/>
                </a:lnTo>
                <a:lnTo>
                  <a:pt x="0" y="156972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29000" y="4695444"/>
            <a:ext cx="1828164" cy="1489075"/>
          </a:xfrm>
          <a:custGeom>
            <a:avLst/>
            <a:gdLst/>
            <a:ahLst/>
            <a:cxnLst/>
            <a:rect l="l" t="t" r="r" b="b"/>
            <a:pathLst>
              <a:path w="1828164" h="1489075">
                <a:moveTo>
                  <a:pt x="1828038" y="1241298"/>
                </a:moveTo>
                <a:lnTo>
                  <a:pt x="1828038" y="248411"/>
                </a:lnTo>
                <a:lnTo>
                  <a:pt x="1822989" y="198358"/>
                </a:lnTo>
                <a:lnTo>
                  <a:pt x="1808511" y="151733"/>
                </a:lnTo>
                <a:lnTo>
                  <a:pt x="1785604" y="109537"/>
                </a:lnTo>
                <a:lnTo>
                  <a:pt x="1755267" y="72770"/>
                </a:lnTo>
                <a:lnTo>
                  <a:pt x="1718500" y="42433"/>
                </a:lnTo>
                <a:lnTo>
                  <a:pt x="1676304" y="19526"/>
                </a:lnTo>
                <a:lnTo>
                  <a:pt x="1629679" y="5048"/>
                </a:lnTo>
                <a:lnTo>
                  <a:pt x="1579626" y="0"/>
                </a:lnTo>
                <a:lnTo>
                  <a:pt x="247650" y="0"/>
                </a:lnTo>
                <a:lnTo>
                  <a:pt x="197628" y="5048"/>
                </a:lnTo>
                <a:lnTo>
                  <a:pt x="151090" y="19526"/>
                </a:lnTo>
                <a:lnTo>
                  <a:pt x="109016" y="42433"/>
                </a:lnTo>
                <a:lnTo>
                  <a:pt x="72389" y="72771"/>
                </a:lnTo>
                <a:lnTo>
                  <a:pt x="42192" y="109537"/>
                </a:lnTo>
                <a:lnTo>
                  <a:pt x="19407" y="151733"/>
                </a:lnTo>
                <a:lnTo>
                  <a:pt x="5015" y="198358"/>
                </a:lnTo>
                <a:lnTo>
                  <a:pt x="0" y="248412"/>
                </a:lnTo>
                <a:lnTo>
                  <a:pt x="0" y="1241298"/>
                </a:lnTo>
                <a:lnTo>
                  <a:pt x="5015" y="1291100"/>
                </a:lnTo>
                <a:lnTo>
                  <a:pt x="19407" y="1337536"/>
                </a:lnTo>
                <a:lnTo>
                  <a:pt x="42192" y="1379596"/>
                </a:lnTo>
                <a:lnTo>
                  <a:pt x="72390" y="1416272"/>
                </a:lnTo>
                <a:lnTo>
                  <a:pt x="109016" y="1446554"/>
                </a:lnTo>
                <a:lnTo>
                  <a:pt x="151090" y="1469433"/>
                </a:lnTo>
                <a:lnTo>
                  <a:pt x="197628" y="1483901"/>
                </a:lnTo>
                <a:lnTo>
                  <a:pt x="247650" y="1488948"/>
                </a:lnTo>
                <a:lnTo>
                  <a:pt x="1579626" y="1488948"/>
                </a:lnTo>
                <a:lnTo>
                  <a:pt x="1629679" y="1483901"/>
                </a:lnTo>
                <a:lnTo>
                  <a:pt x="1676304" y="1469433"/>
                </a:lnTo>
                <a:lnTo>
                  <a:pt x="1718500" y="1446554"/>
                </a:lnTo>
                <a:lnTo>
                  <a:pt x="1755267" y="1416272"/>
                </a:lnTo>
                <a:lnTo>
                  <a:pt x="1785604" y="1379596"/>
                </a:lnTo>
                <a:lnTo>
                  <a:pt x="1808511" y="1337536"/>
                </a:lnTo>
                <a:lnTo>
                  <a:pt x="1822989" y="1291100"/>
                </a:lnTo>
                <a:lnTo>
                  <a:pt x="1828038" y="1241298"/>
                </a:lnTo>
                <a:close/>
              </a:path>
            </a:pathLst>
          </a:custGeom>
          <a:solidFill>
            <a:srgbClr val="D2D7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29000" y="4695444"/>
            <a:ext cx="1828164" cy="1489075"/>
          </a:xfrm>
          <a:custGeom>
            <a:avLst/>
            <a:gdLst/>
            <a:ahLst/>
            <a:cxnLst/>
            <a:rect l="l" t="t" r="r" b="b"/>
            <a:pathLst>
              <a:path w="1828164" h="1489075">
                <a:moveTo>
                  <a:pt x="0" y="248412"/>
                </a:moveTo>
                <a:lnTo>
                  <a:pt x="5015" y="198358"/>
                </a:lnTo>
                <a:lnTo>
                  <a:pt x="19407" y="151733"/>
                </a:lnTo>
                <a:lnTo>
                  <a:pt x="42192" y="109537"/>
                </a:lnTo>
                <a:lnTo>
                  <a:pt x="72390" y="72771"/>
                </a:lnTo>
                <a:lnTo>
                  <a:pt x="109016" y="42433"/>
                </a:lnTo>
                <a:lnTo>
                  <a:pt x="151090" y="19526"/>
                </a:lnTo>
                <a:lnTo>
                  <a:pt x="197628" y="5048"/>
                </a:lnTo>
                <a:lnTo>
                  <a:pt x="247650" y="0"/>
                </a:lnTo>
                <a:lnTo>
                  <a:pt x="1579626" y="0"/>
                </a:lnTo>
                <a:lnTo>
                  <a:pt x="1629679" y="5048"/>
                </a:lnTo>
                <a:lnTo>
                  <a:pt x="1676304" y="19526"/>
                </a:lnTo>
                <a:lnTo>
                  <a:pt x="1718500" y="42433"/>
                </a:lnTo>
                <a:lnTo>
                  <a:pt x="1755267" y="72770"/>
                </a:lnTo>
                <a:lnTo>
                  <a:pt x="1785604" y="109537"/>
                </a:lnTo>
                <a:lnTo>
                  <a:pt x="1808511" y="151733"/>
                </a:lnTo>
                <a:lnTo>
                  <a:pt x="1822989" y="198358"/>
                </a:lnTo>
                <a:lnTo>
                  <a:pt x="1828038" y="248411"/>
                </a:lnTo>
                <a:lnTo>
                  <a:pt x="1828038" y="1241298"/>
                </a:lnTo>
                <a:lnTo>
                  <a:pt x="1822989" y="1291100"/>
                </a:lnTo>
                <a:lnTo>
                  <a:pt x="1808511" y="1337536"/>
                </a:lnTo>
                <a:lnTo>
                  <a:pt x="1785604" y="1379596"/>
                </a:lnTo>
                <a:lnTo>
                  <a:pt x="1755267" y="1416272"/>
                </a:lnTo>
                <a:lnTo>
                  <a:pt x="1718500" y="1446554"/>
                </a:lnTo>
                <a:lnTo>
                  <a:pt x="1676304" y="1469433"/>
                </a:lnTo>
                <a:lnTo>
                  <a:pt x="1629679" y="1483901"/>
                </a:lnTo>
                <a:lnTo>
                  <a:pt x="1579626" y="1488948"/>
                </a:lnTo>
                <a:lnTo>
                  <a:pt x="247650" y="1488948"/>
                </a:lnTo>
                <a:lnTo>
                  <a:pt x="197628" y="1483901"/>
                </a:lnTo>
                <a:lnTo>
                  <a:pt x="151090" y="1469433"/>
                </a:lnTo>
                <a:lnTo>
                  <a:pt x="109016" y="1446554"/>
                </a:lnTo>
                <a:lnTo>
                  <a:pt x="72390" y="1416272"/>
                </a:lnTo>
                <a:lnTo>
                  <a:pt x="42192" y="1379596"/>
                </a:lnTo>
                <a:lnTo>
                  <a:pt x="19407" y="1337536"/>
                </a:lnTo>
                <a:lnTo>
                  <a:pt x="5015" y="1291100"/>
                </a:lnTo>
                <a:lnTo>
                  <a:pt x="0" y="1241298"/>
                </a:lnTo>
                <a:lnTo>
                  <a:pt x="0" y="248412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84702" y="4767326"/>
            <a:ext cx="1515745" cy="132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700" spc="-185">
                <a:latin typeface="Arial Black"/>
                <a:cs typeface="Arial Black"/>
              </a:rPr>
              <a:t>TDH </a:t>
            </a:r>
            <a:r>
              <a:rPr dirty="0" sz="1700" spc="-190">
                <a:latin typeface="Arial Black"/>
                <a:cs typeface="Arial Black"/>
              </a:rPr>
              <a:t>processes  </a:t>
            </a:r>
            <a:r>
              <a:rPr dirty="0" sz="1700" spc="-155">
                <a:latin typeface="Arial Black"/>
                <a:cs typeface="Arial Black"/>
              </a:rPr>
              <a:t>data.</a:t>
            </a:r>
            <a:endParaRPr sz="1700">
              <a:latin typeface="Arial Black"/>
              <a:cs typeface="Arial Black"/>
            </a:endParaRPr>
          </a:p>
          <a:p>
            <a:pPr algn="ctr" marL="191770" marR="183515" indent="635">
              <a:lnSpc>
                <a:spcPct val="100000"/>
              </a:lnSpc>
            </a:pPr>
            <a:r>
              <a:rPr dirty="0" sz="1700" spc="-180">
                <a:latin typeface="Arial Black"/>
                <a:cs typeface="Arial Black"/>
              </a:rPr>
              <a:t>Sends </a:t>
            </a:r>
            <a:r>
              <a:rPr dirty="0" sz="1700" spc="-120">
                <a:latin typeface="Arial Black"/>
                <a:cs typeface="Arial Black"/>
              </a:rPr>
              <a:t>out  </a:t>
            </a:r>
            <a:r>
              <a:rPr dirty="0" sz="1700" spc="-310">
                <a:latin typeface="Arial Black"/>
                <a:cs typeface="Arial Black"/>
              </a:rPr>
              <a:t>V</a:t>
            </a:r>
            <a:r>
              <a:rPr dirty="0" sz="1700" spc="-229">
                <a:latin typeface="Arial Black"/>
                <a:cs typeface="Arial Black"/>
              </a:rPr>
              <a:t>e</a:t>
            </a:r>
            <a:r>
              <a:rPr dirty="0" sz="1700" spc="-65">
                <a:latin typeface="Arial Black"/>
                <a:cs typeface="Arial Black"/>
              </a:rPr>
              <a:t>r</a:t>
            </a:r>
            <a:r>
              <a:rPr dirty="0" sz="1700" spc="-140">
                <a:latin typeface="Arial Black"/>
                <a:cs typeface="Arial Black"/>
              </a:rPr>
              <a:t>i</a:t>
            </a:r>
            <a:r>
              <a:rPr dirty="0" sz="1700" spc="-90">
                <a:latin typeface="Arial Black"/>
                <a:cs typeface="Arial Black"/>
              </a:rPr>
              <a:t>f</a:t>
            </a:r>
            <a:r>
              <a:rPr dirty="0" sz="1700" spc="-140">
                <a:latin typeface="Arial Black"/>
                <a:cs typeface="Arial Black"/>
              </a:rPr>
              <a:t>i</a:t>
            </a:r>
            <a:r>
              <a:rPr dirty="0" sz="1700" spc="-330">
                <a:latin typeface="Arial Black"/>
                <a:cs typeface="Arial Black"/>
              </a:rPr>
              <a:t>c</a:t>
            </a:r>
            <a:r>
              <a:rPr dirty="0" sz="1700" spc="-195">
                <a:latin typeface="Arial Black"/>
                <a:cs typeface="Arial Black"/>
              </a:rPr>
              <a:t>a</a:t>
            </a:r>
            <a:r>
              <a:rPr dirty="0" sz="1700" spc="-160">
                <a:latin typeface="Arial Black"/>
                <a:cs typeface="Arial Black"/>
              </a:rPr>
              <a:t>t</a:t>
            </a:r>
            <a:r>
              <a:rPr dirty="0" sz="1700" spc="-140">
                <a:latin typeface="Arial Black"/>
                <a:cs typeface="Arial Black"/>
              </a:rPr>
              <a:t>i</a:t>
            </a:r>
            <a:r>
              <a:rPr dirty="0" sz="1700" spc="-110">
                <a:latin typeface="Arial Black"/>
                <a:cs typeface="Arial Black"/>
              </a:rPr>
              <a:t>o</a:t>
            </a:r>
            <a:r>
              <a:rPr dirty="0" sz="1700" spc="-65">
                <a:latin typeface="Arial Black"/>
                <a:cs typeface="Arial Black"/>
              </a:rPr>
              <a:t>n  </a:t>
            </a:r>
            <a:r>
              <a:rPr dirty="0" sz="1700" spc="-135">
                <a:latin typeface="Arial Black"/>
                <a:cs typeface="Arial Black"/>
              </a:rPr>
              <a:t>reports.</a:t>
            </a:r>
            <a:endParaRPr sz="1700">
              <a:latin typeface="Arial Black"/>
              <a:cs typeface="Arial Black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49290" y="4671059"/>
            <a:ext cx="1748155" cy="1492250"/>
          </a:xfrm>
          <a:custGeom>
            <a:avLst/>
            <a:gdLst/>
            <a:ahLst/>
            <a:cxnLst/>
            <a:rect l="l" t="t" r="r" b="b"/>
            <a:pathLst>
              <a:path w="1748154" h="1492250">
                <a:moveTo>
                  <a:pt x="1748027" y="1243583"/>
                </a:moveTo>
                <a:lnTo>
                  <a:pt x="1748027" y="249173"/>
                </a:lnTo>
                <a:lnTo>
                  <a:pt x="1744024" y="204303"/>
                </a:lnTo>
                <a:lnTo>
                  <a:pt x="1732482" y="162105"/>
                </a:lnTo>
                <a:lnTo>
                  <a:pt x="1714104" y="123274"/>
                </a:lnTo>
                <a:lnTo>
                  <a:pt x="1689593" y="88508"/>
                </a:lnTo>
                <a:lnTo>
                  <a:pt x="1659650" y="58501"/>
                </a:lnTo>
                <a:lnTo>
                  <a:pt x="1624979" y="33951"/>
                </a:lnTo>
                <a:lnTo>
                  <a:pt x="1586281" y="15553"/>
                </a:lnTo>
                <a:lnTo>
                  <a:pt x="1544259" y="4004"/>
                </a:lnTo>
                <a:lnTo>
                  <a:pt x="1499616" y="0"/>
                </a:lnTo>
                <a:lnTo>
                  <a:pt x="248411" y="0"/>
                </a:lnTo>
                <a:lnTo>
                  <a:pt x="203768" y="4004"/>
                </a:lnTo>
                <a:lnTo>
                  <a:pt x="161746" y="15553"/>
                </a:lnTo>
                <a:lnTo>
                  <a:pt x="123048" y="33951"/>
                </a:lnTo>
                <a:lnTo>
                  <a:pt x="88377" y="58501"/>
                </a:lnTo>
                <a:lnTo>
                  <a:pt x="58434" y="88508"/>
                </a:lnTo>
                <a:lnTo>
                  <a:pt x="33923" y="123274"/>
                </a:lnTo>
                <a:lnTo>
                  <a:pt x="15545" y="162105"/>
                </a:lnTo>
                <a:lnTo>
                  <a:pt x="4003" y="204303"/>
                </a:lnTo>
                <a:lnTo>
                  <a:pt x="0" y="249174"/>
                </a:lnTo>
                <a:lnTo>
                  <a:pt x="0" y="1243584"/>
                </a:lnTo>
                <a:lnTo>
                  <a:pt x="5048" y="1293637"/>
                </a:lnTo>
                <a:lnTo>
                  <a:pt x="19526" y="1340262"/>
                </a:lnTo>
                <a:lnTo>
                  <a:pt x="42433" y="1382458"/>
                </a:lnTo>
                <a:lnTo>
                  <a:pt x="72771" y="1419225"/>
                </a:lnTo>
                <a:lnTo>
                  <a:pt x="109537" y="1449562"/>
                </a:lnTo>
                <a:lnTo>
                  <a:pt x="151733" y="1472469"/>
                </a:lnTo>
                <a:lnTo>
                  <a:pt x="198358" y="1486947"/>
                </a:lnTo>
                <a:lnTo>
                  <a:pt x="248412" y="1491996"/>
                </a:lnTo>
                <a:lnTo>
                  <a:pt x="1499616" y="1491995"/>
                </a:lnTo>
                <a:lnTo>
                  <a:pt x="1549669" y="1486947"/>
                </a:lnTo>
                <a:lnTo>
                  <a:pt x="1596294" y="1472469"/>
                </a:lnTo>
                <a:lnTo>
                  <a:pt x="1638490" y="1449562"/>
                </a:lnTo>
                <a:lnTo>
                  <a:pt x="1675257" y="1419224"/>
                </a:lnTo>
                <a:lnTo>
                  <a:pt x="1705594" y="1382458"/>
                </a:lnTo>
                <a:lnTo>
                  <a:pt x="1728501" y="1340262"/>
                </a:lnTo>
                <a:lnTo>
                  <a:pt x="1742979" y="1293637"/>
                </a:lnTo>
                <a:lnTo>
                  <a:pt x="1748027" y="1243583"/>
                </a:lnTo>
                <a:close/>
              </a:path>
            </a:pathLst>
          </a:custGeom>
          <a:solidFill>
            <a:srgbClr val="7578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49290" y="4671059"/>
            <a:ext cx="1748155" cy="1492250"/>
          </a:xfrm>
          <a:custGeom>
            <a:avLst/>
            <a:gdLst/>
            <a:ahLst/>
            <a:cxnLst/>
            <a:rect l="l" t="t" r="r" b="b"/>
            <a:pathLst>
              <a:path w="1748154" h="1492250">
                <a:moveTo>
                  <a:pt x="0" y="249174"/>
                </a:moveTo>
                <a:lnTo>
                  <a:pt x="4003" y="204303"/>
                </a:lnTo>
                <a:lnTo>
                  <a:pt x="15545" y="162105"/>
                </a:lnTo>
                <a:lnTo>
                  <a:pt x="33923" y="123274"/>
                </a:lnTo>
                <a:lnTo>
                  <a:pt x="58434" y="88508"/>
                </a:lnTo>
                <a:lnTo>
                  <a:pt x="88377" y="58501"/>
                </a:lnTo>
                <a:lnTo>
                  <a:pt x="123048" y="33951"/>
                </a:lnTo>
                <a:lnTo>
                  <a:pt x="161746" y="15553"/>
                </a:lnTo>
                <a:lnTo>
                  <a:pt x="203768" y="4004"/>
                </a:lnTo>
                <a:lnTo>
                  <a:pt x="248411" y="0"/>
                </a:lnTo>
                <a:lnTo>
                  <a:pt x="1499616" y="0"/>
                </a:lnTo>
                <a:lnTo>
                  <a:pt x="1544259" y="4004"/>
                </a:lnTo>
                <a:lnTo>
                  <a:pt x="1586281" y="15553"/>
                </a:lnTo>
                <a:lnTo>
                  <a:pt x="1624979" y="33951"/>
                </a:lnTo>
                <a:lnTo>
                  <a:pt x="1659650" y="58501"/>
                </a:lnTo>
                <a:lnTo>
                  <a:pt x="1689593" y="88508"/>
                </a:lnTo>
                <a:lnTo>
                  <a:pt x="1714104" y="123274"/>
                </a:lnTo>
                <a:lnTo>
                  <a:pt x="1732482" y="162105"/>
                </a:lnTo>
                <a:lnTo>
                  <a:pt x="1744024" y="204303"/>
                </a:lnTo>
                <a:lnTo>
                  <a:pt x="1748027" y="249173"/>
                </a:lnTo>
                <a:lnTo>
                  <a:pt x="1748027" y="1243583"/>
                </a:lnTo>
                <a:lnTo>
                  <a:pt x="1742979" y="1293637"/>
                </a:lnTo>
                <a:lnTo>
                  <a:pt x="1728501" y="1340262"/>
                </a:lnTo>
                <a:lnTo>
                  <a:pt x="1705594" y="1382458"/>
                </a:lnTo>
                <a:lnTo>
                  <a:pt x="1675257" y="1419224"/>
                </a:lnTo>
                <a:lnTo>
                  <a:pt x="1638490" y="1449562"/>
                </a:lnTo>
                <a:lnTo>
                  <a:pt x="1596294" y="1472469"/>
                </a:lnTo>
                <a:lnTo>
                  <a:pt x="1549669" y="1486947"/>
                </a:lnTo>
                <a:lnTo>
                  <a:pt x="1499616" y="1491995"/>
                </a:lnTo>
                <a:lnTo>
                  <a:pt x="248412" y="1491996"/>
                </a:lnTo>
                <a:lnTo>
                  <a:pt x="198358" y="1486947"/>
                </a:lnTo>
                <a:lnTo>
                  <a:pt x="151733" y="1472469"/>
                </a:lnTo>
                <a:lnTo>
                  <a:pt x="109537" y="1449562"/>
                </a:lnTo>
                <a:lnTo>
                  <a:pt x="72771" y="1419225"/>
                </a:lnTo>
                <a:lnTo>
                  <a:pt x="42433" y="1382458"/>
                </a:lnTo>
                <a:lnTo>
                  <a:pt x="19526" y="1340262"/>
                </a:lnTo>
                <a:lnTo>
                  <a:pt x="5048" y="1293637"/>
                </a:lnTo>
                <a:lnTo>
                  <a:pt x="0" y="1243584"/>
                </a:lnTo>
                <a:lnTo>
                  <a:pt x="0" y="249174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990334" y="4744465"/>
            <a:ext cx="1266825" cy="1320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700" spc="-240">
                <a:solidFill>
                  <a:srgbClr val="FFFFFF"/>
                </a:solidFill>
                <a:latin typeface="Arial Black"/>
                <a:cs typeface="Arial Black"/>
              </a:rPr>
              <a:t>THA</a:t>
            </a:r>
            <a:endParaRPr sz="1700">
              <a:latin typeface="Arial Black"/>
              <a:cs typeface="Arial Black"/>
            </a:endParaRPr>
          </a:p>
          <a:p>
            <a:pPr algn="ctr" marL="12065" marR="5080" indent="-635">
              <a:lnSpc>
                <a:spcPct val="100000"/>
              </a:lnSpc>
            </a:pPr>
            <a:r>
              <a:rPr dirty="0" sz="1700" spc="-190">
                <a:solidFill>
                  <a:srgbClr val="FFFFFF"/>
                </a:solidFill>
                <a:latin typeface="Arial Black"/>
                <a:cs typeface="Arial Black"/>
              </a:rPr>
              <a:t>processes  </a:t>
            </a:r>
            <a:r>
              <a:rPr dirty="0" sz="1700" spc="-130"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dirty="0" sz="1700" spc="-19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1700" spc="-160">
                <a:solidFill>
                  <a:srgbClr val="FFFFFF"/>
                </a:solidFill>
                <a:latin typeface="Arial Black"/>
                <a:cs typeface="Arial Black"/>
              </a:rPr>
              <a:t>submits  </a:t>
            </a:r>
            <a:r>
              <a:rPr dirty="0" sz="1700" spc="-155">
                <a:solidFill>
                  <a:srgbClr val="FFFFFF"/>
                </a:solidFill>
                <a:latin typeface="Arial Black"/>
                <a:cs typeface="Arial Black"/>
              </a:rPr>
              <a:t>all </a:t>
            </a:r>
            <a:r>
              <a:rPr dirty="0" sz="1700" spc="-160">
                <a:solidFill>
                  <a:srgbClr val="FFFFFF"/>
                </a:solidFill>
                <a:latin typeface="Arial Black"/>
                <a:cs typeface="Arial Black"/>
              </a:rPr>
              <a:t>data </a:t>
            </a:r>
            <a:r>
              <a:rPr dirty="0" sz="1700" spc="-135">
                <a:solidFill>
                  <a:srgbClr val="FFFFFF"/>
                </a:solidFill>
                <a:latin typeface="Arial Black"/>
                <a:cs typeface="Arial Black"/>
              </a:rPr>
              <a:t>to  </a:t>
            </a:r>
            <a:r>
              <a:rPr dirty="0" sz="1700" spc="-180">
                <a:solidFill>
                  <a:srgbClr val="FFFFFF"/>
                </a:solidFill>
                <a:latin typeface="Arial Black"/>
                <a:cs typeface="Arial Black"/>
              </a:rPr>
              <a:t>TDH</a:t>
            </a:r>
            <a:endParaRPr sz="1700">
              <a:latin typeface="Arial Black"/>
              <a:cs typeface="Arial Black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336285" y="5248655"/>
            <a:ext cx="349250" cy="314960"/>
          </a:xfrm>
          <a:custGeom>
            <a:avLst/>
            <a:gdLst/>
            <a:ahLst/>
            <a:cxnLst/>
            <a:rect l="l" t="t" r="r" b="b"/>
            <a:pathLst>
              <a:path w="349250" h="314960">
                <a:moveTo>
                  <a:pt x="156972" y="314706"/>
                </a:moveTo>
                <a:lnTo>
                  <a:pt x="156972" y="0"/>
                </a:lnTo>
                <a:lnTo>
                  <a:pt x="0" y="157734"/>
                </a:lnTo>
                <a:lnTo>
                  <a:pt x="156972" y="314706"/>
                </a:lnTo>
                <a:close/>
              </a:path>
              <a:path w="349250" h="314960">
                <a:moveTo>
                  <a:pt x="348996" y="236220"/>
                </a:moveTo>
                <a:lnTo>
                  <a:pt x="348996" y="79248"/>
                </a:lnTo>
                <a:lnTo>
                  <a:pt x="156972" y="79248"/>
                </a:lnTo>
                <a:lnTo>
                  <a:pt x="156972" y="236220"/>
                </a:lnTo>
                <a:lnTo>
                  <a:pt x="348996" y="23622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336285" y="5248655"/>
            <a:ext cx="349250" cy="314960"/>
          </a:xfrm>
          <a:custGeom>
            <a:avLst/>
            <a:gdLst/>
            <a:ahLst/>
            <a:cxnLst/>
            <a:rect l="l" t="t" r="r" b="b"/>
            <a:pathLst>
              <a:path w="349250" h="314960">
                <a:moveTo>
                  <a:pt x="0" y="157734"/>
                </a:moveTo>
                <a:lnTo>
                  <a:pt x="156972" y="0"/>
                </a:lnTo>
                <a:lnTo>
                  <a:pt x="156972" y="79248"/>
                </a:lnTo>
                <a:lnTo>
                  <a:pt x="348996" y="79248"/>
                </a:lnTo>
                <a:lnTo>
                  <a:pt x="348996" y="236220"/>
                </a:lnTo>
                <a:lnTo>
                  <a:pt x="156972" y="236220"/>
                </a:lnTo>
                <a:lnTo>
                  <a:pt x="156972" y="314706"/>
                </a:lnTo>
                <a:lnTo>
                  <a:pt x="0" y="157734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78941" y="4282440"/>
            <a:ext cx="2164080" cy="1902460"/>
          </a:xfrm>
          <a:custGeom>
            <a:avLst/>
            <a:gdLst/>
            <a:ahLst/>
            <a:cxnLst/>
            <a:rect l="l" t="t" r="r" b="b"/>
            <a:pathLst>
              <a:path w="2164080" h="1902460">
                <a:moveTo>
                  <a:pt x="2164080" y="1584960"/>
                </a:moveTo>
                <a:lnTo>
                  <a:pt x="2164080" y="316992"/>
                </a:lnTo>
                <a:lnTo>
                  <a:pt x="2160647" y="270278"/>
                </a:lnTo>
                <a:lnTo>
                  <a:pt x="2150674" y="225649"/>
                </a:lnTo>
                <a:lnTo>
                  <a:pt x="2134648" y="183603"/>
                </a:lnTo>
                <a:lnTo>
                  <a:pt x="2113058" y="144639"/>
                </a:lnTo>
                <a:lnTo>
                  <a:pt x="2086391" y="109253"/>
                </a:lnTo>
                <a:lnTo>
                  <a:pt x="2055135" y="77946"/>
                </a:lnTo>
                <a:lnTo>
                  <a:pt x="2019777" y="51213"/>
                </a:lnTo>
                <a:lnTo>
                  <a:pt x="1980806" y="29554"/>
                </a:lnTo>
                <a:lnTo>
                  <a:pt x="1938708" y="13467"/>
                </a:lnTo>
                <a:lnTo>
                  <a:pt x="1893973" y="3449"/>
                </a:lnTo>
                <a:lnTo>
                  <a:pt x="1847088" y="0"/>
                </a:lnTo>
                <a:lnTo>
                  <a:pt x="316992" y="0"/>
                </a:lnTo>
                <a:lnTo>
                  <a:pt x="270106" y="3449"/>
                </a:lnTo>
                <a:lnTo>
                  <a:pt x="225371" y="13467"/>
                </a:lnTo>
                <a:lnTo>
                  <a:pt x="183273" y="29554"/>
                </a:lnTo>
                <a:lnTo>
                  <a:pt x="144302" y="51213"/>
                </a:lnTo>
                <a:lnTo>
                  <a:pt x="108944" y="77946"/>
                </a:lnTo>
                <a:lnTo>
                  <a:pt x="77688" y="109253"/>
                </a:lnTo>
                <a:lnTo>
                  <a:pt x="51021" y="144639"/>
                </a:lnTo>
                <a:lnTo>
                  <a:pt x="29431" y="183603"/>
                </a:lnTo>
                <a:lnTo>
                  <a:pt x="13405" y="225649"/>
                </a:lnTo>
                <a:lnTo>
                  <a:pt x="3432" y="270278"/>
                </a:lnTo>
                <a:lnTo>
                  <a:pt x="0" y="316992"/>
                </a:lnTo>
                <a:lnTo>
                  <a:pt x="0" y="1584960"/>
                </a:lnTo>
                <a:lnTo>
                  <a:pt x="3432" y="1631845"/>
                </a:lnTo>
                <a:lnTo>
                  <a:pt x="13405" y="1676580"/>
                </a:lnTo>
                <a:lnTo>
                  <a:pt x="29431" y="1718678"/>
                </a:lnTo>
                <a:lnTo>
                  <a:pt x="51021" y="1757649"/>
                </a:lnTo>
                <a:lnTo>
                  <a:pt x="77688" y="1793007"/>
                </a:lnTo>
                <a:lnTo>
                  <a:pt x="108944" y="1824263"/>
                </a:lnTo>
                <a:lnTo>
                  <a:pt x="144302" y="1850930"/>
                </a:lnTo>
                <a:lnTo>
                  <a:pt x="183273" y="1872520"/>
                </a:lnTo>
                <a:lnTo>
                  <a:pt x="225371" y="1888546"/>
                </a:lnTo>
                <a:lnTo>
                  <a:pt x="270106" y="1898519"/>
                </a:lnTo>
                <a:lnTo>
                  <a:pt x="316992" y="1901952"/>
                </a:lnTo>
                <a:lnTo>
                  <a:pt x="1847088" y="1901952"/>
                </a:lnTo>
                <a:lnTo>
                  <a:pt x="1893973" y="1898519"/>
                </a:lnTo>
                <a:lnTo>
                  <a:pt x="1938708" y="1888546"/>
                </a:lnTo>
                <a:lnTo>
                  <a:pt x="1980806" y="1872520"/>
                </a:lnTo>
                <a:lnTo>
                  <a:pt x="2019777" y="1850930"/>
                </a:lnTo>
                <a:lnTo>
                  <a:pt x="2055135" y="1824263"/>
                </a:lnTo>
                <a:lnTo>
                  <a:pt x="2086391" y="1793007"/>
                </a:lnTo>
                <a:lnTo>
                  <a:pt x="2113058" y="1757649"/>
                </a:lnTo>
                <a:lnTo>
                  <a:pt x="2134648" y="1718678"/>
                </a:lnTo>
                <a:lnTo>
                  <a:pt x="2150674" y="1676580"/>
                </a:lnTo>
                <a:lnTo>
                  <a:pt x="2160647" y="1631845"/>
                </a:lnTo>
                <a:lnTo>
                  <a:pt x="2164080" y="1584960"/>
                </a:lnTo>
                <a:close/>
              </a:path>
            </a:pathLst>
          </a:custGeom>
          <a:solidFill>
            <a:srgbClr val="E877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78941" y="4282440"/>
            <a:ext cx="2164080" cy="1902460"/>
          </a:xfrm>
          <a:custGeom>
            <a:avLst/>
            <a:gdLst/>
            <a:ahLst/>
            <a:cxnLst/>
            <a:rect l="l" t="t" r="r" b="b"/>
            <a:pathLst>
              <a:path w="2164080" h="1902460">
                <a:moveTo>
                  <a:pt x="0" y="316992"/>
                </a:moveTo>
                <a:lnTo>
                  <a:pt x="3432" y="270278"/>
                </a:lnTo>
                <a:lnTo>
                  <a:pt x="13405" y="225649"/>
                </a:lnTo>
                <a:lnTo>
                  <a:pt x="29431" y="183603"/>
                </a:lnTo>
                <a:lnTo>
                  <a:pt x="51021" y="144639"/>
                </a:lnTo>
                <a:lnTo>
                  <a:pt x="77688" y="109253"/>
                </a:lnTo>
                <a:lnTo>
                  <a:pt x="108944" y="77946"/>
                </a:lnTo>
                <a:lnTo>
                  <a:pt x="144302" y="51213"/>
                </a:lnTo>
                <a:lnTo>
                  <a:pt x="183273" y="29554"/>
                </a:lnTo>
                <a:lnTo>
                  <a:pt x="225371" y="13467"/>
                </a:lnTo>
                <a:lnTo>
                  <a:pt x="270106" y="3449"/>
                </a:lnTo>
                <a:lnTo>
                  <a:pt x="316992" y="0"/>
                </a:lnTo>
                <a:lnTo>
                  <a:pt x="1847088" y="0"/>
                </a:lnTo>
                <a:lnTo>
                  <a:pt x="1893973" y="3449"/>
                </a:lnTo>
                <a:lnTo>
                  <a:pt x="1938708" y="13467"/>
                </a:lnTo>
                <a:lnTo>
                  <a:pt x="1980806" y="29554"/>
                </a:lnTo>
                <a:lnTo>
                  <a:pt x="2019777" y="51213"/>
                </a:lnTo>
                <a:lnTo>
                  <a:pt x="2055135" y="77946"/>
                </a:lnTo>
                <a:lnTo>
                  <a:pt x="2086391" y="109253"/>
                </a:lnTo>
                <a:lnTo>
                  <a:pt x="2113058" y="144639"/>
                </a:lnTo>
                <a:lnTo>
                  <a:pt x="2134648" y="183603"/>
                </a:lnTo>
                <a:lnTo>
                  <a:pt x="2150674" y="225649"/>
                </a:lnTo>
                <a:lnTo>
                  <a:pt x="2160647" y="270278"/>
                </a:lnTo>
                <a:lnTo>
                  <a:pt x="2164080" y="316992"/>
                </a:lnTo>
                <a:lnTo>
                  <a:pt x="2164080" y="1584960"/>
                </a:lnTo>
                <a:lnTo>
                  <a:pt x="2160647" y="1631845"/>
                </a:lnTo>
                <a:lnTo>
                  <a:pt x="2150674" y="1676580"/>
                </a:lnTo>
                <a:lnTo>
                  <a:pt x="2134648" y="1718678"/>
                </a:lnTo>
                <a:lnTo>
                  <a:pt x="2113058" y="1757649"/>
                </a:lnTo>
                <a:lnTo>
                  <a:pt x="2086391" y="1793007"/>
                </a:lnTo>
                <a:lnTo>
                  <a:pt x="2055135" y="1824263"/>
                </a:lnTo>
                <a:lnTo>
                  <a:pt x="2019777" y="1850930"/>
                </a:lnTo>
                <a:lnTo>
                  <a:pt x="1980806" y="1872520"/>
                </a:lnTo>
                <a:lnTo>
                  <a:pt x="1938708" y="1888546"/>
                </a:lnTo>
                <a:lnTo>
                  <a:pt x="1893973" y="1898519"/>
                </a:lnTo>
                <a:lnTo>
                  <a:pt x="1847088" y="1901952"/>
                </a:lnTo>
                <a:lnTo>
                  <a:pt x="316992" y="1901952"/>
                </a:lnTo>
                <a:lnTo>
                  <a:pt x="270106" y="1898519"/>
                </a:lnTo>
                <a:lnTo>
                  <a:pt x="225371" y="1888546"/>
                </a:lnTo>
                <a:lnTo>
                  <a:pt x="183273" y="1872520"/>
                </a:lnTo>
                <a:lnTo>
                  <a:pt x="144302" y="1850930"/>
                </a:lnTo>
                <a:lnTo>
                  <a:pt x="108944" y="1824263"/>
                </a:lnTo>
                <a:lnTo>
                  <a:pt x="77688" y="1793007"/>
                </a:lnTo>
                <a:lnTo>
                  <a:pt x="51021" y="1757649"/>
                </a:lnTo>
                <a:lnTo>
                  <a:pt x="29431" y="1718678"/>
                </a:lnTo>
                <a:lnTo>
                  <a:pt x="13405" y="1676580"/>
                </a:lnTo>
                <a:lnTo>
                  <a:pt x="3432" y="1631845"/>
                </a:lnTo>
                <a:lnTo>
                  <a:pt x="0" y="1584960"/>
                </a:lnTo>
                <a:lnTo>
                  <a:pt x="0" y="316992"/>
                </a:lnTo>
                <a:close/>
              </a:path>
            </a:pathLst>
          </a:custGeom>
          <a:ln w="381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900175" y="4384802"/>
            <a:ext cx="1722120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160">
                <a:latin typeface="Arial Black"/>
                <a:cs typeface="Arial Black"/>
              </a:rPr>
              <a:t>Provisional</a:t>
            </a:r>
            <a:r>
              <a:rPr dirty="0" sz="1800" spc="-225">
                <a:latin typeface="Arial Black"/>
                <a:cs typeface="Arial Black"/>
              </a:rPr>
              <a:t> </a:t>
            </a:r>
            <a:r>
              <a:rPr dirty="0" sz="1800" spc="-165">
                <a:latin typeface="Arial Black"/>
                <a:cs typeface="Arial Black"/>
              </a:rPr>
              <a:t>data</a:t>
            </a:r>
            <a:endParaRPr sz="1800">
              <a:latin typeface="Arial Black"/>
              <a:cs typeface="Arial Black"/>
            </a:endParaRPr>
          </a:p>
          <a:p>
            <a:pPr marL="203835" marR="196215">
              <a:lnSpc>
                <a:spcPct val="100000"/>
              </a:lnSpc>
              <a:buChar char="–"/>
              <a:tabLst>
                <a:tab pos="377190" algn="l"/>
              </a:tabLst>
            </a:pPr>
            <a:r>
              <a:rPr dirty="0" sz="1800" spc="-175">
                <a:latin typeface="Arial Black"/>
                <a:cs typeface="Arial Black"/>
              </a:rPr>
              <a:t>10</a:t>
            </a:r>
            <a:r>
              <a:rPr dirty="0" sz="1800" spc="-235">
                <a:latin typeface="Arial Black"/>
                <a:cs typeface="Arial Black"/>
              </a:rPr>
              <a:t> </a:t>
            </a:r>
            <a:r>
              <a:rPr dirty="0" sz="1800" spc="-140">
                <a:latin typeface="Arial Black"/>
                <a:cs typeface="Arial Black"/>
              </a:rPr>
              <a:t>months  </a:t>
            </a:r>
            <a:r>
              <a:rPr dirty="0" sz="1800" spc="-175">
                <a:latin typeface="Arial Black"/>
                <a:cs typeface="Arial Black"/>
              </a:rPr>
              <a:t>Final</a:t>
            </a:r>
            <a:r>
              <a:rPr dirty="0" sz="1800" spc="-180">
                <a:latin typeface="Arial Black"/>
                <a:cs typeface="Arial Black"/>
              </a:rPr>
              <a:t> </a:t>
            </a:r>
            <a:r>
              <a:rPr dirty="0" sz="1800" spc="-165">
                <a:latin typeface="Arial Black"/>
                <a:cs typeface="Arial Black"/>
              </a:rPr>
              <a:t>data</a:t>
            </a:r>
            <a:endParaRPr sz="1800">
              <a:latin typeface="Arial Black"/>
              <a:cs typeface="Arial Black"/>
            </a:endParaRPr>
          </a:p>
          <a:p>
            <a:pPr marL="203835" marR="196850">
              <a:lnSpc>
                <a:spcPct val="100000"/>
              </a:lnSpc>
              <a:buChar char="–"/>
              <a:tabLst>
                <a:tab pos="377190" algn="l"/>
              </a:tabLst>
            </a:pPr>
            <a:r>
              <a:rPr dirty="0" sz="1800" spc="-175">
                <a:latin typeface="Arial Black"/>
                <a:cs typeface="Arial Black"/>
              </a:rPr>
              <a:t>13</a:t>
            </a:r>
            <a:r>
              <a:rPr dirty="0" sz="1800" spc="-235">
                <a:latin typeface="Arial Black"/>
                <a:cs typeface="Arial Black"/>
              </a:rPr>
              <a:t> </a:t>
            </a:r>
            <a:r>
              <a:rPr dirty="0" sz="1800" spc="-140">
                <a:latin typeface="Arial Black"/>
                <a:cs typeface="Arial Black"/>
              </a:rPr>
              <a:t>months  </a:t>
            </a:r>
            <a:r>
              <a:rPr dirty="0" sz="1800" spc="-175">
                <a:latin typeface="Arial Black"/>
                <a:cs typeface="Arial Black"/>
              </a:rPr>
              <a:t>Public </a:t>
            </a:r>
            <a:r>
              <a:rPr dirty="0" sz="1800" spc="-165">
                <a:latin typeface="Arial Black"/>
                <a:cs typeface="Arial Black"/>
              </a:rPr>
              <a:t>data</a:t>
            </a:r>
            <a:endParaRPr sz="1800">
              <a:latin typeface="Arial Black"/>
              <a:cs typeface="Arial Black"/>
            </a:endParaRPr>
          </a:p>
          <a:p>
            <a:pPr marL="376555" indent="-377190">
              <a:lnSpc>
                <a:spcPct val="100000"/>
              </a:lnSpc>
              <a:buChar char="–"/>
              <a:tabLst>
                <a:tab pos="377190" algn="l"/>
              </a:tabLst>
            </a:pPr>
            <a:r>
              <a:rPr dirty="0" sz="1800" spc="-175">
                <a:latin typeface="Arial Black"/>
                <a:cs typeface="Arial Black"/>
              </a:rPr>
              <a:t>18</a:t>
            </a:r>
            <a:r>
              <a:rPr dirty="0" sz="1800" spc="-170">
                <a:latin typeface="Arial Black"/>
                <a:cs typeface="Arial Black"/>
              </a:rPr>
              <a:t> </a:t>
            </a:r>
            <a:r>
              <a:rPr dirty="0" sz="1800" spc="-140">
                <a:latin typeface="Arial Black"/>
                <a:cs typeface="Arial Black"/>
              </a:rPr>
              <a:t>months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905000" y="1601724"/>
            <a:ext cx="1598295" cy="1296670"/>
          </a:xfrm>
          <a:custGeom>
            <a:avLst/>
            <a:gdLst/>
            <a:ahLst/>
            <a:cxnLst/>
            <a:rect l="l" t="t" r="r" b="b"/>
            <a:pathLst>
              <a:path w="1598295" h="1296670">
                <a:moveTo>
                  <a:pt x="0" y="0"/>
                </a:moveTo>
                <a:lnTo>
                  <a:pt x="1597914" y="0"/>
                </a:lnTo>
                <a:lnTo>
                  <a:pt x="1597914" y="842009"/>
                </a:lnTo>
                <a:lnTo>
                  <a:pt x="960882" y="842010"/>
                </a:lnTo>
                <a:lnTo>
                  <a:pt x="960882" y="972312"/>
                </a:lnTo>
                <a:lnTo>
                  <a:pt x="1123188" y="972312"/>
                </a:lnTo>
                <a:lnTo>
                  <a:pt x="799338" y="1296162"/>
                </a:lnTo>
                <a:lnTo>
                  <a:pt x="474726" y="972312"/>
                </a:lnTo>
                <a:lnTo>
                  <a:pt x="637032" y="972312"/>
                </a:lnTo>
                <a:lnTo>
                  <a:pt x="637032" y="842010"/>
                </a:lnTo>
                <a:lnTo>
                  <a:pt x="0" y="84201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033270" y="1631695"/>
            <a:ext cx="134302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0005">
              <a:lnSpc>
                <a:spcPct val="100000"/>
              </a:lnSpc>
              <a:spcBef>
                <a:spcPts val="100"/>
              </a:spcBef>
            </a:pPr>
            <a:r>
              <a:rPr dirty="0" sz="1600" spc="-145">
                <a:latin typeface="Arial Black"/>
                <a:cs typeface="Arial Black"/>
              </a:rPr>
              <a:t>Hospital </a:t>
            </a:r>
            <a:r>
              <a:rPr dirty="0" sz="1600" spc="-160">
                <a:latin typeface="Arial Black"/>
                <a:cs typeface="Arial Black"/>
              </a:rPr>
              <a:t>may  </a:t>
            </a:r>
            <a:r>
              <a:rPr dirty="0" sz="1600" spc="-140">
                <a:latin typeface="Arial Black"/>
                <a:cs typeface="Arial Black"/>
              </a:rPr>
              <a:t>request </a:t>
            </a:r>
            <a:r>
              <a:rPr dirty="0" sz="1600" spc="-180">
                <a:latin typeface="Arial Black"/>
                <a:cs typeface="Arial Black"/>
              </a:rPr>
              <a:t>a </a:t>
            </a:r>
            <a:r>
              <a:rPr dirty="0" sz="1600" spc="-110">
                <a:latin typeface="Arial Black"/>
                <a:cs typeface="Arial Black"/>
              </a:rPr>
              <a:t>15-  </a:t>
            </a:r>
            <a:r>
              <a:rPr dirty="0" sz="1600" spc="-145">
                <a:latin typeface="Arial Black"/>
                <a:cs typeface="Arial Black"/>
              </a:rPr>
              <a:t>day</a:t>
            </a:r>
            <a:r>
              <a:rPr dirty="0" sz="1600" spc="-215">
                <a:latin typeface="Arial Black"/>
                <a:cs typeface="Arial Black"/>
              </a:rPr>
              <a:t> </a:t>
            </a:r>
            <a:r>
              <a:rPr dirty="0" sz="1600" spc="-150">
                <a:latin typeface="Arial Black"/>
                <a:cs typeface="Arial Black"/>
              </a:rPr>
              <a:t>extension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299965" y="1576577"/>
            <a:ext cx="1598295" cy="1296670"/>
          </a:xfrm>
          <a:custGeom>
            <a:avLst/>
            <a:gdLst/>
            <a:ahLst/>
            <a:cxnLst/>
            <a:rect l="l" t="t" r="r" b="b"/>
            <a:pathLst>
              <a:path w="1598295" h="1296670">
                <a:moveTo>
                  <a:pt x="0" y="0"/>
                </a:moveTo>
                <a:lnTo>
                  <a:pt x="1597914" y="0"/>
                </a:lnTo>
                <a:lnTo>
                  <a:pt x="1597914" y="842009"/>
                </a:lnTo>
                <a:lnTo>
                  <a:pt x="960882" y="842010"/>
                </a:lnTo>
                <a:lnTo>
                  <a:pt x="960882" y="972312"/>
                </a:lnTo>
                <a:lnTo>
                  <a:pt x="1123188" y="972312"/>
                </a:lnTo>
                <a:lnTo>
                  <a:pt x="798576" y="1296162"/>
                </a:lnTo>
                <a:lnTo>
                  <a:pt x="474726" y="972312"/>
                </a:lnTo>
                <a:lnTo>
                  <a:pt x="637032" y="972312"/>
                </a:lnTo>
                <a:lnTo>
                  <a:pt x="637032" y="842010"/>
                </a:lnTo>
                <a:lnTo>
                  <a:pt x="0" y="84201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439667" y="1606549"/>
            <a:ext cx="131953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45">
                <a:latin typeface="Arial Black"/>
                <a:cs typeface="Arial Black"/>
              </a:rPr>
              <a:t>Hospital </a:t>
            </a:r>
            <a:r>
              <a:rPr dirty="0" sz="1600" spc="-165">
                <a:latin typeface="Arial Black"/>
                <a:cs typeface="Arial Black"/>
              </a:rPr>
              <a:t>has  </a:t>
            </a:r>
            <a:r>
              <a:rPr dirty="0" sz="1600" spc="-155">
                <a:latin typeface="Arial Black"/>
                <a:cs typeface="Arial Black"/>
              </a:rPr>
              <a:t>15 </a:t>
            </a:r>
            <a:r>
              <a:rPr dirty="0" sz="1600" spc="-165">
                <a:latin typeface="Arial Black"/>
                <a:cs typeface="Arial Black"/>
              </a:rPr>
              <a:t>days </a:t>
            </a:r>
            <a:r>
              <a:rPr dirty="0" sz="1600" spc="-125">
                <a:latin typeface="Arial Black"/>
                <a:cs typeface="Arial Black"/>
              </a:rPr>
              <a:t>to  </a:t>
            </a:r>
            <a:r>
              <a:rPr dirty="0" sz="1600" spc="-175">
                <a:latin typeface="Arial Black"/>
                <a:cs typeface="Arial Black"/>
              </a:rPr>
              <a:t>correct</a:t>
            </a:r>
            <a:r>
              <a:rPr dirty="0" sz="1600" spc="-190">
                <a:latin typeface="Arial Black"/>
                <a:cs typeface="Arial Black"/>
              </a:rPr>
              <a:t> </a:t>
            </a:r>
            <a:r>
              <a:rPr dirty="0" sz="1600" spc="-120">
                <a:latin typeface="Arial Black"/>
                <a:cs typeface="Arial Black"/>
              </a:rPr>
              <a:t>errors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52877" y="3583685"/>
            <a:ext cx="1598295" cy="1296670"/>
          </a:xfrm>
          <a:custGeom>
            <a:avLst/>
            <a:gdLst/>
            <a:ahLst/>
            <a:cxnLst/>
            <a:rect l="l" t="t" r="r" b="b"/>
            <a:pathLst>
              <a:path w="1598295" h="1296670">
                <a:moveTo>
                  <a:pt x="0" y="0"/>
                </a:moveTo>
                <a:lnTo>
                  <a:pt x="1597914" y="0"/>
                </a:lnTo>
                <a:lnTo>
                  <a:pt x="1597914" y="842009"/>
                </a:lnTo>
                <a:lnTo>
                  <a:pt x="960882" y="842010"/>
                </a:lnTo>
                <a:lnTo>
                  <a:pt x="960882" y="972312"/>
                </a:lnTo>
                <a:lnTo>
                  <a:pt x="1123188" y="972312"/>
                </a:lnTo>
                <a:lnTo>
                  <a:pt x="798576" y="1296162"/>
                </a:lnTo>
                <a:lnTo>
                  <a:pt x="474726" y="972312"/>
                </a:lnTo>
                <a:lnTo>
                  <a:pt x="637032" y="972312"/>
                </a:lnTo>
                <a:lnTo>
                  <a:pt x="637032" y="842010"/>
                </a:lnTo>
                <a:lnTo>
                  <a:pt x="0" y="84201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656585" y="2764028"/>
            <a:ext cx="1925955" cy="1607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0875" marR="5080" indent="-10795">
              <a:lnSpc>
                <a:spcPct val="100000"/>
              </a:lnSpc>
              <a:spcBef>
                <a:spcPts val="100"/>
              </a:spcBef>
            </a:pPr>
            <a:r>
              <a:rPr dirty="0" sz="1800" spc="-165">
                <a:solidFill>
                  <a:srgbClr val="FFFFFF"/>
                </a:solidFill>
                <a:latin typeface="Arial Black"/>
                <a:cs typeface="Arial Black"/>
              </a:rPr>
              <a:t>Data </a:t>
            </a:r>
            <a:r>
              <a:rPr dirty="0" sz="1800" spc="-125">
                <a:solidFill>
                  <a:srgbClr val="FFFFFF"/>
                </a:solidFill>
                <a:latin typeface="Arial Black"/>
                <a:cs typeface="Arial Black"/>
              </a:rPr>
              <a:t>Due</a:t>
            </a:r>
            <a:r>
              <a:rPr dirty="0" sz="1800" spc="-21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1800" spc="-140">
                <a:solidFill>
                  <a:srgbClr val="FFFFFF"/>
                </a:solidFill>
                <a:latin typeface="Arial Black"/>
                <a:cs typeface="Arial Black"/>
              </a:rPr>
              <a:t>to  </a:t>
            </a:r>
            <a:r>
              <a:rPr dirty="0" sz="1800" spc="-195">
                <a:solidFill>
                  <a:srgbClr val="FFFFFF"/>
                </a:solidFill>
                <a:latin typeface="Arial Black"/>
                <a:cs typeface="Arial Black"/>
              </a:rPr>
              <a:t>TDH </a:t>
            </a:r>
            <a:r>
              <a:rPr dirty="0" sz="1800" spc="-95">
                <a:solidFill>
                  <a:srgbClr val="FFFFFF"/>
                </a:solidFill>
                <a:latin typeface="Arial Black"/>
                <a:cs typeface="Arial Black"/>
              </a:rPr>
              <a:t>or</a:t>
            </a:r>
            <a:r>
              <a:rPr dirty="0" sz="1800" spc="-135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dirty="0" sz="1800" spc="-254">
                <a:solidFill>
                  <a:srgbClr val="FFFFFF"/>
                </a:solidFill>
                <a:latin typeface="Arial Black"/>
                <a:cs typeface="Arial Black"/>
              </a:rPr>
              <a:t>THA</a:t>
            </a:r>
            <a:endParaRPr sz="1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Arial Black"/>
              <a:cs typeface="Arial Black"/>
            </a:endParaRPr>
          </a:p>
          <a:p>
            <a:pPr algn="ctr" marL="12700" marR="739140">
              <a:lnSpc>
                <a:spcPct val="100000"/>
              </a:lnSpc>
            </a:pPr>
            <a:r>
              <a:rPr dirty="0" sz="1600" spc="-145">
                <a:latin typeface="Arial Black"/>
                <a:cs typeface="Arial Black"/>
              </a:rPr>
              <a:t>Hospital</a:t>
            </a:r>
            <a:r>
              <a:rPr dirty="0" sz="1600" spc="-229">
                <a:latin typeface="Arial Black"/>
                <a:cs typeface="Arial Black"/>
              </a:rPr>
              <a:t> </a:t>
            </a:r>
            <a:r>
              <a:rPr dirty="0" sz="1600" spc="-165">
                <a:latin typeface="Arial Black"/>
                <a:cs typeface="Arial Black"/>
              </a:rPr>
              <a:t>has  </a:t>
            </a:r>
            <a:r>
              <a:rPr dirty="0" sz="1600" spc="-155">
                <a:latin typeface="Arial Black"/>
                <a:cs typeface="Arial Black"/>
              </a:rPr>
              <a:t>15 </a:t>
            </a:r>
            <a:r>
              <a:rPr dirty="0" sz="1600" spc="-165">
                <a:latin typeface="Arial Black"/>
                <a:cs typeface="Arial Black"/>
              </a:rPr>
              <a:t>days </a:t>
            </a:r>
            <a:r>
              <a:rPr dirty="0" sz="1600" spc="-125">
                <a:latin typeface="Arial Black"/>
                <a:cs typeface="Arial Black"/>
              </a:rPr>
              <a:t>to  </a:t>
            </a:r>
            <a:r>
              <a:rPr dirty="0" sz="1600" spc="-130">
                <a:latin typeface="Arial Black"/>
                <a:cs typeface="Arial Black"/>
              </a:rPr>
              <a:t>verify</a:t>
            </a:r>
            <a:r>
              <a:rPr dirty="0" sz="1600" spc="-170">
                <a:latin typeface="Arial Black"/>
                <a:cs typeface="Arial Black"/>
              </a:rPr>
              <a:t> </a:t>
            </a:r>
            <a:r>
              <a:rPr dirty="0" sz="1600" spc="-150">
                <a:latin typeface="Arial Black"/>
                <a:cs typeface="Arial Black"/>
              </a:rPr>
              <a:t>data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70776" y="3644646"/>
            <a:ext cx="1597660" cy="1296670"/>
          </a:xfrm>
          <a:custGeom>
            <a:avLst/>
            <a:gdLst/>
            <a:ahLst/>
            <a:cxnLst/>
            <a:rect l="l" t="t" r="r" b="b"/>
            <a:pathLst>
              <a:path w="1597659" h="1296670">
                <a:moveTo>
                  <a:pt x="0" y="0"/>
                </a:moveTo>
                <a:lnTo>
                  <a:pt x="1597152" y="0"/>
                </a:lnTo>
                <a:lnTo>
                  <a:pt x="1597152" y="842009"/>
                </a:lnTo>
                <a:lnTo>
                  <a:pt x="960882" y="842010"/>
                </a:lnTo>
                <a:lnTo>
                  <a:pt x="960882" y="972312"/>
                </a:lnTo>
                <a:lnTo>
                  <a:pt x="1123188" y="972312"/>
                </a:lnTo>
                <a:lnTo>
                  <a:pt x="798576" y="1296162"/>
                </a:lnTo>
                <a:lnTo>
                  <a:pt x="474726" y="972312"/>
                </a:lnTo>
                <a:lnTo>
                  <a:pt x="636270" y="972312"/>
                </a:lnTo>
                <a:lnTo>
                  <a:pt x="636270" y="842010"/>
                </a:lnTo>
                <a:lnTo>
                  <a:pt x="0" y="842010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D226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7109715" y="3674617"/>
            <a:ext cx="131953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45">
                <a:latin typeface="Arial Black"/>
                <a:cs typeface="Arial Black"/>
              </a:rPr>
              <a:t>Hospital </a:t>
            </a:r>
            <a:r>
              <a:rPr dirty="0" sz="1600" spc="-165">
                <a:latin typeface="Arial Black"/>
                <a:cs typeface="Arial Black"/>
              </a:rPr>
              <a:t>has  </a:t>
            </a:r>
            <a:r>
              <a:rPr dirty="0" sz="1600" spc="-155">
                <a:latin typeface="Arial Black"/>
                <a:cs typeface="Arial Black"/>
              </a:rPr>
              <a:t>15 </a:t>
            </a:r>
            <a:r>
              <a:rPr dirty="0" sz="1600" spc="-165">
                <a:latin typeface="Arial Black"/>
                <a:cs typeface="Arial Black"/>
              </a:rPr>
              <a:t>days </a:t>
            </a:r>
            <a:r>
              <a:rPr dirty="0" sz="1600" spc="-125">
                <a:latin typeface="Arial Black"/>
                <a:cs typeface="Arial Black"/>
              </a:rPr>
              <a:t>to  </a:t>
            </a:r>
            <a:r>
              <a:rPr dirty="0" sz="1600" spc="-175">
                <a:latin typeface="Arial Black"/>
                <a:cs typeface="Arial Black"/>
              </a:rPr>
              <a:t>correct</a:t>
            </a:r>
            <a:r>
              <a:rPr dirty="0" sz="1600" spc="-190">
                <a:latin typeface="Arial Black"/>
                <a:cs typeface="Arial Black"/>
              </a:rPr>
              <a:t> </a:t>
            </a:r>
            <a:r>
              <a:rPr dirty="0" sz="1600" spc="-120">
                <a:latin typeface="Arial Black"/>
                <a:cs typeface="Arial Black"/>
              </a:rPr>
              <a:t>errors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984754" y="5248655"/>
            <a:ext cx="349885" cy="314960"/>
          </a:xfrm>
          <a:custGeom>
            <a:avLst/>
            <a:gdLst/>
            <a:ahLst/>
            <a:cxnLst/>
            <a:rect l="l" t="t" r="r" b="b"/>
            <a:pathLst>
              <a:path w="349885" h="314960">
                <a:moveTo>
                  <a:pt x="156972" y="314706"/>
                </a:moveTo>
                <a:lnTo>
                  <a:pt x="156972" y="0"/>
                </a:lnTo>
                <a:lnTo>
                  <a:pt x="0" y="157734"/>
                </a:lnTo>
                <a:lnTo>
                  <a:pt x="156972" y="314706"/>
                </a:lnTo>
                <a:close/>
              </a:path>
              <a:path w="349885" h="314960">
                <a:moveTo>
                  <a:pt x="349758" y="236220"/>
                </a:moveTo>
                <a:lnTo>
                  <a:pt x="349758" y="79248"/>
                </a:lnTo>
                <a:lnTo>
                  <a:pt x="156972" y="79248"/>
                </a:lnTo>
                <a:lnTo>
                  <a:pt x="156972" y="236220"/>
                </a:lnTo>
                <a:lnTo>
                  <a:pt x="349758" y="236220"/>
                </a:lnTo>
                <a:close/>
              </a:path>
            </a:pathLst>
          </a:custGeom>
          <a:solidFill>
            <a:srgbClr val="002C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984754" y="5248655"/>
            <a:ext cx="349885" cy="314960"/>
          </a:xfrm>
          <a:custGeom>
            <a:avLst/>
            <a:gdLst/>
            <a:ahLst/>
            <a:cxnLst/>
            <a:rect l="l" t="t" r="r" b="b"/>
            <a:pathLst>
              <a:path w="349885" h="314960">
                <a:moveTo>
                  <a:pt x="0" y="157734"/>
                </a:moveTo>
                <a:lnTo>
                  <a:pt x="156972" y="0"/>
                </a:lnTo>
                <a:lnTo>
                  <a:pt x="156972" y="79248"/>
                </a:lnTo>
                <a:lnTo>
                  <a:pt x="349758" y="79248"/>
                </a:lnTo>
                <a:lnTo>
                  <a:pt x="349758" y="236220"/>
                </a:lnTo>
                <a:lnTo>
                  <a:pt x="156972" y="236220"/>
                </a:lnTo>
                <a:lnTo>
                  <a:pt x="156972" y="314706"/>
                </a:lnTo>
                <a:lnTo>
                  <a:pt x="0" y="157734"/>
                </a:lnTo>
                <a:close/>
              </a:path>
            </a:pathLst>
          </a:custGeom>
          <a:ln w="25400">
            <a:solidFill>
              <a:srgbClr val="002C7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206375">
              <a:lnSpc>
                <a:spcPct val="100000"/>
              </a:lnSpc>
              <a:spcBef>
                <a:spcPts val="700"/>
              </a:spcBef>
            </a:pPr>
            <a:r>
              <a:rPr dirty="0" spc="-270"/>
              <a:t>The </a:t>
            </a:r>
            <a:r>
              <a:rPr dirty="0" spc="-210"/>
              <a:t>public </a:t>
            </a:r>
            <a:r>
              <a:rPr dirty="0" spc="-260"/>
              <a:t>is </a:t>
            </a:r>
            <a:r>
              <a:rPr dirty="0" spc="40" b="1">
                <a:latin typeface="Arial"/>
                <a:cs typeface="Arial"/>
              </a:rPr>
              <a:t>charged </a:t>
            </a:r>
            <a:r>
              <a:rPr dirty="0" spc="-120"/>
              <a:t>for </a:t>
            </a:r>
            <a:r>
              <a:rPr dirty="0" spc="-215"/>
              <a:t>record </a:t>
            </a:r>
            <a:r>
              <a:rPr dirty="0" spc="-250"/>
              <a:t>level</a:t>
            </a:r>
            <a:r>
              <a:rPr dirty="0" spc="-50"/>
              <a:t> </a:t>
            </a:r>
            <a:r>
              <a:rPr dirty="0" spc="-215"/>
              <a:t>data:</a:t>
            </a:r>
          </a:p>
          <a:p>
            <a:pPr marL="489584" marR="5080" indent="-342900">
              <a:lnSpc>
                <a:spcPct val="100000"/>
              </a:lnSpc>
              <a:spcBef>
                <a:spcPts val="600"/>
              </a:spcBef>
              <a:buClr>
                <a:srgbClr val="FF0F00"/>
              </a:buClr>
              <a:buFont typeface="Wingdings"/>
              <a:buChar char=""/>
              <a:tabLst>
                <a:tab pos="489584" algn="l"/>
              </a:tabLst>
            </a:pPr>
            <a:r>
              <a:rPr dirty="0" spc="-270"/>
              <a:t>The </a:t>
            </a:r>
            <a:r>
              <a:rPr dirty="0" spc="-215"/>
              <a:t>fee </a:t>
            </a:r>
            <a:r>
              <a:rPr dirty="0" spc="-125"/>
              <a:t>for </a:t>
            </a:r>
            <a:r>
              <a:rPr dirty="0" spc="-270"/>
              <a:t>a </a:t>
            </a:r>
            <a:r>
              <a:rPr dirty="0" spc="-170"/>
              <a:t>quarter </a:t>
            </a:r>
            <a:r>
              <a:rPr dirty="0" spc="-140"/>
              <a:t>of </a:t>
            </a:r>
            <a:r>
              <a:rPr dirty="0" spc="-200"/>
              <a:t>inpatient </a:t>
            </a:r>
            <a:r>
              <a:rPr dirty="0" spc="-100"/>
              <a:t>and/or </a:t>
            </a:r>
            <a:r>
              <a:rPr dirty="0" spc="-195"/>
              <a:t>outpatient </a:t>
            </a:r>
            <a:r>
              <a:rPr dirty="0" spc="-220"/>
              <a:t>data  </a:t>
            </a:r>
            <a:r>
              <a:rPr dirty="0" spc="-260"/>
              <a:t>is</a:t>
            </a:r>
            <a:r>
              <a:rPr dirty="0" spc="-170"/>
              <a:t> </a:t>
            </a:r>
            <a:r>
              <a:rPr dirty="0" spc="-215"/>
              <a:t>$300.</a:t>
            </a:r>
          </a:p>
          <a:p>
            <a:pPr marL="489584" indent="-342900">
              <a:lnSpc>
                <a:spcPct val="100000"/>
              </a:lnSpc>
              <a:spcBef>
                <a:spcPts val="600"/>
              </a:spcBef>
              <a:buClr>
                <a:srgbClr val="FF0F00"/>
              </a:buClr>
              <a:buFont typeface="Wingdings"/>
              <a:buChar char=""/>
              <a:tabLst>
                <a:tab pos="489584" algn="l"/>
              </a:tabLst>
            </a:pPr>
            <a:r>
              <a:rPr dirty="0" spc="-285"/>
              <a:t>Total </a:t>
            </a:r>
            <a:r>
              <a:rPr dirty="0" spc="-295"/>
              <a:t>cost </a:t>
            </a:r>
            <a:r>
              <a:rPr dirty="0" spc="-120"/>
              <a:t>for </a:t>
            </a:r>
            <a:r>
              <a:rPr dirty="0" spc="-125"/>
              <a:t>four </a:t>
            </a:r>
            <a:r>
              <a:rPr dirty="0" spc="-229"/>
              <a:t>(4) </a:t>
            </a:r>
            <a:r>
              <a:rPr dirty="0" spc="-190"/>
              <a:t>quarters </a:t>
            </a:r>
            <a:r>
              <a:rPr dirty="0" spc="-125"/>
              <a:t>or </a:t>
            </a:r>
            <a:r>
              <a:rPr dirty="0" spc="-185"/>
              <a:t>one </a:t>
            </a:r>
            <a:r>
              <a:rPr dirty="0" spc="-229"/>
              <a:t>(1) </a:t>
            </a:r>
            <a:r>
              <a:rPr dirty="0" spc="-220"/>
              <a:t>year data</a:t>
            </a:r>
            <a:r>
              <a:rPr dirty="0" spc="125"/>
              <a:t> </a:t>
            </a:r>
            <a:r>
              <a:rPr dirty="0" spc="-260"/>
              <a:t>is</a:t>
            </a:r>
          </a:p>
          <a:p>
            <a:pPr marL="489584">
              <a:lnSpc>
                <a:spcPct val="100000"/>
              </a:lnSpc>
            </a:pPr>
            <a:r>
              <a:rPr dirty="0" spc="-229"/>
              <a:t>$1,200 </a:t>
            </a:r>
            <a:r>
              <a:rPr dirty="0" spc="-220"/>
              <a:t>(= </a:t>
            </a:r>
            <a:r>
              <a:rPr dirty="0" spc="-229"/>
              <a:t>$300 </a:t>
            </a:r>
            <a:r>
              <a:rPr dirty="0" spc="-345"/>
              <a:t>x</a:t>
            </a:r>
            <a:r>
              <a:rPr dirty="0" spc="-60"/>
              <a:t> </a:t>
            </a:r>
            <a:r>
              <a:rPr dirty="0" spc="-204"/>
              <a:t>4).</a:t>
            </a:r>
          </a:p>
          <a:p>
            <a:pPr marL="489584" marR="509905" indent="-342900">
              <a:lnSpc>
                <a:spcPct val="100000"/>
              </a:lnSpc>
              <a:spcBef>
                <a:spcPts val="600"/>
              </a:spcBef>
              <a:buClr>
                <a:srgbClr val="FF0F00"/>
              </a:buClr>
              <a:buFont typeface="Wingdings"/>
              <a:buChar char=""/>
              <a:tabLst>
                <a:tab pos="489584" algn="l"/>
                <a:tab pos="2441575" algn="l"/>
              </a:tabLst>
            </a:pPr>
            <a:r>
              <a:rPr dirty="0" spc="-270"/>
              <a:t>The </a:t>
            </a:r>
            <a:r>
              <a:rPr dirty="0" spc="-215"/>
              <a:t>fee </a:t>
            </a:r>
            <a:r>
              <a:rPr dirty="0" spc="-125"/>
              <a:t>for </a:t>
            </a:r>
            <a:r>
              <a:rPr dirty="0" spc="-270"/>
              <a:t>a </a:t>
            </a:r>
            <a:r>
              <a:rPr dirty="0" spc="-235"/>
              <a:t>subset </a:t>
            </a:r>
            <a:r>
              <a:rPr dirty="0" spc="-140"/>
              <a:t>of </a:t>
            </a:r>
            <a:r>
              <a:rPr dirty="0" spc="-270"/>
              <a:t>a </a:t>
            </a:r>
            <a:r>
              <a:rPr dirty="0" spc="-170"/>
              <a:t>quarter </a:t>
            </a:r>
            <a:r>
              <a:rPr dirty="0" spc="-140"/>
              <a:t>of </a:t>
            </a:r>
            <a:r>
              <a:rPr dirty="0" spc="-220"/>
              <a:t>data, </a:t>
            </a:r>
            <a:r>
              <a:rPr dirty="0" spc="-200"/>
              <a:t>inpatient </a:t>
            </a:r>
            <a:r>
              <a:rPr dirty="0" spc="-125"/>
              <a:t>or  </a:t>
            </a:r>
            <a:r>
              <a:rPr dirty="0" spc="-195"/>
              <a:t>outpatient</a:t>
            </a:r>
            <a:r>
              <a:rPr dirty="0" spc="-135"/>
              <a:t> </a:t>
            </a:r>
            <a:r>
              <a:rPr dirty="0" spc="-260"/>
              <a:t>is	</a:t>
            </a:r>
            <a:r>
              <a:rPr dirty="0" spc="-215"/>
              <a:t>$300.</a:t>
            </a:r>
          </a:p>
          <a:p>
            <a:pPr marL="133985">
              <a:lnSpc>
                <a:spcPct val="100000"/>
              </a:lnSpc>
              <a:spcBef>
                <a:spcPts val="10"/>
              </a:spcBef>
            </a:pPr>
            <a:endParaRPr sz="2850"/>
          </a:p>
          <a:p>
            <a:pPr marL="146685">
              <a:lnSpc>
                <a:spcPct val="100000"/>
              </a:lnSpc>
            </a:pPr>
            <a:r>
              <a:rPr dirty="0" spc="-240"/>
              <a:t>There </a:t>
            </a:r>
            <a:r>
              <a:rPr dirty="0" spc="-260"/>
              <a:t>is </a:t>
            </a:r>
            <a:r>
              <a:rPr dirty="0" spc="60" b="1">
                <a:latin typeface="Arial"/>
                <a:cs typeface="Arial"/>
              </a:rPr>
              <a:t>no </a:t>
            </a:r>
            <a:r>
              <a:rPr dirty="0" spc="35" b="1">
                <a:latin typeface="Arial"/>
                <a:cs typeface="Arial"/>
              </a:rPr>
              <a:t>charge </a:t>
            </a:r>
            <a:r>
              <a:rPr dirty="0" spc="-125"/>
              <a:t>for </a:t>
            </a:r>
            <a:r>
              <a:rPr dirty="0" spc="-254"/>
              <a:t>aggregate</a:t>
            </a:r>
            <a:r>
              <a:rPr dirty="0" spc="-270"/>
              <a:t> </a:t>
            </a:r>
            <a:r>
              <a:rPr dirty="0" spc="-215"/>
              <a:t>data.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3510">
              <a:lnSpc>
                <a:spcPct val="100000"/>
              </a:lnSpc>
              <a:spcBef>
                <a:spcPts val="855"/>
              </a:spcBef>
            </a:pPr>
            <a:r>
              <a:rPr dirty="0" spc="-5">
                <a:solidFill>
                  <a:srgbClr val="D22630"/>
                </a:solidFill>
              </a:rPr>
              <a:t>Is</a:t>
            </a:r>
            <a:r>
              <a:rPr dirty="0" spc="-60">
                <a:solidFill>
                  <a:srgbClr val="D22630"/>
                </a:solidFill>
              </a:rPr>
              <a:t> </a:t>
            </a:r>
            <a:r>
              <a:rPr dirty="0" spc="130"/>
              <a:t>there</a:t>
            </a:r>
            <a:r>
              <a:rPr dirty="0" spc="-40"/>
              <a:t> </a:t>
            </a:r>
            <a:r>
              <a:rPr dirty="0" spc="95"/>
              <a:t>a</a:t>
            </a:r>
            <a:r>
              <a:rPr dirty="0" spc="-45"/>
              <a:t> </a:t>
            </a:r>
            <a:r>
              <a:rPr dirty="0" spc="95"/>
              <a:t>charge</a:t>
            </a:r>
            <a:r>
              <a:rPr dirty="0" spc="-20"/>
              <a:t> </a:t>
            </a:r>
            <a:r>
              <a:rPr dirty="0" spc="75"/>
              <a:t>for</a:t>
            </a:r>
            <a:r>
              <a:rPr dirty="0" spc="-40"/>
              <a:t> </a:t>
            </a:r>
            <a:r>
              <a:rPr dirty="0" spc="125"/>
              <a:t>the</a:t>
            </a:r>
            <a:r>
              <a:rPr dirty="0" spc="-45"/>
              <a:t> </a:t>
            </a:r>
            <a:r>
              <a:rPr dirty="0" spc="60"/>
              <a:t>data?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0565" y="731012"/>
            <a:ext cx="1866900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"/>
              <a:t>Questions?</a:t>
            </a:r>
          </a:p>
        </p:txBody>
      </p:sp>
      <p:sp>
        <p:nvSpPr>
          <p:cNvPr id="3" name="object 3"/>
          <p:cNvSpPr/>
          <p:nvPr/>
        </p:nvSpPr>
        <p:spPr>
          <a:xfrm>
            <a:off x="3698667" y="2406315"/>
            <a:ext cx="2195201" cy="2195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902" y="3618991"/>
            <a:ext cx="377952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5" b="1">
                <a:solidFill>
                  <a:srgbClr val="1F497C"/>
                </a:solidFill>
                <a:latin typeface="Palatino Linotype"/>
                <a:cs typeface="Palatino Linotype"/>
              </a:rPr>
              <a:t>Discussing</a:t>
            </a:r>
            <a:r>
              <a:rPr dirty="0" sz="3600" spc="-114" b="1">
                <a:solidFill>
                  <a:srgbClr val="1F497C"/>
                </a:solidFill>
                <a:latin typeface="Palatino Linotype"/>
                <a:cs typeface="Palatino Linotype"/>
              </a:rPr>
              <a:t> </a:t>
            </a:r>
            <a:r>
              <a:rPr dirty="0" sz="3600" spc="-195" b="1">
                <a:solidFill>
                  <a:srgbClr val="1F497C"/>
                </a:solidFill>
                <a:latin typeface="Palatino Linotype"/>
                <a:cs typeface="Palatino Linotype"/>
              </a:rPr>
              <a:t>HDDS  </a:t>
            </a:r>
            <a:r>
              <a:rPr dirty="0" sz="3600" spc="125" b="1">
                <a:solidFill>
                  <a:srgbClr val="1F497C"/>
                </a:solidFill>
                <a:latin typeface="Palatino Linotype"/>
                <a:cs typeface="Palatino Linotype"/>
              </a:rPr>
              <a:t>data</a:t>
            </a:r>
            <a:r>
              <a:rPr dirty="0" sz="3600" spc="-45" b="1">
                <a:solidFill>
                  <a:srgbClr val="1F497C"/>
                </a:solidFill>
                <a:latin typeface="Palatino Linotype"/>
                <a:cs typeface="Palatino Linotype"/>
              </a:rPr>
              <a:t> </a:t>
            </a:r>
            <a:r>
              <a:rPr dirty="0" sz="3600" spc="80" b="1">
                <a:solidFill>
                  <a:srgbClr val="1F497C"/>
                </a:solidFill>
                <a:latin typeface="Palatino Linotype"/>
                <a:cs typeface="Palatino Linotype"/>
              </a:rPr>
              <a:t>needs</a:t>
            </a:r>
            <a:endParaRPr sz="360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29200" y="1525484"/>
            <a:ext cx="4427220" cy="4925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702" y="1996694"/>
            <a:ext cx="2513330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29">
                <a:latin typeface="Arial Black"/>
                <a:cs typeface="Arial Black"/>
              </a:rPr>
              <a:t>Reports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0F00"/>
              </a:buClr>
              <a:buFont typeface="Wingdings"/>
              <a:buChar char=""/>
            </a:pPr>
            <a:endParaRPr sz="20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80">
                <a:latin typeface="Arial Black"/>
                <a:cs typeface="Arial Black"/>
              </a:rPr>
              <a:t>Research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2880"/>
              </a:spcBef>
              <a:buClr>
                <a:srgbClr val="FF0F00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2400" spc="-265">
                <a:latin typeface="Arial Black"/>
                <a:cs typeface="Arial Black"/>
              </a:rPr>
              <a:t>Aggregate</a:t>
            </a:r>
            <a:r>
              <a:rPr dirty="0" sz="2400" spc="-225">
                <a:latin typeface="Arial Black"/>
                <a:cs typeface="Arial Black"/>
              </a:rPr>
              <a:t> data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635508"/>
            <a:ext cx="9144000" cy="812800"/>
          </a:xfrm>
          <a:prstGeom prst="rect"/>
          <a:solidFill>
            <a:srgbClr val="1F497D"/>
          </a:solidFill>
        </p:spPr>
        <p:txBody>
          <a:bodyPr wrap="square" lIns="0" tIns="108585" rIns="0" bIns="0" rtlCol="0" vert="horz">
            <a:spAutoFit/>
          </a:bodyPr>
          <a:lstStyle/>
          <a:p>
            <a:pPr algn="ctr" marR="142875">
              <a:lnSpc>
                <a:spcPct val="100000"/>
              </a:lnSpc>
              <a:spcBef>
                <a:spcPts val="855"/>
              </a:spcBef>
            </a:pPr>
            <a:r>
              <a:rPr dirty="0" spc="80">
                <a:solidFill>
                  <a:srgbClr val="D22630"/>
                </a:solidFill>
              </a:rPr>
              <a:t>What </a:t>
            </a:r>
            <a:r>
              <a:rPr dirty="0" spc="120"/>
              <a:t>are </a:t>
            </a:r>
            <a:r>
              <a:rPr dirty="0" spc="75"/>
              <a:t>your </a:t>
            </a:r>
            <a:r>
              <a:rPr dirty="0" spc="95"/>
              <a:t>data</a:t>
            </a:r>
            <a:r>
              <a:rPr dirty="0" spc="-434"/>
              <a:t> </a:t>
            </a:r>
            <a:r>
              <a:rPr dirty="0" spc="35"/>
              <a:t>needs?</a:t>
            </a:r>
          </a:p>
        </p:txBody>
      </p:sp>
      <p:sp>
        <p:nvSpPr>
          <p:cNvPr id="4" name="object 4"/>
          <p:cNvSpPr/>
          <p:nvPr/>
        </p:nvSpPr>
        <p:spPr>
          <a:xfrm>
            <a:off x="5916929" y="1453896"/>
            <a:ext cx="3275076" cy="3788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09238" y="3291077"/>
            <a:ext cx="2669285" cy="1931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98108" y="4487417"/>
            <a:ext cx="2876550" cy="17213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9961" y="4002532"/>
            <a:ext cx="2593086" cy="15135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59323" y="5503926"/>
            <a:ext cx="2084832" cy="5052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75309"/>
            <a:ext cx="9144000" cy="813435"/>
          </a:xfrm>
          <a:prstGeom prst="rect"/>
          <a:solidFill>
            <a:srgbClr val="1F497D"/>
          </a:solidFill>
        </p:spPr>
        <p:txBody>
          <a:bodyPr wrap="square" lIns="0" tIns="168275" rIns="0" bIns="0" rtlCol="0" vert="horz">
            <a:spAutoFit/>
          </a:bodyPr>
          <a:lstStyle/>
          <a:p>
            <a:pPr algn="ctr" marR="142240">
              <a:lnSpc>
                <a:spcPct val="100000"/>
              </a:lnSpc>
              <a:spcBef>
                <a:spcPts val="1325"/>
              </a:spcBef>
            </a:pPr>
            <a:r>
              <a:rPr dirty="0" spc="55"/>
              <a:t>Contacts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6302" y="2416098"/>
            <a:ext cx="3126105" cy="290322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600" spc="45" b="1">
                <a:latin typeface="Arial"/>
                <a:cs typeface="Arial"/>
              </a:rPr>
              <a:t>Director</a:t>
            </a:r>
            <a:endParaRPr sz="1600">
              <a:latin typeface="Arial"/>
              <a:cs typeface="Arial"/>
            </a:endParaRPr>
          </a:p>
          <a:p>
            <a:pPr marL="12700" marR="340995">
              <a:lnSpc>
                <a:spcPct val="120000"/>
              </a:lnSpc>
            </a:pPr>
            <a:r>
              <a:rPr dirty="0" sz="1600" spc="-145">
                <a:latin typeface="Arial Black"/>
                <a:cs typeface="Arial Black"/>
              </a:rPr>
              <a:t>Office </a:t>
            </a:r>
            <a:r>
              <a:rPr dirty="0" sz="1600" spc="-95">
                <a:latin typeface="Arial Black"/>
                <a:cs typeface="Arial Black"/>
              </a:rPr>
              <a:t>of </a:t>
            </a:r>
            <a:r>
              <a:rPr dirty="0" sz="1600" spc="-165">
                <a:latin typeface="Arial Black"/>
                <a:cs typeface="Arial Black"/>
              </a:rPr>
              <a:t>Healthcare </a:t>
            </a:r>
            <a:r>
              <a:rPr dirty="0" sz="1600" spc="-195">
                <a:latin typeface="Arial Black"/>
                <a:cs typeface="Arial Black"/>
              </a:rPr>
              <a:t>Statistics  </a:t>
            </a:r>
            <a:r>
              <a:rPr dirty="0" sz="1600" spc="-130">
                <a:latin typeface="Arial Black"/>
                <a:cs typeface="Arial Black"/>
              </a:rPr>
              <a:t>Phone: </a:t>
            </a:r>
            <a:r>
              <a:rPr dirty="0" sz="1600" spc="-135">
                <a:latin typeface="Arial Black"/>
                <a:cs typeface="Arial Black"/>
              </a:rPr>
              <a:t>615-253-6862</a:t>
            </a:r>
            <a:endParaRPr sz="1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220">
                <a:latin typeface="Arial Black"/>
                <a:cs typeface="Arial Black"/>
              </a:rPr>
              <a:t>Fax</a:t>
            </a:r>
            <a:r>
              <a:rPr dirty="0" sz="1600" spc="90">
                <a:latin typeface="Arial Black"/>
                <a:cs typeface="Arial Black"/>
              </a:rPr>
              <a:t> </a:t>
            </a:r>
            <a:r>
              <a:rPr dirty="0" sz="1600" spc="-110">
                <a:latin typeface="Arial Black"/>
                <a:cs typeface="Arial Black"/>
              </a:rPr>
              <a:t>:</a:t>
            </a:r>
            <a:r>
              <a:rPr dirty="0" sz="1600" spc="-254">
                <a:latin typeface="Arial Black"/>
                <a:cs typeface="Arial Black"/>
              </a:rPr>
              <a:t> </a:t>
            </a:r>
            <a:r>
              <a:rPr dirty="0" sz="1600" spc="-135">
                <a:latin typeface="Arial Black"/>
                <a:cs typeface="Arial Black"/>
              </a:rPr>
              <a:t>615-253-1688</a:t>
            </a:r>
            <a:endParaRPr sz="1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dirty="0" sz="1600" spc="-15" b="1">
                <a:latin typeface="Arial"/>
                <a:cs typeface="Arial"/>
              </a:rPr>
              <a:t>HDDS </a:t>
            </a:r>
            <a:r>
              <a:rPr dirty="0" sz="1600" spc="434">
                <a:latin typeface="Arial Black"/>
                <a:cs typeface="Arial Black"/>
              </a:rPr>
              <a:t>|</a:t>
            </a:r>
            <a:r>
              <a:rPr dirty="0" sz="1600" spc="-145">
                <a:latin typeface="Arial Black"/>
                <a:cs typeface="Arial Black"/>
              </a:rPr>
              <a:t> </a:t>
            </a:r>
            <a:r>
              <a:rPr dirty="0" sz="1600" spc="65" b="1">
                <a:latin typeface="Arial"/>
                <a:cs typeface="Arial"/>
              </a:rPr>
              <a:t>Manager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145">
                <a:latin typeface="Arial Black"/>
                <a:cs typeface="Arial Black"/>
              </a:rPr>
              <a:t>Hospital </a:t>
            </a:r>
            <a:r>
              <a:rPr dirty="0" sz="1600" spc="-165">
                <a:latin typeface="Arial Black"/>
                <a:cs typeface="Arial Black"/>
              </a:rPr>
              <a:t>Discharge </a:t>
            </a:r>
            <a:r>
              <a:rPr dirty="0" sz="1600" spc="-150">
                <a:latin typeface="Arial Black"/>
                <a:cs typeface="Arial Black"/>
              </a:rPr>
              <a:t>Data</a:t>
            </a:r>
            <a:r>
              <a:rPr dirty="0" sz="1600" spc="-130">
                <a:latin typeface="Arial Black"/>
                <a:cs typeface="Arial Black"/>
              </a:rPr>
              <a:t> </a:t>
            </a:r>
            <a:r>
              <a:rPr dirty="0" sz="1600" spc="-195">
                <a:latin typeface="Arial Black"/>
                <a:cs typeface="Arial Black"/>
              </a:rPr>
              <a:t>Systems</a:t>
            </a:r>
            <a:endParaRPr sz="1600">
              <a:latin typeface="Arial Black"/>
              <a:cs typeface="Arial Black"/>
            </a:endParaRPr>
          </a:p>
          <a:p>
            <a:pPr marL="12700" marR="340995">
              <a:lnSpc>
                <a:spcPct val="120000"/>
              </a:lnSpc>
            </a:pPr>
            <a:r>
              <a:rPr dirty="0" sz="1600" spc="-145">
                <a:latin typeface="Arial Black"/>
                <a:cs typeface="Arial Black"/>
              </a:rPr>
              <a:t>Office </a:t>
            </a:r>
            <a:r>
              <a:rPr dirty="0" sz="1600" spc="-95">
                <a:latin typeface="Arial Black"/>
                <a:cs typeface="Arial Black"/>
              </a:rPr>
              <a:t>of </a:t>
            </a:r>
            <a:r>
              <a:rPr dirty="0" sz="1600" spc="-165">
                <a:latin typeface="Arial Black"/>
                <a:cs typeface="Arial Black"/>
              </a:rPr>
              <a:t>Healthcare </a:t>
            </a:r>
            <a:r>
              <a:rPr dirty="0" sz="1600" spc="-195">
                <a:latin typeface="Arial Black"/>
                <a:cs typeface="Arial Black"/>
              </a:rPr>
              <a:t>Statistics  </a:t>
            </a:r>
            <a:r>
              <a:rPr dirty="0" sz="1600" spc="-130">
                <a:latin typeface="Arial Black"/>
                <a:cs typeface="Arial Black"/>
              </a:rPr>
              <a:t>Phone: </a:t>
            </a:r>
            <a:r>
              <a:rPr dirty="0" sz="1600" spc="-135">
                <a:latin typeface="Arial Black"/>
                <a:cs typeface="Arial Black"/>
              </a:rPr>
              <a:t>615-532-7861</a:t>
            </a:r>
            <a:endParaRPr sz="16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600" spc="-220">
                <a:latin typeface="Arial Black"/>
                <a:cs typeface="Arial Black"/>
              </a:rPr>
              <a:t>Fax</a:t>
            </a:r>
            <a:r>
              <a:rPr dirty="0" sz="1600" spc="90">
                <a:latin typeface="Arial Black"/>
                <a:cs typeface="Arial Black"/>
              </a:rPr>
              <a:t> </a:t>
            </a:r>
            <a:r>
              <a:rPr dirty="0" sz="1600" spc="-110">
                <a:latin typeface="Arial Black"/>
                <a:cs typeface="Arial Black"/>
              </a:rPr>
              <a:t>:</a:t>
            </a:r>
            <a:r>
              <a:rPr dirty="0" sz="1600" spc="-254">
                <a:latin typeface="Arial Black"/>
                <a:cs typeface="Arial Black"/>
              </a:rPr>
              <a:t> </a:t>
            </a:r>
            <a:r>
              <a:rPr dirty="0" sz="1600" spc="-135">
                <a:latin typeface="Arial Black"/>
                <a:cs typeface="Arial Black"/>
              </a:rPr>
              <a:t>615-253-1688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34661" y="1786127"/>
            <a:ext cx="4604385" cy="3264535"/>
          </a:xfrm>
          <a:prstGeom prst="rect">
            <a:avLst/>
          </a:prstGeom>
          <a:solidFill>
            <a:srgbClr val="75787B"/>
          </a:solidFill>
          <a:ln w="57150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algn="ctr" marL="487045" marR="482600">
              <a:lnSpc>
                <a:spcPct val="119000"/>
              </a:lnSpc>
            </a:pPr>
            <a:r>
              <a:rPr dirty="0" sz="1800" spc="40" b="1">
                <a:solidFill>
                  <a:srgbClr val="FFFFFF"/>
                </a:solidFill>
                <a:latin typeface="Arial"/>
                <a:cs typeface="Arial"/>
              </a:rPr>
              <a:t>Hospital </a:t>
            </a:r>
            <a:r>
              <a:rPr dirty="0" sz="1800" spc="10" b="1">
                <a:solidFill>
                  <a:srgbClr val="FFFFFF"/>
                </a:solidFill>
                <a:latin typeface="Arial"/>
                <a:cs typeface="Arial"/>
              </a:rPr>
              <a:t>Discharge </a:t>
            </a:r>
            <a:r>
              <a:rPr dirty="0" sz="1800" spc="90" b="1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800" spc="-15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FFFFFF"/>
                </a:solidFill>
                <a:latin typeface="Arial"/>
                <a:cs typeface="Arial"/>
              </a:rPr>
              <a:t>System  </a:t>
            </a:r>
            <a:r>
              <a:rPr dirty="0" sz="1800" spc="40" b="1">
                <a:solidFill>
                  <a:srgbClr val="FFFFFF"/>
                </a:solidFill>
                <a:latin typeface="Arial"/>
                <a:cs typeface="Arial"/>
              </a:rPr>
              <a:t>Office </a:t>
            </a:r>
            <a:r>
              <a:rPr dirty="0" sz="1800" spc="5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800" spc="65" b="1">
                <a:solidFill>
                  <a:srgbClr val="FFFFFF"/>
                </a:solidFill>
                <a:latin typeface="Arial"/>
                <a:cs typeface="Arial"/>
              </a:rPr>
              <a:t>Healthcare </a:t>
            </a:r>
            <a:r>
              <a:rPr dirty="0" sz="1800" spc="20" b="1">
                <a:solidFill>
                  <a:srgbClr val="FFFFFF"/>
                </a:solidFill>
                <a:latin typeface="Arial"/>
                <a:cs typeface="Arial"/>
              </a:rPr>
              <a:t>Statistics  Division </a:t>
            </a:r>
            <a:r>
              <a:rPr dirty="0" sz="1800" spc="50" b="1">
                <a:solidFill>
                  <a:srgbClr val="FFFFFF"/>
                </a:solidFill>
                <a:latin typeface="Arial"/>
                <a:cs typeface="Arial"/>
              </a:rPr>
              <a:t>of Population </a:t>
            </a:r>
            <a:r>
              <a:rPr dirty="0" sz="1800" spc="85" b="1">
                <a:solidFill>
                  <a:srgbClr val="FFFFFF"/>
                </a:solidFill>
                <a:latin typeface="Arial"/>
                <a:cs typeface="Arial"/>
              </a:rPr>
              <a:t>Health 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endParaRPr sz="18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409"/>
              </a:spcBef>
            </a:pPr>
            <a:r>
              <a:rPr dirty="0" sz="1800" spc="50" b="1">
                <a:solidFill>
                  <a:srgbClr val="FFFFFF"/>
                </a:solidFill>
                <a:latin typeface="Arial"/>
                <a:cs typeface="Arial"/>
              </a:rPr>
              <a:t>Andrew </a:t>
            </a:r>
            <a:r>
              <a:rPr dirty="0" sz="1800" spc="-35" b="1">
                <a:solidFill>
                  <a:srgbClr val="FFFFFF"/>
                </a:solidFill>
                <a:latin typeface="Arial"/>
                <a:cs typeface="Arial"/>
              </a:rPr>
              <a:t>Johnson </a:t>
            </a:r>
            <a:r>
              <a:rPr dirty="0" sz="1800" spc="20" b="1">
                <a:solidFill>
                  <a:srgbClr val="FFFFFF"/>
                </a:solidFill>
                <a:latin typeface="Arial"/>
                <a:cs typeface="Arial"/>
              </a:rPr>
              <a:t>Building, </a:t>
            </a:r>
            <a:r>
              <a:rPr dirty="0" sz="1800" spc="3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25462" sz="1800" spc="44" b="1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dirty="0" baseline="25462" sz="1800" spc="-3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FFFFFF"/>
                </a:solidFill>
                <a:latin typeface="Arial"/>
                <a:cs typeface="Arial"/>
              </a:rPr>
              <a:t>Floor</a:t>
            </a:r>
            <a:endParaRPr sz="1800">
              <a:latin typeface="Arial"/>
              <a:cs typeface="Arial"/>
            </a:endParaRPr>
          </a:p>
          <a:p>
            <a:pPr algn="ctr" marL="758825" marR="751840">
              <a:lnSpc>
                <a:spcPct val="118900"/>
              </a:lnSpc>
              <a:spcBef>
                <a:spcPts val="5"/>
              </a:spcBef>
            </a:pPr>
            <a:r>
              <a:rPr dirty="0" sz="1800" spc="25" b="1">
                <a:solidFill>
                  <a:srgbClr val="FFFFFF"/>
                </a:solidFill>
                <a:latin typeface="Arial"/>
                <a:cs typeface="Arial"/>
              </a:rPr>
              <a:t>710 </a:t>
            </a:r>
            <a:r>
              <a:rPr dirty="0" sz="1800" spc="-45" b="1">
                <a:solidFill>
                  <a:srgbClr val="FFFFFF"/>
                </a:solidFill>
                <a:latin typeface="Arial"/>
                <a:cs typeface="Arial"/>
              </a:rPr>
              <a:t>James </a:t>
            </a:r>
            <a:r>
              <a:rPr dirty="0" sz="1800" spc="25" b="1">
                <a:solidFill>
                  <a:srgbClr val="FFFFFF"/>
                </a:solidFill>
                <a:latin typeface="Arial"/>
                <a:cs typeface="Arial"/>
              </a:rPr>
              <a:t>Robertson </a:t>
            </a:r>
            <a:r>
              <a:rPr dirty="0" sz="1800" spc="45" b="1">
                <a:solidFill>
                  <a:srgbClr val="FFFFFF"/>
                </a:solidFill>
                <a:latin typeface="Arial"/>
                <a:cs typeface="Arial"/>
              </a:rPr>
              <a:t>Pkwy  </a:t>
            </a:r>
            <a:r>
              <a:rPr dirty="0" sz="1800" spc="40" b="1">
                <a:solidFill>
                  <a:srgbClr val="FFFFFF"/>
                </a:solidFill>
                <a:latin typeface="Arial"/>
                <a:cs typeface="Arial"/>
              </a:rPr>
              <a:t>Nashville,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Tennessee</a:t>
            </a:r>
            <a:r>
              <a:rPr dirty="0" sz="1800" spc="-11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FFFFFF"/>
                </a:solidFill>
                <a:latin typeface="Arial"/>
                <a:cs typeface="Arial"/>
              </a:rPr>
              <a:t>37243</a:t>
            </a:r>
            <a:endParaRPr sz="1800">
              <a:latin typeface="Arial"/>
              <a:cs typeface="Arial"/>
            </a:endParaRPr>
          </a:p>
          <a:p>
            <a:pPr algn="ctr" marR="55244">
              <a:lnSpc>
                <a:spcPct val="100000"/>
              </a:lnSpc>
              <a:spcBef>
                <a:spcPts val="409"/>
              </a:spcBef>
            </a:pPr>
            <a:r>
              <a:rPr dirty="0" sz="1800" spc="10" b="1">
                <a:solidFill>
                  <a:srgbClr val="FFFFFF"/>
                </a:solidFill>
                <a:latin typeface="Arial"/>
                <a:cs typeface="Arial"/>
              </a:rPr>
              <a:t>Email:</a:t>
            </a:r>
            <a:r>
              <a:rPr dirty="0" sz="18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Healthcare.Statistics@tn.gov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16935" y="5555741"/>
            <a:ext cx="3342894" cy="587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59627" y="5921121"/>
            <a:ext cx="106680" cy="1120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36360" y="5921121"/>
            <a:ext cx="106680" cy="1120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20465" y="5876925"/>
            <a:ext cx="120395" cy="990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33034" y="5752719"/>
            <a:ext cx="159257" cy="2156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38215" y="5698235"/>
            <a:ext cx="285115" cy="331470"/>
          </a:xfrm>
          <a:custGeom>
            <a:avLst/>
            <a:gdLst/>
            <a:ahLst/>
            <a:cxnLst/>
            <a:rect l="l" t="t" r="r" b="b"/>
            <a:pathLst>
              <a:path w="285114" h="331470">
                <a:moveTo>
                  <a:pt x="41910" y="0"/>
                </a:moveTo>
                <a:lnTo>
                  <a:pt x="49530" y="0"/>
                </a:lnTo>
                <a:lnTo>
                  <a:pt x="56388" y="0"/>
                </a:lnTo>
                <a:lnTo>
                  <a:pt x="61722" y="761"/>
                </a:lnTo>
                <a:lnTo>
                  <a:pt x="67056" y="1523"/>
                </a:lnTo>
                <a:lnTo>
                  <a:pt x="81534" y="7619"/>
                </a:lnTo>
                <a:lnTo>
                  <a:pt x="83058" y="9143"/>
                </a:lnTo>
                <a:lnTo>
                  <a:pt x="83820" y="11429"/>
                </a:lnTo>
                <a:lnTo>
                  <a:pt x="83820" y="13715"/>
                </a:lnTo>
                <a:lnTo>
                  <a:pt x="83820" y="182118"/>
                </a:lnTo>
                <a:lnTo>
                  <a:pt x="89154" y="226314"/>
                </a:lnTo>
                <a:lnTo>
                  <a:pt x="112014" y="252984"/>
                </a:lnTo>
                <a:lnTo>
                  <a:pt x="118110" y="256032"/>
                </a:lnTo>
                <a:lnTo>
                  <a:pt x="125730" y="257556"/>
                </a:lnTo>
                <a:lnTo>
                  <a:pt x="134112" y="257556"/>
                </a:lnTo>
                <a:lnTo>
                  <a:pt x="174378" y="239696"/>
                </a:lnTo>
                <a:lnTo>
                  <a:pt x="201168" y="211836"/>
                </a:lnTo>
                <a:lnTo>
                  <a:pt x="201168" y="13715"/>
                </a:lnTo>
                <a:lnTo>
                  <a:pt x="201168" y="11429"/>
                </a:lnTo>
                <a:lnTo>
                  <a:pt x="234696" y="0"/>
                </a:lnTo>
                <a:lnTo>
                  <a:pt x="243078" y="0"/>
                </a:lnTo>
                <a:lnTo>
                  <a:pt x="251460" y="0"/>
                </a:lnTo>
                <a:lnTo>
                  <a:pt x="257556" y="0"/>
                </a:lnTo>
                <a:lnTo>
                  <a:pt x="262890" y="761"/>
                </a:lnTo>
                <a:lnTo>
                  <a:pt x="284988" y="11429"/>
                </a:lnTo>
                <a:lnTo>
                  <a:pt x="284988" y="13715"/>
                </a:lnTo>
                <a:lnTo>
                  <a:pt x="284988" y="312420"/>
                </a:lnTo>
                <a:lnTo>
                  <a:pt x="284988" y="313944"/>
                </a:lnTo>
                <a:lnTo>
                  <a:pt x="284226" y="316230"/>
                </a:lnTo>
                <a:lnTo>
                  <a:pt x="282702" y="317754"/>
                </a:lnTo>
                <a:lnTo>
                  <a:pt x="281940" y="319278"/>
                </a:lnTo>
                <a:lnTo>
                  <a:pt x="265938" y="324612"/>
                </a:lnTo>
                <a:lnTo>
                  <a:pt x="261366" y="325374"/>
                </a:lnTo>
                <a:lnTo>
                  <a:pt x="256032" y="325374"/>
                </a:lnTo>
                <a:lnTo>
                  <a:pt x="249174" y="325374"/>
                </a:lnTo>
                <a:lnTo>
                  <a:pt x="241554" y="325374"/>
                </a:lnTo>
                <a:lnTo>
                  <a:pt x="235458" y="325374"/>
                </a:lnTo>
                <a:lnTo>
                  <a:pt x="230886" y="324612"/>
                </a:lnTo>
                <a:lnTo>
                  <a:pt x="212598" y="313944"/>
                </a:lnTo>
                <a:lnTo>
                  <a:pt x="212598" y="312420"/>
                </a:lnTo>
                <a:lnTo>
                  <a:pt x="212598" y="277368"/>
                </a:lnTo>
                <a:lnTo>
                  <a:pt x="174879" y="310157"/>
                </a:lnTo>
                <a:lnTo>
                  <a:pt x="136207" y="328041"/>
                </a:lnTo>
                <a:lnTo>
                  <a:pt x="108966" y="331470"/>
                </a:lnTo>
                <a:lnTo>
                  <a:pt x="94226" y="330767"/>
                </a:lnTo>
                <a:lnTo>
                  <a:pt x="57150" y="320802"/>
                </a:lnTo>
                <a:lnTo>
                  <a:pt x="23622" y="293370"/>
                </a:lnTo>
                <a:lnTo>
                  <a:pt x="5334" y="252984"/>
                </a:lnTo>
                <a:lnTo>
                  <a:pt x="297" y="212264"/>
                </a:lnTo>
                <a:lnTo>
                  <a:pt x="0" y="13716"/>
                </a:lnTo>
                <a:lnTo>
                  <a:pt x="0" y="11430"/>
                </a:lnTo>
                <a:lnTo>
                  <a:pt x="0" y="9144"/>
                </a:lnTo>
                <a:lnTo>
                  <a:pt x="21336" y="762"/>
                </a:lnTo>
                <a:lnTo>
                  <a:pt x="26670" y="0"/>
                </a:lnTo>
                <a:lnTo>
                  <a:pt x="33528" y="0"/>
                </a:lnTo>
                <a:lnTo>
                  <a:pt x="41910" y="0"/>
                </a:lnTo>
                <a:close/>
              </a:path>
            </a:pathLst>
          </a:custGeom>
          <a:ln w="12953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18888" y="5698235"/>
            <a:ext cx="310515" cy="445134"/>
          </a:xfrm>
          <a:custGeom>
            <a:avLst/>
            <a:gdLst/>
            <a:ahLst/>
            <a:cxnLst/>
            <a:rect l="l" t="t" r="r" b="b"/>
            <a:pathLst>
              <a:path w="310514" h="445135">
                <a:moveTo>
                  <a:pt x="42672" y="0"/>
                </a:moveTo>
                <a:lnTo>
                  <a:pt x="52578" y="0"/>
                </a:lnTo>
                <a:lnTo>
                  <a:pt x="60198" y="0"/>
                </a:lnTo>
                <a:lnTo>
                  <a:pt x="65532" y="761"/>
                </a:lnTo>
                <a:lnTo>
                  <a:pt x="86106" y="9143"/>
                </a:lnTo>
                <a:lnTo>
                  <a:pt x="87630" y="12191"/>
                </a:lnTo>
                <a:lnTo>
                  <a:pt x="89154" y="16001"/>
                </a:lnTo>
                <a:lnTo>
                  <a:pt x="90678" y="21336"/>
                </a:lnTo>
                <a:lnTo>
                  <a:pt x="160782" y="220979"/>
                </a:lnTo>
                <a:lnTo>
                  <a:pt x="161544" y="220979"/>
                </a:lnTo>
                <a:lnTo>
                  <a:pt x="226314" y="16763"/>
                </a:lnTo>
                <a:lnTo>
                  <a:pt x="227838" y="11429"/>
                </a:lnTo>
                <a:lnTo>
                  <a:pt x="229362" y="7619"/>
                </a:lnTo>
                <a:lnTo>
                  <a:pt x="231648" y="5333"/>
                </a:lnTo>
                <a:lnTo>
                  <a:pt x="233172" y="3809"/>
                </a:lnTo>
                <a:lnTo>
                  <a:pt x="236982" y="2285"/>
                </a:lnTo>
                <a:lnTo>
                  <a:pt x="277368" y="0"/>
                </a:lnTo>
                <a:lnTo>
                  <a:pt x="284988" y="761"/>
                </a:lnTo>
                <a:lnTo>
                  <a:pt x="310134" y="12191"/>
                </a:lnTo>
                <a:lnTo>
                  <a:pt x="310134" y="16001"/>
                </a:lnTo>
                <a:lnTo>
                  <a:pt x="310134" y="20573"/>
                </a:lnTo>
                <a:lnTo>
                  <a:pt x="309372" y="25145"/>
                </a:lnTo>
                <a:lnTo>
                  <a:pt x="307848" y="30479"/>
                </a:lnTo>
                <a:lnTo>
                  <a:pt x="208026" y="323088"/>
                </a:lnTo>
                <a:lnTo>
                  <a:pt x="172212" y="429006"/>
                </a:lnTo>
                <a:lnTo>
                  <a:pt x="128444" y="444734"/>
                </a:lnTo>
                <a:lnTo>
                  <a:pt x="116586" y="445008"/>
                </a:lnTo>
                <a:lnTo>
                  <a:pt x="107442" y="445008"/>
                </a:lnTo>
                <a:lnTo>
                  <a:pt x="83058" y="439673"/>
                </a:lnTo>
                <a:lnTo>
                  <a:pt x="80010" y="438150"/>
                </a:lnTo>
                <a:lnTo>
                  <a:pt x="78486" y="435864"/>
                </a:lnTo>
                <a:lnTo>
                  <a:pt x="78486" y="433578"/>
                </a:lnTo>
                <a:lnTo>
                  <a:pt x="78486" y="430530"/>
                </a:lnTo>
                <a:lnTo>
                  <a:pt x="79248" y="427481"/>
                </a:lnTo>
                <a:lnTo>
                  <a:pt x="80772" y="423672"/>
                </a:lnTo>
                <a:lnTo>
                  <a:pt x="120396" y="323088"/>
                </a:lnTo>
                <a:lnTo>
                  <a:pt x="117348" y="322326"/>
                </a:lnTo>
                <a:lnTo>
                  <a:pt x="115062" y="320040"/>
                </a:lnTo>
                <a:lnTo>
                  <a:pt x="112776" y="316992"/>
                </a:lnTo>
                <a:lnTo>
                  <a:pt x="109728" y="314706"/>
                </a:lnTo>
                <a:lnTo>
                  <a:pt x="108204" y="311658"/>
                </a:lnTo>
                <a:lnTo>
                  <a:pt x="107442" y="308610"/>
                </a:lnTo>
                <a:lnTo>
                  <a:pt x="4572" y="33528"/>
                </a:lnTo>
                <a:lnTo>
                  <a:pt x="1524" y="25908"/>
                </a:lnTo>
                <a:lnTo>
                  <a:pt x="0" y="19812"/>
                </a:lnTo>
                <a:lnTo>
                  <a:pt x="0" y="16002"/>
                </a:lnTo>
                <a:lnTo>
                  <a:pt x="0" y="11430"/>
                </a:lnTo>
                <a:lnTo>
                  <a:pt x="32766" y="0"/>
                </a:lnTo>
                <a:lnTo>
                  <a:pt x="42672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52644" y="5692140"/>
            <a:ext cx="320040" cy="337820"/>
          </a:xfrm>
          <a:custGeom>
            <a:avLst/>
            <a:gdLst/>
            <a:ahLst/>
            <a:cxnLst/>
            <a:rect l="l" t="t" r="r" b="b"/>
            <a:pathLst>
              <a:path w="320039" h="337820">
                <a:moveTo>
                  <a:pt x="163829" y="0"/>
                </a:moveTo>
                <a:lnTo>
                  <a:pt x="218051" y="6429"/>
                </a:lnTo>
                <a:lnTo>
                  <a:pt x="260127" y="24574"/>
                </a:lnTo>
                <a:lnTo>
                  <a:pt x="291072" y="54423"/>
                </a:lnTo>
                <a:lnTo>
                  <a:pt x="310895" y="95250"/>
                </a:lnTo>
                <a:lnTo>
                  <a:pt x="319468" y="146685"/>
                </a:lnTo>
                <a:lnTo>
                  <a:pt x="320039" y="166116"/>
                </a:lnTo>
                <a:lnTo>
                  <a:pt x="319456" y="184558"/>
                </a:lnTo>
                <a:lnTo>
                  <a:pt x="310133" y="235458"/>
                </a:lnTo>
                <a:lnTo>
                  <a:pt x="289238" y="277677"/>
                </a:lnTo>
                <a:lnTo>
                  <a:pt x="256698" y="309657"/>
                </a:lnTo>
                <a:lnTo>
                  <a:pt x="212467" y="330172"/>
                </a:lnTo>
                <a:lnTo>
                  <a:pt x="156209" y="337566"/>
                </a:lnTo>
                <a:lnTo>
                  <a:pt x="136909" y="336851"/>
                </a:lnTo>
                <a:lnTo>
                  <a:pt x="86867" y="326136"/>
                </a:lnTo>
                <a:lnTo>
                  <a:pt x="48506" y="303847"/>
                </a:lnTo>
                <a:lnTo>
                  <a:pt x="21335" y="270510"/>
                </a:lnTo>
                <a:lnTo>
                  <a:pt x="5143" y="226314"/>
                </a:lnTo>
                <a:lnTo>
                  <a:pt x="0" y="171450"/>
                </a:lnTo>
                <a:lnTo>
                  <a:pt x="690" y="153007"/>
                </a:lnTo>
                <a:lnTo>
                  <a:pt x="9905" y="102108"/>
                </a:lnTo>
                <a:lnTo>
                  <a:pt x="31444" y="59566"/>
                </a:lnTo>
                <a:lnTo>
                  <a:pt x="64103" y="27908"/>
                </a:lnTo>
                <a:lnTo>
                  <a:pt x="108215" y="7393"/>
                </a:lnTo>
                <a:lnTo>
                  <a:pt x="163829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01261" y="5692140"/>
            <a:ext cx="285115" cy="331470"/>
          </a:xfrm>
          <a:custGeom>
            <a:avLst/>
            <a:gdLst/>
            <a:ahLst/>
            <a:cxnLst/>
            <a:rect l="l" t="t" r="r" b="b"/>
            <a:pathLst>
              <a:path w="285114" h="331470">
                <a:moveTo>
                  <a:pt x="176022" y="0"/>
                </a:moveTo>
                <a:lnTo>
                  <a:pt x="216098" y="6107"/>
                </a:lnTo>
                <a:lnTo>
                  <a:pt x="253757" y="29206"/>
                </a:lnTo>
                <a:lnTo>
                  <a:pt x="276355" y="66698"/>
                </a:lnTo>
                <a:lnTo>
                  <a:pt x="284690" y="117907"/>
                </a:lnTo>
                <a:lnTo>
                  <a:pt x="284988" y="318516"/>
                </a:lnTo>
                <a:lnTo>
                  <a:pt x="284988" y="320040"/>
                </a:lnTo>
                <a:lnTo>
                  <a:pt x="263652" y="330708"/>
                </a:lnTo>
                <a:lnTo>
                  <a:pt x="258318" y="331470"/>
                </a:lnTo>
                <a:lnTo>
                  <a:pt x="251460" y="331470"/>
                </a:lnTo>
                <a:lnTo>
                  <a:pt x="243078" y="331470"/>
                </a:lnTo>
                <a:lnTo>
                  <a:pt x="234696" y="331470"/>
                </a:lnTo>
                <a:lnTo>
                  <a:pt x="227838" y="331470"/>
                </a:lnTo>
                <a:lnTo>
                  <a:pt x="222504" y="330708"/>
                </a:lnTo>
                <a:lnTo>
                  <a:pt x="203454" y="323850"/>
                </a:lnTo>
                <a:lnTo>
                  <a:pt x="201930" y="322326"/>
                </a:lnTo>
                <a:lnTo>
                  <a:pt x="201168" y="320040"/>
                </a:lnTo>
                <a:lnTo>
                  <a:pt x="201168" y="318516"/>
                </a:lnTo>
                <a:lnTo>
                  <a:pt x="201168" y="147828"/>
                </a:lnTo>
                <a:lnTo>
                  <a:pt x="195834" y="105156"/>
                </a:lnTo>
                <a:lnTo>
                  <a:pt x="172974" y="78486"/>
                </a:lnTo>
                <a:lnTo>
                  <a:pt x="166878" y="75438"/>
                </a:lnTo>
                <a:lnTo>
                  <a:pt x="159258" y="73914"/>
                </a:lnTo>
                <a:lnTo>
                  <a:pt x="150876" y="73914"/>
                </a:lnTo>
                <a:lnTo>
                  <a:pt x="109978" y="91773"/>
                </a:lnTo>
                <a:lnTo>
                  <a:pt x="84582" y="119634"/>
                </a:lnTo>
                <a:lnTo>
                  <a:pt x="84582" y="318516"/>
                </a:lnTo>
                <a:lnTo>
                  <a:pt x="84582" y="320040"/>
                </a:lnTo>
                <a:lnTo>
                  <a:pt x="83820" y="322326"/>
                </a:lnTo>
                <a:lnTo>
                  <a:pt x="82296" y="323850"/>
                </a:lnTo>
                <a:lnTo>
                  <a:pt x="80772" y="325374"/>
                </a:lnTo>
                <a:lnTo>
                  <a:pt x="62484" y="330708"/>
                </a:lnTo>
                <a:lnTo>
                  <a:pt x="57150" y="331470"/>
                </a:lnTo>
                <a:lnTo>
                  <a:pt x="50292" y="331470"/>
                </a:lnTo>
                <a:lnTo>
                  <a:pt x="41910" y="331470"/>
                </a:lnTo>
                <a:lnTo>
                  <a:pt x="33528" y="331470"/>
                </a:lnTo>
                <a:lnTo>
                  <a:pt x="26670" y="331470"/>
                </a:lnTo>
                <a:lnTo>
                  <a:pt x="21336" y="330708"/>
                </a:lnTo>
                <a:lnTo>
                  <a:pt x="0" y="320040"/>
                </a:lnTo>
                <a:lnTo>
                  <a:pt x="0" y="318516"/>
                </a:lnTo>
                <a:lnTo>
                  <a:pt x="0" y="19812"/>
                </a:lnTo>
                <a:lnTo>
                  <a:pt x="0" y="17526"/>
                </a:lnTo>
                <a:lnTo>
                  <a:pt x="762" y="15240"/>
                </a:lnTo>
                <a:lnTo>
                  <a:pt x="1524" y="13716"/>
                </a:lnTo>
                <a:lnTo>
                  <a:pt x="2286" y="12192"/>
                </a:lnTo>
                <a:lnTo>
                  <a:pt x="19050" y="6858"/>
                </a:lnTo>
                <a:lnTo>
                  <a:pt x="23622" y="6096"/>
                </a:lnTo>
                <a:lnTo>
                  <a:pt x="28956" y="6096"/>
                </a:lnTo>
                <a:lnTo>
                  <a:pt x="35814" y="6096"/>
                </a:lnTo>
                <a:lnTo>
                  <a:pt x="43434" y="6096"/>
                </a:lnTo>
                <a:lnTo>
                  <a:pt x="48768" y="6096"/>
                </a:lnTo>
                <a:lnTo>
                  <a:pt x="54102" y="6858"/>
                </a:lnTo>
                <a:lnTo>
                  <a:pt x="58674" y="7620"/>
                </a:lnTo>
                <a:lnTo>
                  <a:pt x="61722" y="8382"/>
                </a:lnTo>
                <a:lnTo>
                  <a:pt x="64770" y="9144"/>
                </a:lnTo>
                <a:lnTo>
                  <a:pt x="67056" y="10668"/>
                </a:lnTo>
                <a:lnTo>
                  <a:pt x="69342" y="12192"/>
                </a:lnTo>
                <a:lnTo>
                  <a:pt x="70104" y="13716"/>
                </a:lnTo>
                <a:lnTo>
                  <a:pt x="71628" y="15240"/>
                </a:lnTo>
                <a:lnTo>
                  <a:pt x="71628" y="17526"/>
                </a:lnTo>
                <a:lnTo>
                  <a:pt x="71628" y="19812"/>
                </a:lnTo>
                <a:lnTo>
                  <a:pt x="71628" y="54102"/>
                </a:lnTo>
                <a:lnTo>
                  <a:pt x="84201" y="41362"/>
                </a:lnTo>
                <a:lnTo>
                  <a:pt x="96774" y="30480"/>
                </a:lnTo>
                <a:lnTo>
                  <a:pt x="135088" y="7715"/>
                </a:lnTo>
                <a:lnTo>
                  <a:pt x="161996" y="857"/>
                </a:lnTo>
                <a:lnTo>
                  <a:pt x="176022" y="0"/>
                </a:lnTo>
                <a:close/>
              </a:path>
            </a:pathLst>
          </a:custGeom>
          <a:ln w="12953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4646" y="5692140"/>
            <a:ext cx="273050" cy="337820"/>
          </a:xfrm>
          <a:custGeom>
            <a:avLst/>
            <a:gdLst/>
            <a:ahLst/>
            <a:cxnLst/>
            <a:rect l="l" t="t" r="r" b="b"/>
            <a:pathLst>
              <a:path w="273050" h="337820">
                <a:moveTo>
                  <a:pt x="140970" y="0"/>
                </a:moveTo>
                <a:lnTo>
                  <a:pt x="187904" y="3857"/>
                </a:lnTo>
                <a:lnTo>
                  <a:pt x="232993" y="21645"/>
                </a:lnTo>
                <a:lnTo>
                  <a:pt x="261056" y="54340"/>
                </a:lnTo>
                <a:lnTo>
                  <a:pt x="272355" y="103239"/>
                </a:lnTo>
                <a:lnTo>
                  <a:pt x="272796" y="118110"/>
                </a:lnTo>
                <a:lnTo>
                  <a:pt x="272796" y="319278"/>
                </a:lnTo>
                <a:lnTo>
                  <a:pt x="272796" y="322326"/>
                </a:lnTo>
                <a:lnTo>
                  <a:pt x="253746" y="331470"/>
                </a:lnTo>
                <a:lnTo>
                  <a:pt x="246888" y="331470"/>
                </a:lnTo>
                <a:lnTo>
                  <a:pt x="237744" y="331470"/>
                </a:lnTo>
                <a:lnTo>
                  <a:pt x="227076" y="331470"/>
                </a:lnTo>
                <a:lnTo>
                  <a:pt x="220218" y="331470"/>
                </a:lnTo>
                <a:lnTo>
                  <a:pt x="215646" y="330708"/>
                </a:lnTo>
                <a:lnTo>
                  <a:pt x="211074" y="329946"/>
                </a:lnTo>
                <a:lnTo>
                  <a:pt x="208026" y="328422"/>
                </a:lnTo>
                <a:lnTo>
                  <a:pt x="205740" y="326898"/>
                </a:lnTo>
                <a:lnTo>
                  <a:pt x="204216" y="324612"/>
                </a:lnTo>
                <a:lnTo>
                  <a:pt x="202692" y="322326"/>
                </a:lnTo>
                <a:lnTo>
                  <a:pt x="202692" y="319278"/>
                </a:lnTo>
                <a:lnTo>
                  <a:pt x="202692" y="295656"/>
                </a:lnTo>
                <a:lnTo>
                  <a:pt x="193250" y="304811"/>
                </a:lnTo>
                <a:lnTo>
                  <a:pt x="160782" y="326136"/>
                </a:lnTo>
                <a:lnTo>
                  <a:pt x="122634" y="336851"/>
                </a:lnTo>
                <a:lnTo>
                  <a:pt x="108204" y="337566"/>
                </a:lnTo>
                <a:lnTo>
                  <a:pt x="96916" y="337137"/>
                </a:lnTo>
                <a:lnTo>
                  <a:pt x="55340" y="327421"/>
                </a:lnTo>
                <a:lnTo>
                  <a:pt x="23479" y="306169"/>
                </a:lnTo>
                <a:lnTo>
                  <a:pt x="4179" y="273141"/>
                </a:lnTo>
                <a:lnTo>
                  <a:pt x="0" y="240030"/>
                </a:lnTo>
                <a:lnTo>
                  <a:pt x="583" y="227326"/>
                </a:lnTo>
                <a:lnTo>
                  <a:pt x="15632" y="185785"/>
                </a:lnTo>
                <a:lnTo>
                  <a:pt x="51244" y="157198"/>
                </a:lnTo>
                <a:lnTo>
                  <a:pt x="90678" y="144018"/>
                </a:lnTo>
                <a:lnTo>
                  <a:pt x="141470" y="138981"/>
                </a:lnTo>
                <a:lnTo>
                  <a:pt x="160782" y="138684"/>
                </a:lnTo>
                <a:lnTo>
                  <a:pt x="189738" y="138684"/>
                </a:lnTo>
                <a:lnTo>
                  <a:pt x="189738" y="120396"/>
                </a:lnTo>
                <a:lnTo>
                  <a:pt x="189738" y="111252"/>
                </a:lnTo>
                <a:lnTo>
                  <a:pt x="188976" y="102870"/>
                </a:lnTo>
                <a:lnTo>
                  <a:pt x="187452" y="96012"/>
                </a:lnTo>
                <a:lnTo>
                  <a:pt x="185166" y="88392"/>
                </a:lnTo>
                <a:lnTo>
                  <a:pt x="182118" y="83058"/>
                </a:lnTo>
                <a:lnTo>
                  <a:pt x="177546" y="77724"/>
                </a:lnTo>
                <a:lnTo>
                  <a:pt x="173736" y="73152"/>
                </a:lnTo>
                <a:lnTo>
                  <a:pt x="133350" y="64008"/>
                </a:lnTo>
                <a:lnTo>
                  <a:pt x="123229" y="64305"/>
                </a:lnTo>
                <a:lnTo>
                  <a:pt x="113538" y="65246"/>
                </a:lnTo>
                <a:lnTo>
                  <a:pt x="104417" y="66901"/>
                </a:lnTo>
                <a:lnTo>
                  <a:pt x="96012" y="69342"/>
                </a:lnTo>
                <a:lnTo>
                  <a:pt x="87725" y="71639"/>
                </a:lnTo>
                <a:lnTo>
                  <a:pt x="51054" y="86868"/>
                </a:lnTo>
                <a:lnTo>
                  <a:pt x="44958" y="89916"/>
                </a:lnTo>
                <a:lnTo>
                  <a:pt x="39624" y="92964"/>
                </a:lnTo>
                <a:lnTo>
                  <a:pt x="35052" y="94488"/>
                </a:lnTo>
                <a:lnTo>
                  <a:pt x="31242" y="94488"/>
                </a:lnTo>
                <a:lnTo>
                  <a:pt x="28956" y="94488"/>
                </a:lnTo>
                <a:lnTo>
                  <a:pt x="19050" y="82296"/>
                </a:lnTo>
                <a:lnTo>
                  <a:pt x="17526" y="79248"/>
                </a:lnTo>
                <a:lnTo>
                  <a:pt x="17526" y="74676"/>
                </a:lnTo>
                <a:lnTo>
                  <a:pt x="16764" y="70104"/>
                </a:lnTo>
                <a:lnTo>
                  <a:pt x="16002" y="65532"/>
                </a:lnTo>
                <a:lnTo>
                  <a:pt x="16002" y="60960"/>
                </a:lnTo>
                <a:lnTo>
                  <a:pt x="16002" y="54102"/>
                </a:lnTo>
                <a:lnTo>
                  <a:pt x="16764" y="48006"/>
                </a:lnTo>
                <a:lnTo>
                  <a:pt x="17526" y="44196"/>
                </a:lnTo>
                <a:lnTo>
                  <a:pt x="19050" y="40386"/>
                </a:lnTo>
                <a:lnTo>
                  <a:pt x="21336" y="36576"/>
                </a:lnTo>
                <a:lnTo>
                  <a:pt x="24384" y="33528"/>
                </a:lnTo>
                <a:lnTo>
                  <a:pt x="27432" y="30480"/>
                </a:lnTo>
                <a:lnTo>
                  <a:pt x="67818" y="11430"/>
                </a:lnTo>
                <a:lnTo>
                  <a:pt x="102108" y="3810"/>
                </a:lnTo>
                <a:lnTo>
                  <a:pt x="111716" y="2250"/>
                </a:lnTo>
                <a:lnTo>
                  <a:pt x="121253" y="1047"/>
                </a:lnTo>
                <a:lnTo>
                  <a:pt x="130933" y="273"/>
                </a:lnTo>
                <a:lnTo>
                  <a:pt x="140970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16935" y="5588508"/>
            <a:ext cx="331470" cy="435609"/>
          </a:xfrm>
          <a:custGeom>
            <a:avLst/>
            <a:gdLst/>
            <a:ahLst/>
            <a:cxnLst/>
            <a:rect l="l" t="t" r="r" b="b"/>
            <a:pathLst>
              <a:path w="331469" h="435610">
                <a:moveTo>
                  <a:pt x="12954" y="0"/>
                </a:moveTo>
                <a:lnTo>
                  <a:pt x="318516" y="0"/>
                </a:lnTo>
                <a:lnTo>
                  <a:pt x="320040" y="0"/>
                </a:lnTo>
                <a:lnTo>
                  <a:pt x="322326" y="761"/>
                </a:lnTo>
                <a:lnTo>
                  <a:pt x="323850" y="1523"/>
                </a:lnTo>
                <a:lnTo>
                  <a:pt x="325374" y="3047"/>
                </a:lnTo>
                <a:lnTo>
                  <a:pt x="326898" y="4571"/>
                </a:lnTo>
                <a:lnTo>
                  <a:pt x="327660" y="7619"/>
                </a:lnTo>
                <a:lnTo>
                  <a:pt x="329184" y="10667"/>
                </a:lnTo>
                <a:lnTo>
                  <a:pt x="329946" y="14477"/>
                </a:lnTo>
                <a:lnTo>
                  <a:pt x="330708" y="19049"/>
                </a:lnTo>
                <a:lnTo>
                  <a:pt x="330708" y="23621"/>
                </a:lnTo>
                <a:lnTo>
                  <a:pt x="331470" y="28955"/>
                </a:lnTo>
                <a:lnTo>
                  <a:pt x="331470" y="35813"/>
                </a:lnTo>
                <a:lnTo>
                  <a:pt x="331470" y="42671"/>
                </a:lnTo>
                <a:lnTo>
                  <a:pt x="330708" y="48005"/>
                </a:lnTo>
                <a:lnTo>
                  <a:pt x="330708" y="52577"/>
                </a:lnTo>
                <a:lnTo>
                  <a:pt x="329946" y="57149"/>
                </a:lnTo>
                <a:lnTo>
                  <a:pt x="329184" y="60959"/>
                </a:lnTo>
                <a:lnTo>
                  <a:pt x="327660" y="64007"/>
                </a:lnTo>
                <a:lnTo>
                  <a:pt x="326898" y="66293"/>
                </a:lnTo>
                <a:lnTo>
                  <a:pt x="325374" y="68579"/>
                </a:lnTo>
                <a:lnTo>
                  <a:pt x="323850" y="70103"/>
                </a:lnTo>
                <a:lnTo>
                  <a:pt x="322326" y="70865"/>
                </a:lnTo>
                <a:lnTo>
                  <a:pt x="320040" y="71627"/>
                </a:lnTo>
                <a:lnTo>
                  <a:pt x="318516" y="71627"/>
                </a:lnTo>
                <a:lnTo>
                  <a:pt x="209550" y="71627"/>
                </a:lnTo>
                <a:lnTo>
                  <a:pt x="209550" y="421386"/>
                </a:lnTo>
                <a:lnTo>
                  <a:pt x="209550" y="423672"/>
                </a:lnTo>
                <a:lnTo>
                  <a:pt x="208788" y="425195"/>
                </a:lnTo>
                <a:lnTo>
                  <a:pt x="207264" y="427481"/>
                </a:lnTo>
                <a:lnTo>
                  <a:pt x="206502" y="429006"/>
                </a:lnTo>
                <a:lnTo>
                  <a:pt x="203454" y="430530"/>
                </a:lnTo>
                <a:lnTo>
                  <a:pt x="200406" y="431292"/>
                </a:lnTo>
                <a:lnTo>
                  <a:pt x="197358" y="432816"/>
                </a:lnTo>
                <a:lnTo>
                  <a:pt x="192786" y="433578"/>
                </a:lnTo>
                <a:lnTo>
                  <a:pt x="186690" y="434340"/>
                </a:lnTo>
                <a:lnTo>
                  <a:pt x="181356" y="435102"/>
                </a:lnTo>
                <a:lnTo>
                  <a:pt x="173736" y="435102"/>
                </a:lnTo>
                <a:lnTo>
                  <a:pt x="165354" y="435102"/>
                </a:lnTo>
                <a:lnTo>
                  <a:pt x="156972" y="435102"/>
                </a:lnTo>
                <a:lnTo>
                  <a:pt x="150114" y="435102"/>
                </a:lnTo>
                <a:lnTo>
                  <a:pt x="144018" y="434340"/>
                </a:lnTo>
                <a:lnTo>
                  <a:pt x="138684" y="433578"/>
                </a:lnTo>
                <a:lnTo>
                  <a:pt x="134112" y="432816"/>
                </a:lnTo>
                <a:lnTo>
                  <a:pt x="131064" y="431292"/>
                </a:lnTo>
                <a:lnTo>
                  <a:pt x="127254" y="430530"/>
                </a:lnTo>
                <a:lnTo>
                  <a:pt x="124968" y="429006"/>
                </a:lnTo>
                <a:lnTo>
                  <a:pt x="123444" y="427481"/>
                </a:lnTo>
                <a:lnTo>
                  <a:pt x="121920" y="425195"/>
                </a:lnTo>
                <a:lnTo>
                  <a:pt x="121158" y="423672"/>
                </a:lnTo>
                <a:lnTo>
                  <a:pt x="121158" y="421386"/>
                </a:lnTo>
                <a:lnTo>
                  <a:pt x="121158" y="71627"/>
                </a:lnTo>
                <a:lnTo>
                  <a:pt x="12954" y="71628"/>
                </a:lnTo>
                <a:lnTo>
                  <a:pt x="10668" y="71628"/>
                </a:lnTo>
                <a:lnTo>
                  <a:pt x="8382" y="70866"/>
                </a:lnTo>
                <a:lnTo>
                  <a:pt x="6858" y="70104"/>
                </a:lnTo>
                <a:lnTo>
                  <a:pt x="5334" y="68580"/>
                </a:lnTo>
                <a:lnTo>
                  <a:pt x="4572" y="66294"/>
                </a:lnTo>
                <a:lnTo>
                  <a:pt x="3048" y="64008"/>
                </a:lnTo>
                <a:lnTo>
                  <a:pt x="2286" y="60960"/>
                </a:lnTo>
                <a:lnTo>
                  <a:pt x="1524" y="57150"/>
                </a:lnTo>
                <a:lnTo>
                  <a:pt x="762" y="52577"/>
                </a:lnTo>
                <a:lnTo>
                  <a:pt x="0" y="48006"/>
                </a:lnTo>
                <a:lnTo>
                  <a:pt x="0" y="42672"/>
                </a:lnTo>
                <a:lnTo>
                  <a:pt x="0" y="35814"/>
                </a:lnTo>
                <a:lnTo>
                  <a:pt x="0" y="28956"/>
                </a:lnTo>
                <a:lnTo>
                  <a:pt x="0" y="23622"/>
                </a:lnTo>
                <a:lnTo>
                  <a:pt x="762" y="19050"/>
                </a:lnTo>
                <a:lnTo>
                  <a:pt x="10668" y="0"/>
                </a:lnTo>
                <a:lnTo>
                  <a:pt x="12954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167628" y="5558028"/>
            <a:ext cx="90805" cy="336550"/>
          </a:xfrm>
          <a:custGeom>
            <a:avLst/>
            <a:gdLst/>
            <a:ahLst/>
            <a:cxnLst/>
            <a:rect l="l" t="t" r="r" b="b"/>
            <a:pathLst>
              <a:path w="90804" h="336550">
                <a:moveTo>
                  <a:pt x="44958" y="0"/>
                </a:moveTo>
                <a:lnTo>
                  <a:pt x="54102" y="0"/>
                </a:lnTo>
                <a:lnTo>
                  <a:pt x="61722" y="761"/>
                </a:lnTo>
                <a:lnTo>
                  <a:pt x="67056" y="1523"/>
                </a:lnTo>
                <a:lnTo>
                  <a:pt x="73152" y="2285"/>
                </a:lnTo>
                <a:lnTo>
                  <a:pt x="88392" y="9905"/>
                </a:lnTo>
                <a:lnTo>
                  <a:pt x="89916" y="12191"/>
                </a:lnTo>
                <a:lnTo>
                  <a:pt x="90678" y="14477"/>
                </a:lnTo>
                <a:lnTo>
                  <a:pt x="90678" y="17525"/>
                </a:lnTo>
                <a:lnTo>
                  <a:pt x="82296" y="321563"/>
                </a:lnTo>
                <a:lnTo>
                  <a:pt x="82296" y="323849"/>
                </a:lnTo>
                <a:lnTo>
                  <a:pt x="81534" y="326135"/>
                </a:lnTo>
                <a:lnTo>
                  <a:pt x="80010" y="327659"/>
                </a:lnTo>
                <a:lnTo>
                  <a:pt x="79248" y="329183"/>
                </a:lnTo>
                <a:lnTo>
                  <a:pt x="76962" y="330707"/>
                </a:lnTo>
                <a:lnTo>
                  <a:pt x="74676" y="332231"/>
                </a:lnTo>
                <a:lnTo>
                  <a:pt x="71628" y="333755"/>
                </a:lnTo>
                <a:lnTo>
                  <a:pt x="67818" y="334517"/>
                </a:lnTo>
                <a:lnTo>
                  <a:pt x="63246" y="335279"/>
                </a:lnTo>
                <a:lnTo>
                  <a:pt x="57912" y="336041"/>
                </a:lnTo>
                <a:lnTo>
                  <a:pt x="52578" y="336041"/>
                </a:lnTo>
                <a:lnTo>
                  <a:pt x="44958" y="336041"/>
                </a:lnTo>
                <a:lnTo>
                  <a:pt x="38100" y="336041"/>
                </a:lnTo>
                <a:lnTo>
                  <a:pt x="32004" y="336041"/>
                </a:lnTo>
                <a:lnTo>
                  <a:pt x="27432" y="335279"/>
                </a:lnTo>
                <a:lnTo>
                  <a:pt x="22860" y="334517"/>
                </a:lnTo>
                <a:lnTo>
                  <a:pt x="19050" y="333755"/>
                </a:lnTo>
                <a:lnTo>
                  <a:pt x="16002" y="332231"/>
                </a:lnTo>
                <a:lnTo>
                  <a:pt x="13716" y="330707"/>
                </a:lnTo>
                <a:lnTo>
                  <a:pt x="11430" y="329183"/>
                </a:lnTo>
                <a:lnTo>
                  <a:pt x="10668" y="327659"/>
                </a:lnTo>
                <a:lnTo>
                  <a:pt x="9144" y="326135"/>
                </a:lnTo>
                <a:lnTo>
                  <a:pt x="8382" y="323849"/>
                </a:lnTo>
                <a:lnTo>
                  <a:pt x="8382" y="321563"/>
                </a:lnTo>
                <a:lnTo>
                  <a:pt x="0" y="17525"/>
                </a:lnTo>
                <a:lnTo>
                  <a:pt x="0" y="14477"/>
                </a:lnTo>
                <a:lnTo>
                  <a:pt x="9144" y="4571"/>
                </a:lnTo>
                <a:lnTo>
                  <a:pt x="12192" y="3047"/>
                </a:lnTo>
                <a:lnTo>
                  <a:pt x="17526" y="1523"/>
                </a:lnTo>
                <a:lnTo>
                  <a:pt x="22860" y="1523"/>
                </a:lnTo>
                <a:lnTo>
                  <a:pt x="28956" y="761"/>
                </a:lnTo>
                <a:lnTo>
                  <a:pt x="36576" y="0"/>
                </a:lnTo>
                <a:lnTo>
                  <a:pt x="44958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44361" y="5558028"/>
            <a:ext cx="90805" cy="336550"/>
          </a:xfrm>
          <a:custGeom>
            <a:avLst/>
            <a:gdLst/>
            <a:ahLst/>
            <a:cxnLst/>
            <a:rect l="l" t="t" r="r" b="b"/>
            <a:pathLst>
              <a:path w="90804" h="336550">
                <a:moveTo>
                  <a:pt x="44958" y="0"/>
                </a:moveTo>
                <a:lnTo>
                  <a:pt x="54102" y="0"/>
                </a:lnTo>
                <a:lnTo>
                  <a:pt x="61722" y="761"/>
                </a:lnTo>
                <a:lnTo>
                  <a:pt x="67056" y="1523"/>
                </a:lnTo>
                <a:lnTo>
                  <a:pt x="73152" y="2285"/>
                </a:lnTo>
                <a:lnTo>
                  <a:pt x="88392" y="9905"/>
                </a:lnTo>
                <a:lnTo>
                  <a:pt x="89916" y="12191"/>
                </a:lnTo>
                <a:lnTo>
                  <a:pt x="90678" y="14477"/>
                </a:lnTo>
                <a:lnTo>
                  <a:pt x="90678" y="17525"/>
                </a:lnTo>
                <a:lnTo>
                  <a:pt x="82296" y="321563"/>
                </a:lnTo>
                <a:lnTo>
                  <a:pt x="82296" y="323849"/>
                </a:lnTo>
                <a:lnTo>
                  <a:pt x="81534" y="326135"/>
                </a:lnTo>
                <a:lnTo>
                  <a:pt x="80010" y="327659"/>
                </a:lnTo>
                <a:lnTo>
                  <a:pt x="79248" y="329183"/>
                </a:lnTo>
                <a:lnTo>
                  <a:pt x="76962" y="330707"/>
                </a:lnTo>
                <a:lnTo>
                  <a:pt x="74676" y="332231"/>
                </a:lnTo>
                <a:lnTo>
                  <a:pt x="71628" y="333755"/>
                </a:lnTo>
                <a:lnTo>
                  <a:pt x="67818" y="334517"/>
                </a:lnTo>
                <a:lnTo>
                  <a:pt x="63246" y="335279"/>
                </a:lnTo>
                <a:lnTo>
                  <a:pt x="57912" y="336041"/>
                </a:lnTo>
                <a:lnTo>
                  <a:pt x="52578" y="336041"/>
                </a:lnTo>
                <a:lnTo>
                  <a:pt x="44958" y="336041"/>
                </a:lnTo>
                <a:lnTo>
                  <a:pt x="38100" y="336041"/>
                </a:lnTo>
                <a:lnTo>
                  <a:pt x="32004" y="336041"/>
                </a:lnTo>
                <a:lnTo>
                  <a:pt x="27432" y="335279"/>
                </a:lnTo>
                <a:lnTo>
                  <a:pt x="22860" y="334517"/>
                </a:lnTo>
                <a:lnTo>
                  <a:pt x="19050" y="333755"/>
                </a:lnTo>
                <a:lnTo>
                  <a:pt x="16002" y="332231"/>
                </a:lnTo>
                <a:lnTo>
                  <a:pt x="13716" y="330707"/>
                </a:lnTo>
                <a:lnTo>
                  <a:pt x="11430" y="329183"/>
                </a:lnTo>
                <a:lnTo>
                  <a:pt x="10668" y="327659"/>
                </a:lnTo>
                <a:lnTo>
                  <a:pt x="9144" y="326135"/>
                </a:lnTo>
                <a:lnTo>
                  <a:pt x="8382" y="323849"/>
                </a:lnTo>
                <a:lnTo>
                  <a:pt x="8382" y="321563"/>
                </a:lnTo>
                <a:lnTo>
                  <a:pt x="0" y="17525"/>
                </a:lnTo>
                <a:lnTo>
                  <a:pt x="0" y="14477"/>
                </a:lnTo>
                <a:lnTo>
                  <a:pt x="9144" y="4571"/>
                </a:lnTo>
                <a:lnTo>
                  <a:pt x="12192" y="3047"/>
                </a:lnTo>
                <a:lnTo>
                  <a:pt x="17526" y="1523"/>
                </a:lnTo>
                <a:lnTo>
                  <a:pt x="22860" y="1523"/>
                </a:lnTo>
                <a:lnTo>
                  <a:pt x="28956" y="761"/>
                </a:lnTo>
                <a:lnTo>
                  <a:pt x="36576" y="0"/>
                </a:lnTo>
                <a:lnTo>
                  <a:pt x="44958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69308" y="5555741"/>
            <a:ext cx="277495" cy="467995"/>
          </a:xfrm>
          <a:custGeom>
            <a:avLst/>
            <a:gdLst/>
            <a:ahLst/>
            <a:cxnLst/>
            <a:rect l="l" t="t" r="r" b="b"/>
            <a:pathLst>
              <a:path w="277495" h="467995">
                <a:moveTo>
                  <a:pt x="41910" y="0"/>
                </a:moveTo>
                <a:lnTo>
                  <a:pt x="50292" y="0"/>
                </a:lnTo>
                <a:lnTo>
                  <a:pt x="57150" y="0"/>
                </a:lnTo>
                <a:lnTo>
                  <a:pt x="62484" y="761"/>
                </a:lnTo>
                <a:lnTo>
                  <a:pt x="67818" y="1523"/>
                </a:lnTo>
                <a:lnTo>
                  <a:pt x="72390" y="2285"/>
                </a:lnTo>
                <a:lnTo>
                  <a:pt x="75438" y="3809"/>
                </a:lnTo>
                <a:lnTo>
                  <a:pt x="78486" y="4571"/>
                </a:lnTo>
                <a:lnTo>
                  <a:pt x="80772" y="6095"/>
                </a:lnTo>
                <a:lnTo>
                  <a:pt x="82296" y="8381"/>
                </a:lnTo>
                <a:lnTo>
                  <a:pt x="83820" y="9905"/>
                </a:lnTo>
                <a:lnTo>
                  <a:pt x="84582" y="12191"/>
                </a:lnTo>
                <a:lnTo>
                  <a:pt x="84582" y="14477"/>
                </a:lnTo>
                <a:lnTo>
                  <a:pt x="84582" y="276606"/>
                </a:lnTo>
                <a:lnTo>
                  <a:pt x="172974" y="157734"/>
                </a:lnTo>
                <a:lnTo>
                  <a:pt x="174498" y="154686"/>
                </a:lnTo>
                <a:lnTo>
                  <a:pt x="176784" y="152400"/>
                </a:lnTo>
                <a:lnTo>
                  <a:pt x="178308" y="150876"/>
                </a:lnTo>
                <a:lnTo>
                  <a:pt x="180594" y="148590"/>
                </a:lnTo>
                <a:lnTo>
                  <a:pt x="183642" y="147066"/>
                </a:lnTo>
                <a:lnTo>
                  <a:pt x="206502" y="142494"/>
                </a:lnTo>
                <a:lnTo>
                  <a:pt x="213360" y="142494"/>
                </a:lnTo>
                <a:lnTo>
                  <a:pt x="222504" y="142494"/>
                </a:lnTo>
                <a:lnTo>
                  <a:pt x="230124" y="142494"/>
                </a:lnTo>
                <a:lnTo>
                  <a:pt x="237744" y="142494"/>
                </a:lnTo>
                <a:lnTo>
                  <a:pt x="243078" y="143255"/>
                </a:lnTo>
                <a:lnTo>
                  <a:pt x="249174" y="144017"/>
                </a:lnTo>
                <a:lnTo>
                  <a:pt x="265938" y="153923"/>
                </a:lnTo>
                <a:lnTo>
                  <a:pt x="265938" y="156210"/>
                </a:lnTo>
                <a:lnTo>
                  <a:pt x="265938" y="159257"/>
                </a:lnTo>
                <a:lnTo>
                  <a:pt x="265176" y="163067"/>
                </a:lnTo>
                <a:lnTo>
                  <a:pt x="263652" y="166877"/>
                </a:lnTo>
                <a:lnTo>
                  <a:pt x="262128" y="170687"/>
                </a:lnTo>
                <a:lnTo>
                  <a:pt x="259080" y="174497"/>
                </a:lnTo>
                <a:lnTo>
                  <a:pt x="256032" y="179069"/>
                </a:lnTo>
                <a:lnTo>
                  <a:pt x="168402" y="278130"/>
                </a:lnTo>
                <a:lnTo>
                  <a:pt x="269748" y="434340"/>
                </a:lnTo>
                <a:lnTo>
                  <a:pt x="272796" y="438912"/>
                </a:lnTo>
                <a:lnTo>
                  <a:pt x="274320" y="442722"/>
                </a:lnTo>
                <a:lnTo>
                  <a:pt x="275844" y="445770"/>
                </a:lnTo>
                <a:lnTo>
                  <a:pt x="276606" y="449580"/>
                </a:lnTo>
                <a:lnTo>
                  <a:pt x="277368" y="451866"/>
                </a:lnTo>
                <a:lnTo>
                  <a:pt x="277368" y="454914"/>
                </a:lnTo>
                <a:lnTo>
                  <a:pt x="277368" y="457200"/>
                </a:lnTo>
                <a:lnTo>
                  <a:pt x="276606" y="458723"/>
                </a:lnTo>
                <a:lnTo>
                  <a:pt x="249936" y="467868"/>
                </a:lnTo>
                <a:lnTo>
                  <a:pt x="243078" y="467868"/>
                </a:lnTo>
                <a:lnTo>
                  <a:pt x="233934" y="467868"/>
                </a:lnTo>
                <a:lnTo>
                  <a:pt x="224790" y="467868"/>
                </a:lnTo>
                <a:lnTo>
                  <a:pt x="217170" y="467868"/>
                </a:lnTo>
                <a:lnTo>
                  <a:pt x="211836" y="467106"/>
                </a:lnTo>
                <a:lnTo>
                  <a:pt x="205740" y="467106"/>
                </a:lnTo>
                <a:lnTo>
                  <a:pt x="201168" y="466344"/>
                </a:lnTo>
                <a:lnTo>
                  <a:pt x="197358" y="464820"/>
                </a:lnTo>
                <a:lnTo>
                  <a:pt x="193548" y="464058"/>
                </a:lnTo>
                <a:lnTo>
                  <a:pt x="191262" y="462534"/>
                </a:lnTo>
                <a:lnTo>
                  <a:pt x="188976" y="461009"/>
                </a:lnTo>
                <a:lnTo>
                  <a:pt x="186690" y="459486"/>
                </a:lnTo>
                <a:lnTo>
                  <a:pt x="185166" y="456438"/>
                </a:lnTo>
                <a:lnTo>
                  <a:pt x="183642" y="454152"/>
                </a:lnTo>
                <a:lnTo>
                  <a:pt x="84582" y="296418"/>
                </a:lnTo>
                <a:lnTo>
                  <a:pt x="84582" y="454914"/>
                </a:lnTo>
                <a:lnTo>
                  <a:pt x="84582" y="456438"/>
                </a:lnTo>
                <a:lnTo>
                  <a:pt x="57150" y="467868"/>
                </a:lnTo>
                <a:lnTo>
                  <a:pt x="50292" y="467868"/>
                </a:lnTo>
                <a:lnTo>
                  <a:pt x="41910" y="467868"/>
                </a:lnTo>
                <a:lnTo>
                  <a:pt x="33528" y="467868"/>
                </a:lnTo>
                <a:lnTo>
                  <a:pt x="26670" y="467868"/>
                </a:lnTo>
                <a:lnTo>
                  <a:pt x="21336" y="467106"/>
                </a:lnTo>
                <a:lnTo>
                  <a:pt x="16002" y="466344"/>
                </a:lnTo>
                <a:lnTo>
                  <a:pt x="12192" y="465581"/>
                </a:lnTo>
                <a:lnTo>
                  <a:pt x="8382" y="464820"/>
                </a:lnTo>
                <a:lnTo>
                  <a:pt x="0" y="456438"/>
                </a:lnTo>
                <a:lnTo>
                  <a:pt x="0" y="454914"/>
                </a:lnTo>
                <a:lnTo>
                  <a:pt x="0" y="14478"/>
                </a:lnTo>
                <a:lnTo>
                  <a:pt x="0" y="12192"/>
                </a:lnTo>
                <a:lnTo>
                  <a:pt x="762" y="9906"/>
                </a:lnTo>
                <a:lnTo>
                  <a:pt x="1524" y="8382"/>
                </a:lnTo>
                <a:lnTo>
                  <a:pt x="3048" y="6096"/>
                </a:lnTo>
                <a:lnTo>
                  <a:pt x="5334" y="4572"/>
                </a:lnTo>
                <a:lnTo>
                  <a:pt x="8382" y="3810"/>
                </a:lnTo>
                <a:lnTo>
                  <a:pt x="12192" y="2286"/>
                </a:lnTo>
                <a:lnTo>
                  <a:pt x="16002" y="1524"/>
                </a:lnTo>
                <a:lnTo>
                  <a:pt x="21336" y="762"/>
                </a:lnTo>
                <a:lnTo>
                  <a:pt x="26670" y="0"/>
                </a:lnTo>
                <a:lnTo>
                  <a:pt x="33528" y="0"/>
                </a:lnTo>
                <a:lnTo>
                  <a:pt x="41910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94888" y="5555741"/>
            <a:ext cx="285115" cy="467995"/>
          </a:xfrm>
          <a:custGeom>
            <a:avLst/>
            <a:gdLst/>
            <a:ahLst/>
            <a:cxnLst/>
            <a:rect l="l" t="t" r="r" b="b"/>
            <a:pathLst>
              <a:path w="285114" h="467995">
                <a:moveTo>
                  <a:pt x="41910" y="0"/>
                </a:moveTo>
                <a:lnTo>
                  <a:pt x="50292" y="0"/>
                </a:lnTo>
                <a:lnTo>
                  <a:pt x="57150" y="0"/>
                </a:lnTo>
                <a:lnTo>
                  <a:pt x="62484" y="761"/>
                </a:lnTo>
                <a:lnTo>
                  <a:pt x="67818" y="1523"/>
                </a:lnTo>
                <a:lnTo>
                  <a:pt x="72390" y="2285"/>
                </a:lnTo>
                <a:lnTo>
                  <a:pt x="75438" y="3809"/>
                </a:lnTo>
                <a:lnTo>
                  <a:pt x="78486" y="4571"/>
                </a:lnTo>
                <a:lnTo>
                  <a:pt x="80772" y="6095"/>
                </a:lnTo>
                <a:lnTo>
                  <a:pt x="82296" y="8381"/>
                </a:lnTo>
                <a:lnTo>
                  <a:pt x="83820" y="9905"/>
                </a:lnTo>
                <a:lnTo>
                  <a:pt x="84582" y="12191"/>
                </a:lnTo>
                <a:lnTo>
                  <a:pt x="84582" y="14477"/>
                </a:lnTo>
                <a:lnTo>
                  <a:pt x="84582" y="179070"/>
                </a:lnTo>
                <a:lnTo>
                  <a:pt x="117478" y="153352"/>
                </a:lnTo>
                <a:lnTo>
                  <a:pt x="163710" y="137100"/>
                </a:lnTo>
                <a:lnTo>
                  <a:pt x="176022" y="136398"/>
                </a:lnTo>
                <a:lnTo>
                  <a:pt x="190428" y="137100"/>
                </a:lnTo>
                <a:lnTo>
                  <a:pt x="236922" y="152209"/>
                </a:lnTo>
                <a:lnTo>
                  <a:pt x="266902" y="183487"/>
                </a:lnTo>
                <a:lnTo>
                  <a:pt x="282094" y="227016"/>
                </a:lnTo>
                <a:lnTo>
                  <a:pt x="284988" y="271272"/>
                </a:lnTo>
                <a:lnTo>
                  <a:pt x="284988" y="454914"/>
                </a:lnTo>
                <a:lnTo>
                  <a:pt x="284988" y="456438"/>
                </a:lnTo>
                <a:lnTo>
                  <a:pt x="258318" y="467868"/>
                </a:lnTo>
                <a:lnTo>
                  <a:pt x="251460" y="467868"/>
                </a:lnTo>
                <a:lnTo>
                  <a:pt x="243078" y="467868"/>
                </a:lnTo>
                <a:lnTo>
                  <a:pt x="234696" y="467868"/>
                </a:lnTo>
                <a:lnTo>
                  <a:pt x="227838" y="467868"/>
                </a:lnTo>
                <a:lnTo>
                  <a:pt x="222504" y="467106"/>
                </a:lnTo>
                <a:lnTo>
                  <a:pt x="203454" y="460248"/>
                </a:lnTo>
                <a:lnTo>
                  <a:pt x="201930" y="458723"/>
                </a:lnTo>
                <a:lnTo>
                  <a:pt x="201168" y="456438"/>
                </a:lnTo>
                <a:lnTo>
                  <a:pt x="201168" y="454914"/>
                </a:lnTo>
                <a:lnTo>
                  <a:pt x="201168" y="284226"/>
                </a:lnTo>
                <a:lnTo>
                  <a:pt x="195834" y="241554"/>
                </a:lnTo>
                <a:lnTo>
                  <a:pt x="172974" y="214884"/>
                </a:lnTo>
                <a:lnTo>
                  <a:pt x="166878" y="211836"/>
                </a:lnTo>
                <a:lnTo>
                  <a:pt x="159258" y="210311"/>
                </a:lnTo>
                <a:lnTo>
                  <a:pt x="150876" y="210311"/>
                </a:lnTo>
                <a:lnTo>
                  <a:pt x="109978" y="228171"/>
                </a:lnTo>
                <a:lnTo>
                  <a:pt x="84582" y="256032"/>
                </a:lnTo>
                <a:lnTo>
                  <a:pt x="84582" y="454914"/>
                </a:lnTo>
                <a:lnTo>
                  <a:pt x="84582" y="456438"/>
                </a:lnTo>
                <a:lnTo>
                  <a:pt x="57150" y="467868"/>
                </a:lnTo>
                <a:lnTo>
                  <a:pt x="50292" y="467868"/>
                </a:lnTo>
                <a:lnTo>
                  <a:pt x="41910" y="467868"/>
                </a:lnTo>
                <a:lnTo>
                  <a:pt x="33528" y="467868"/>
                </a:lnTo>
                <a:lnTo>
                  <a:pt x="26670" y="467868"/>
                </a:lnTo>
                <a:lnTo>
                  <a:pt x="21336" y="467106"/>
                </a:lnTo>
                <a:lnTo>
                  <a:pt x="16002" y="466344"/>
                </a:lnTo>
                <a:lnTo>
                  <a:pt x="12192" y="465581"/>
                </a:lnTo>
                <a:lnTo>
                  <a:pt x="8382" y="464820"/>
                </a:lnTo>
                <a:lnTo>
                  <a:pt x="0" y="456438"/>
                </a:lnTo>
                <a:lnTo>
                  <a:pt x="0" y="454914"/>
                </a:lnTo>
                <a:lnTo>
                  <a:pt x="0" y="14478"/>
                </a:lnTo>
                <a:lnTo>
                  <a:pt x="0" y="12192"/>
                </a:lnTo>
                <a:lnTo>
                  <a:pt x="762" y="9906"/>
                </a:lnTo>
                <a:lnTo>
                  <a:pt x="1524" y="8382"/>
                </a:lnTo>
                <a:lnTo>
                  <a:pt x="3048" y="6096"/>
                </a:lnTo>
                <a:lnTo>
                  <a:pt x="5334" y="4572"/>
                </a:lnTo>
                <a:lnTo>
                  <a:pt x="8382" y="3810"/>
                </a:lnTo>
                <a:lnTo>
                  <a:pt x="12192" y="2286"/>
                </a:lnTo>
                <a:lnTo>
                  <a:pt x="16002" y="1524"/>
                </a:lnTo>
                <a:lnTo>
                  <a:pt x="21336" y="762"/>
                </a:lnTo>
                <a:lnTo>
                  <a:pt x="26670" y="0"/>
                </a:lnTo>
                <a:lnTo>
                  <a:pt x="33528" y="0"/>
                </a:lnTo>
                <a:lnTo>
                  <a:pt x="41910" y="0"/>
                </a:lnTo>
                <a:close/>
              </a:path>
            </a:pathLst>
          </a:custGeom>
          <a:ln w="12954">
            <a:solidFill>
              <a:srgbClr val="17375E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DC20494</dc:creator>
  <dc:title>Microsoft PowerPoint - HDDS Infowebinar GK_Final - 10202020</dc:title>
  <dcterms:created xsi:type="dcterms:W3CDTF">2020-11-05T21:14:52Z</dcterms:created>
  <dcterms:modified xsi:type="dcterms:W3CDTF">2020-11-05T21:14:52Z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2020-11-05T00:00:00Z</vt:filetime>
  </property>
</Properties>
</file>