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59" r:id="rId4"/>
    <p:sldId id="271" r:id="rId5"/>
    <p:sldId id="321" r:id="rId6"/>
    <p:sldId id="323" r:id="rId7"/>
    <p:sldId id="322" r:id="rId8"/>
    <p:sldId id="320" r:id="rId9"/>
    <p:sldId id="330" r:id="rId10"/>
    <p:sldId id="288" r:id="rId11"/>
    <p:sldId id="28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M. Harper" initials="K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8" autoAdjust="0"/>
    <p:restoredTop sz="94660" autoAdjust="0"/>
  </p:normalViewPr>
  <p:slideViewPr>
    <p:cSldViewPr>
      <p:cViewPr varScale="1">
        <p:scale>
          <a:sx n="58" d="100"/>
          <a:sy n="58" d="100"/>
        </p:scale>
        <p:origin x="-1412" y="-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001F5-3A40-435F-A020-4B88F189949F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FB55-1AAE-4247-8C5C-34848AB76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7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Tonya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7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1E8C4-8DB9-401D-B374-7809A75B299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3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8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3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04800"/>
            <a:ext cx="277368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98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41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81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41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266"/>
            <a:ext cx="158496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27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04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47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68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55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9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8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2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3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54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EBD4-35C3-4B5F-B69D-280169F7B650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08CF8-962C-4EB7-831B-C8CDEEC82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/>
              </a:rPr>
              <a:t>Hazardous Waste Program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Enforcement Update</a:t>
            </a:r>
            <a:br>
              <a:rPr lang="en-US" dirty="0" smtClean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 Underground Storage Tanks  and </a:t>
            </a:r>
          </a:p>
          <a:p>
            <a:pPr>
              <a:defRPr/>
            </a:pPr>
            <a:r>
              <a:rPr lang="en-US" altLang="en-US" sz="2000" b="1" dirty="0">
                <a:cs typeface="Times New Roman" pitchFamily="18" charset="0"/>
              </a:rPr>
              <a:t>Solid Waste Disposal Control </a:t>
            </a:r>
            <a:r>
              <a:rPr lang="en-US" altLang="en-US" sz="2000" b="1" dirty="0" smtClean="0">
                <a:cs typeface="Times New Roman" pitchFamily="18" charset="0"/>
              </a:rPr>
              <a:t>Board</a:t>
            </a:r>
          </a:p>
          <a:p>
            <a:pPr>
              <a:defRPr/>
            </a:pPr>
            <a:r>
              <a:rPr lang="en-US" altLang="en-US" sz="2000" b="1" dirty="0" smtClean="0">
                <a:cs typeface="Times New Roman" pitchFamily="18" charset="0"/>
              </a:rPr>
              <a:t>October 2, 2019</a:t>
            </a:r>
            <a:endParaRPr lang="en-US" altLang="en-US" sz="2000" b="1" dirty="0"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Mark Jordan, Environmental Consultant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/>
              <a:t>SWM Consent Order – In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 of Solid Waste Order </a:t>
            </a:r>
            <a:r>
              <a:rPr lang="en-US" b="1" dirty="0" smtClean="0"/>
              <a:t>SWM18-0011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Fac</a:t>
            </a:r>
            <a:r>
              <a:rPr lang="en-US" dirty="0"/>
              <a:t>. ID </a:t>
            </a:r>
            <a:r>
              <a:rPr lang="en-US" dirty="0" smtClean="0"/>
              <a:t>SNL 630000108 and DML 630000070 / Bi-County </a:t>
            </a:r>
            <a:r>
              <a:rPr lang="en-US" dirty="0"/>
              <a:t>	</a:t>
            </a:r>
            <a:r>
              <a:rPr lang="en-US" dirty="0" smtClean="0"/>
              <a:t>    	                          Old </a:t>
            </a:r>
            <a:r>
              <a:rPr lang="en-US" dirty="0" err="1" smtClean="0"/>
              <a:t>Balefill</a:t>
            </a:r>
            <a:r>
              <a:rPr lang="en-US" dirty="0" smtClean="0"/>
              <a:t> and Demolition </a:t>
            </a:r>
            <a:r>
              <a:rPr lang="en-US" dirty="0"/>
              <a:t>Landfill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Directors </a:t>
            </a:r>
            <a:r>
              <a:rPr lang="en-US" sz="2400" dirty="0"/>
              <a:t>Consent Order Entered on May 22, </a:t>
            </a:r>
            <a:r>
              <a:rPr lang="en-US" sz="2400" dirty="0" smtClean="0"/>
              <a:t>2019.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Order for: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Leachate </a:t>
            </a:r>
            <a:r>
              <a:rPr lang="en-US" dirty="0" smtClean="0"/>
              <a:t>collection </a:t>
            </a:r>
            <a:r>
              <a:rPr lang="en-US" dirty="0"/>
              <a:t>and </a:t>
            </a:r>
            <a:r>
              <a:rPr lang="en-US" dirty="0" smtClean="0"/>
              <a:t>management</a:t>
            </a:r>
            <a:r>
              <a:rPr lang="en-US" dirty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Erosion c</a:t>
            </a:r>
            <a:r>
              <a:rPr lang="en-US" dirty="0" smtClean="0"/>
              <a:t>ontrol measures</a:t>
            </a:r>
            <a:r>
              <a:rPr lang="en-US" dirty="0"/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Storm </a:t>
            </a:r>
            <a:r>
              <a:rPr lang="en-US" dirty="0" smtClean="0"/>
              <a:t>water management.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Contingent Civil Penalty – </a:t>
            </a:r>
            <a:r>
              <a:rPr lang="en-US" sz="2400" dirty="0" smtClean="0"/>
              <a:t>$38,800.00.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Resolution: Three of three corrective measures are being implemented and completion is anticipated prior to October 31, 2019 deadline.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Questions? </a:t>
            </a:r>
            <a:endParaRPr lang="en-US" sz="6000" dirty="0"/>
          </a:p>
        </p:txBody>
      </p:sp>
      <p:pic>
        <p:nvPicPr>
          <p:cNvPr id="4" name="Picture 2" descr="C:\Users\bg41017\AppData\Local\Microsoft\Windows\INetCache\IE\CBTPA551\question_mark_serious_thinker_500_clr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1447800"/>
            <a:ext cx="310896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54102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Mark Jordan – (615)532-0675  Email: mark.a.jordan@tn.gov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9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ENFORCEMENT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Division issued four Hazardous Waste Orders and four Solid Waste Orders between  April 9, 2019 and September 17, 2019.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 the four Hazardous Waste Orders: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Three are closed without appeal and assessed </a:t>
            </a:r>
            <a:r>
              <a:rPr lang="en-US" sz="2400" dirty="0"/>
              <a:t>p</a:t>
            </a:r>
            <a:r>
              <a:rPr lang="en-US" sz="2400" dirty="0" smtClean="0"/>
              <a:t>enalties have been paid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One is under appeal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Of the four Solid Waste orders: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Four are Final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49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 smtClean="0"/>
              <a:t>Final HWM Order – Resolved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Hazardous Waste Order</a:t>
            </a:r>
            <a:r>
              <a:rPr lang="en-US" dirty="0"/>
              <a:t> </a:t>
            </a:r>
            <a:r>
              <a:rPr lang="en-US" b="1" dirty="0" smtClean="0"/>
              <a:t>HWM17-0028</a:t>
            </a:r>
          </a:p>
          <a:p>
            <a:pPr marL="0" indent="0">
              <a:buNone/>
            </a:pPr>
            <a:r>
              <a:rPr lang="en-US" dirty="0" smtClean="0"/>
              <a:t>EPA Fac. ID No. TND000772186 / </a:t>
            </a:r>
            <a:r>
              <a:rPr lang="en-US" dirty="0" err="1" smtClean="0"/>
              <a:t>Tradebe</a:t>
            </a:r>
            <a:r>
              <a:rPr lang="en-US" dirty="0" smtClean="0"/>
              <a:t>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Director's </a:t>
            </a:r>
            <a:r>
              <a:rPr lang="en-US" sz="2400" dirty="0"/>
              <a:t>Order </a:t>
            </a:r>
            <a:r>
              <a:rPr lang="en-US" sz="2400" dirty="0" smtClean="0"/>
              <a:t>signed April 24,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Closed on May 28,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Order for:</a:t>
            </a:r>
          </a:p>
          <a:p>
            <a:pPr lvl="2"/>
            <a:r>
              <a:rPr lang="en-US" sz="2200" dirty="0" smtClean="0"/>
              <a:t>Container management</a:t>
            </a:r>
          </a:p>
          <a:p>
            <a:pPr lvl="2"/>
            <a:r>
              <a:rPr lang="en-US" sz="2200" dirty="0" smtClean="0"/>
              <a:t>Record keeping</a:t>
            </a:r>
          </a:p>
          <a:p>
            <a:pPr lvl="2"/>
            <a:r>
              <a:rPr lang="en-US" sz="2200" dirty="0" smtClean="0"/>
              <a:t>Permitted storage area violations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Civil Penalty – $70,425.00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Resolution: Respondent paid penalty and is modifying the facility permit.</a:t>
            </a:r>
            <a:endParaRPr lang="en-US" sz="2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98517" cy="825500"/>
          </a:xfrm>
        </p:spPr>
        <p:txBody>
          <a:bodyPr/>
          <a:lstStyle/>
          <a:p>
            <a:r>
              <a:rPr lang="en-US" sz="4000" dirty="0"/>
              <a:t>Final </a:t>
            </a:r>
            <a:r>
              <a:rPr lang="en-US" sz="4000" dirty="0" smtClean="0"/>
              <a:t>HWM Order </a:t>
            </a:r>
            <a:r>
              <a:rPr lang="en-US" sz="4000" dirty="0"/>
              <a:t>– Resolved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Summary of Hazardous Waste </a:t>
            </a:r>
            <a:r>
              <a:rPr lang="en-US" b="1" dirty="0" smtClean="0"/>
              <a:t>Order HWM18-0046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EPA Fac. ID No. </a:t>
            </a:r>
            <a:r>
              <a:rPr lang="en-US" dirty="0" smtClean="0"/>
              <a:t>TND074909094 </a:t>
            </a:r>
            <a:r>
              <a:rPr lang="en-US" dirty="0"/>
              <a:t>/ </a:t>
            </a:r>
            <a:r>
              <a:rPr lang="en-US" dirty="0" smtClean="0"/>
              <a:t>Chattanooga-Hamilton 						 County Hospital Authority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Director's Order </a:t>
            </a:r>
            <a:r>
              <a:rPr lang="en-US" sz="2400" dirty="0" smtClean="0"/>
              <a:t>signed June 5,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Closed on </a:t>
            </a:r>
            <a:r>
              <a:rPr lang="en-US" sz="2400" dirty="0" smtClean="0"/>
              <a:t>June 21,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Order for:</a:t>
            </a:r>
          </a:p>
          <a:p>
            <a:pPr lvl="2"/>
            <a:r>
              <a:rPr lang="en-US" sz="2200" dirty="0"/>
              <a:t>Container </a:t>
            </a:r>
            <a:r>
              <a:rPr lang="en-US" sz="2200" dirty="0" smtClean="0"/>
              <a:t>management </a:t>
            </a:r>
            <a:endParaRPr lang="en-US" sz="2200" dirty="0"/>
          </a:p>
          <a:p>
            <a:pPr lvl="2"/>
            <a:r>
              <a:rPr lang="en-US" sz="2200" dirty="0"/>
              <a:t>Record </a:t>
            </a:r>
            <a:r>
              <a:rPr lang="en-US" sz="2200" dirty="0" smtClean="0"/>
              <a:t>keeping</a:t>
            </a:r>
            <a:endParaRPr lang="en-US" sz="2200" dirty="0"/>
          </a:p>
          <a:p>
            <a:pPr lvl="2"/>
            <a:r>
              <a:rPr lang="en-US" sz="2200" dirty="0" smtClean="0"/>
              <a:t>Personnel training</a:t>
            </a:r>
          </a:p>
          <a:p>
            <a:pPr lvl="2"/>
            <a:r>
              <a:rPr lang="en-US" sz="2200" dirty="0" smtClean="0"/>
              <a:t>Waste activity reporting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Civil Penalty – </a:t>
            </a:r>
            <a:r>
              <a:rPr lang="en-US" sz="2200" dirty="0" smtClean="0"/>
              <a:t>$35,000.00.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Resolution</a:t>
            </a:r>
            <a:r>
              <a:rPr lang="en-US" sz="2200" dirty="0"/>
              <a:t>: Respondent paid </a:t>
            </a:r>
            <a:r>
              <a:rPr lang="en-US" sz="2200" dirty="0" smtClean="0"/>
              <a:t>penalty, modified container handling practices, and attended DSWM RCRA training workshop.</a:t>
            </a:r>
            <a:endParaRPr lang="en-US" sz="2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07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/>
              <a:t>Final </a:t>
            </a:r>
            <a:r>
              <a:rPr lang="en-US" sz="4000" dirty="0" smtClean="0"/>
              <a:t>HWM Order </a:t>
            </a:r>
            <a:r>
              <a:rPr lang="en-US" sz="4000" dirty="0"/>
              <a:t>– Resolved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Hazardous Waste </a:t>
            </a:r>
            <a:r>
              <a:rPr lang="en-US" b="1" dirty="0" smtClean="0"/>
              <a:t>Order HWM19-0020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EPA Fac. </a:t>
            </a:r>
            <a:r>
              <a:rPr lang="en-US" dirty="0" smtClean="0"/>
              <a:t>ID No. TNR000033795 </a:t>
            </a:r>
            <a:r>
              <a:rPr lang="en-US" dirty="0"/>
              <a:t>/ </a:t>
            </a:r>
            <a:r>
              <a:rPr lang="en-US" dirty="0" smtClean="0"/>
              <a:t>Dry Clean Super Center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Director's Order </a:t>
            </a:r>
            <a:r>
              <a:rPr lang="en-US" sz="2400" dirty="0" smtClean="0"/>
              <a:t>signed </a:t>
            </a:r>
            <a:r>
              <a:rPr lang="en-US" sz="2400" dirty="0"/>
              <a:t>August </a:t>
            </a:r>
            <a:r>
              <a:rPr lang="en-US" sz="2400" dirty="0" smtClean="0"/>
              <a:t>5, 2019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Closed on August 30,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Order </a:t>
            </a:r>
            <a:r>
              <a:rPr lang="en-US" sz="2400" dirty="0"/>
              <a:t>for:</a:t>
            </a:r>
          </a:p>
          <a:p>
            <a:pPr lvl="2"/>
            <a:r>
              <a:rPr lang="en-US" sz="2200" dirty="0"/>
              <a:t>Container </a:t>
            </a:r>
            <a:r>
              <a:rPr lang="en-US" sz="2200" dirty="0" smtClean="0"/>
              <a:t>management</a:t>
            </a:r>
            <a:r>
              <a:rPr lang="en-US" sz="2200" dirty="0"/>
              <a:t> </a:t>
            </a:r>
            <a:r>
              <a:rPr lang="en-US" sz="2200" dirty="0" smtClean="0"/>
              <a:t>and labeling</a:t>
            </a:r>
            <a:endParaRPr lang="en-US" sz="2200" dirty="0"/>
          </a:p>
          <a:p>
            <a:pPr lvl="2"/>
            <a:r>
              <a:rPr lang="en-US" sz="2200" dirty="0" smtClean="0"/>
              <a:t>Inspection record keeping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Civil Penalty – </a:t>
            </a:r>
            <a:r>
              <a:rPr lang="en-US" sz="2200" dirty="0" smtClean="0"/>
              <a:t>$2,450.00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Resolution</a:t>
            </a:r>
            <a:r>
              <a:rPr lang="en-US" sz="2200" dirty="0"/>
              <a:t>: Respondent paid penalty, modified container </a:t>
            </a:r>
            <a:r>
              <a:rPr lang="en-US" sz="2200" dirty="0" smtClean="0"/>
              <a:t>handling, labeling and inspection record keeping practices.</a:t>
            </a:r>
            <a:endParaRPr lang="en-US" sz="2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25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26351" cy="825500"/>
          </a:xfrm>
        </p:spPr>
        <p:txBody>
          <a:bodyPr/>
          <a:lstStyle/>
          <a:p>
            <a:r>
              <a:rPr lang="en-US" sz="4000" dirty="0" smtClean="0"/>
              <a:t>Appealed HWM Order – Litigation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Hazardous Waste </a:t>
            </a:r>
            <a:r>
              <a:rPr lang="en-US" b="1" dirty="0" smtClean="0"/>
              <a:t>Order HWM18-0038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EPA Fac. </a:t>
            </a:r>
            <a:r>
              <a:rPr lang="en-US" dirty="0" smtClean="0"/>
              <a:t>ID No. TND982123317 </a:t>
            </a:r>
            <a:r>
              <a:rPr lang="en-US" dirty="0"/>
              <a:t>/ </a:t>
            </a:r>
            <a:r>
              <a:rPr lang="en-US" dirty="0" smtClean="0"/>
              <a:t>Kasai North America, Inc.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Director's </a:t>
            </a:r>
            <a:r>
              <a:rPr lang="en-US" sz="2400" dirty="0"/>
              <a:t>Order </a:t>
            </a:r>
            <a:r>
              <a:rPr lang="en-US" sz="2400" dirty="0" smtClean="0"/>
              <a:t>signed August 7,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Appealed on September 13,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Order for:</a:t>
            </a:r>
          </a:p>
          <a:p>
            <a:pPr lvl="2"/>
            <a:r>
              <a:rPr lang="en-US" sz="2200" dirty="0"/>
              <a:t>Container </a:t>
            </a:r>
            <a:r>
              <a:rPr lang="en-US" sz="2200" dirty="0" smtClean="0"/>
              <a:t>management</a:t>
            </a:r>
            <a:r>
              <a:rPr lang="en-US" sz="2200" dirty="0"/>
              <a:t> </a:t>
            </a:r>
            <a:r>
              <a:rPr lang="en-US" sz="2200" dirty="0" smtClean="0"/>
              <a:t>and labeling</a:t>
            </a:r>
          </a:p>
          <a:p>
            <a:pPr lvl="2"/>
            <a:r>
              <a:rPr lang="en-US" sz="2200" dirty="0" smtClean="0"/>
              <a:t>Waste handling</a:t>
            </a:r>
            <a:endParaRPr lang="en-US" sz="2200" dirty="0"/>
          </a:p>
          <a:p>
            <a:pPr lvl="2"/>
            <a:r>
              <a:rPr lang="en-US" sz="2200" dirty="0" smtClean="0"/>
              <a:t>Inspections and record keeping</a:t>
            </a:r>
            <a:endParaRPr lang="en-US" sz="2200" dirty="0"/>
          </a:p>
          <a:p>
            <a:pPr lvl="2"/>
            <a:r>
              <a:rPr lang="en-US" sz="2200" dirty="0"/>
              <a:t>Personnel </a:t>
            </a:r>
            <a:r>
              <a:rPr lang="en-US" sz="2200" dirty="0" smtClean="0"/>
              <a:t>training</a:t>
            </a:r>
          </a:p>
          <a:p>
            <a:pPr lvl="2"/>
            <a:r>
              <a:rPr lang="en-US" sz="2200" dirty="0" smtClean="0"/>
              <a:t>Unlawful disposal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Resolution: </a:t>
            </a:r>
            <a:r>
              <a:rPr lang="en-US" sz="2200" dirty="0" smtClean="0"/>
              <a:t>This case is under litigation.</a:t>
            </a:r>
            <a:endParaRPr lang="en-US" sz="2200" dirty="0"/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52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 smtClean="0"/>
              <a:t>Final SWM Order </a:t>
            </a:r>
            <a:r>
              <a:rPr lang="en-US" sz="4000" dirty="0"/>
              <a:t>– </a:t>
            </a:r>
            <a:r>
              <a:rPr lang="en-US" sz="4000" dirty="0" smtClean="0"/>
              <a:t>In Process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</a:t>
            </a:r>
            <a:r>
              <a:rPr lang="en-US" b="1" dirty="0" smtClean="0"/>
              <a:t>Solid Waste Order SWM19-0003</a:t>
            </a:r>
          </a:p>
          <a:p>
            <a:pPr marL="0" indent="0">
              <a:buNone/>
            </a:pPr>
            <a:r>
              <a:rPr lang="en-US" dirty="0"/>
              <a:t>Fac. ID </a:t>
            </a:r>
            <a:r>
              <a:rPr lang="en-US" dirty="0" smtClean="0"/>
              <a:t>NRS690000019/ 198 Perdue Road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Directors Order </a:t>
            </a:r>
            <a:r>
              <a:rPr lang="en-US" sz="2400" dirty="0"/>
              <a:t>signed </a:t>
            </a:r>
            <a:r>
              <a:rPr lang="en-US" sz="2400" dirty="0" smtClean="0"/>
              <a:t>May </a:t>
            </a:r>
            <a:r>
              <a:rPr lang="en-US" sz="2400" dirty="0"/>
              <a:t>3, </a:t>
            </a:r>
            <a:r>
              <a:rPr lang="en-US" sz="2400" dirty="0" smtClean="0"/>
              <a:t>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</a:t>
            </a:r>
            <a:r>
              <a:rPr lang="en-US" sz="2400" dirty="0" smtClean="0"/>
              <a:t>July 14,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Order for:</a:t>
            </a:r>
          </a:p>
          <a:p>
            <a:pPr lvl="2"/>
            <a:r>
              <a:rPr lang="en-US" sz="2200" dirty="0" smtClean="0"/>
              <a:t>Illegal </a:t>
            </a:r>
            <a:r>
              <a:rPr lang="en-US" sz="2200" dirty="0"/>
              <a:t>tire disposal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Contingent Civil Penalty – $12,000.00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Resolution: This case has been referred to Fiscal Services for collection of civil penalty.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63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7803"/>
            <a:ext cx="8763000" cy="825500"/>
          </a:xfrm>
        </p:spPr>
        <p:txBody>
          <a:bodyPr/>
          <a:lstStyle/>
          <a:p>
            <a:r>
              <a:rPr lang="en-US" sz="4000" dirty="0"/>
              <a:t>Final SWM Order – In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Solid Waste Order SWM19-0003</a:t>
            </a:r>
          </a:p>
          <a:p>
            <a:pPr marL="0" indent="0">
              <a:buNone/>
            </a:pPr>
            <a:r>
              <a:rPr lang="en-US" dirty="0"/>
              <a:t>Fac. ID </a:t>
            </a:r>
            <a:r>
              <a:rPr lang="en-US" dirty="0" smtClean="0"/>
              <a:t>NRS 330000011 / 1616 Cash Canyon Road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Directors </a:t>
            </a:r>
            <a:r>
              <a:rPr lang="en-US" sz="2400" dirty="0"/>
              <a:t>Order signed </a:t>
            </a:r>
            <a:r>
              <a:rPr lang="en-US" sz="2400" dirty="0" smtClean="0"/>
              <a:t>June14, 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Final on July 14, </a:t>
            </a:r>
            <a:r>
              <a:rPr lang="en-US" sz="2400" dirty="0" smtClean="0"/>
              <a:t>2019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Order for:</a:t>
            </a:r>
          </a:p>
          <a:p>
            <a:pPr lvl="2"/>
            <a:r>
              <a:rPr lang="en-US" sz="2400" dirty="0"/>
              <a:t>Illegal disposal of household and demolition w</a:t>
            </a:r>
            <a:r>
              <a:rPr lang="en-US" sz="2400" dirty="0" smtClean="0"/>
              <a:t>aste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Contingent Civil Penalty – </a:t>
            </a:r>
            <a:r>
              <a:rPr lang="en-US" sz="2400" dirty="0" smtClean="0"/>
              <a:t>$4,600.00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Resolution: EFO personnel are coordinating removal and proper disposal with the elderly property owners, and local hauling and disposal services free of cost.  Compliance anticipated prior to November 30, </a:t>
            </a:r>
            <a:r>
              <a:rPr lang="en-US" sz="2400" smtClean="0"/>
              <a:t>2019 deadline.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82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25500"/>
          </a:xfrm>
        </p:spPr>
        <p:txBody>
          <a:bodyPr/>
          <a:lstStyle/>
          <a:p>
            <a:r>
              <a:rPr lang="en-US" sz="4000" dirty="0" smtClean="0"/>
              <a:t>SWM Consent Order – In Process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 of Solid Waste Order </a:t>
            </a:r>
            <a:r>
              <a:rPr lang="en-US" b="1" dirty="0" smtClean="0"/>
              <a:t>SWM18-0013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Fac. ID </a:t>
            </a:r>
            <a:r>
              <a:rPr lang="en-US" dirty="0" smtClean="0"/>
              <a:t>DML 630000103 / Bi-County Class III Landfill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Directors Consent Order Entered on May 22, 2019.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Order </a:t>
            </a:r>
            <a:r>
              <a:rPr lang="en-US" sz="2400" dirty="0"/>
              <a:t>for: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Leachate collection and management.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Erosion </a:t>
            </a:r>
            <a:r>
              <a:rPr lang="en-US" dirty="0"/>
              <a:t>c</a:t>
            </a:r>
            <a:r>
              <a:rPr lang="en-US" dirty="0" smtClean="0"/>
              <a:t>ontrol measures.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Storm water management.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Contingent Civil Penalty – </a:t>
            </a:r>
            <a:r>
              <a:rPr lang="en-US" sz="2400" dirty="0" smtClean="0"/>
              <a:t>$25,300.00.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Resolution: Five of  eight </a:t>
            </a:r>
            <a:r>
              <a:rPr lang="en-US" sz="2400" dirty="0"/>
              <a:t>c</a:t>
            </a:r>
            <a:r>
              <a:rPr lang="en-US" sz="2400" dirty="0" smtClean="0"/>
              <a:t>orrective measures have been completed. Completion of the three remaining corrective measures is anticipated prior to the October 31, 2019 deadline.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95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569</Words>
  <Application>Microsoft Office PowerPoint</Application>
  <PresentationFormat>On-screen Show (4:3)</PresentationFormat>
  <Paragraphs>113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PowerPoint B</vt:lpstr>
      <vt:lpstr>  Hazardous Waste Program Enforcement Update  </vt:lpstr>
      <vt:lpstr>ENFORCEMENT OVERVIEW</vt:lpstr>
      <vt:lpstr>Final HWM Order – Resolved</vt:lpstr>
      <vt:lpstr>Final HWM Order – Resolved</vt:lpstr>
      <vt:lpstr>Final HWM Order – Resolved</vt:lpstr>
      <vt:lpstr>Appealed HWM Order – Litigation </vt:lpstr>
      <vt:lpstr>Final SWM Order – In Process</vt:lpstr>
      <vt:lpstr>Final SWM Order – In Process</vt:lpstr>
      <vt:lpstr>SWM Consent Order – In Process</vt:lpstr>
      <vt:lpstr>SWM Consent Order – In Process</vt:lpstr>
      <vt:lpstr>Questions? </vt:lpstr>
    </vt:vector>
  </TitlesOfParts>
  <Company>Tennessee Dept. of Environment and Conservation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C. Brinton</dc:creator>
  <cp:lastModifiedBy>Loretta J. Buchanan</cp:lastModifiedBy>
  <cp:revision>136</cp:revision>
  <dcterms:created xsi:type="dcterms:W3CDTF">2019-03-18T13:27:42Z</dcterms:created>
  <dcterms:modified xsi:type="dcterms:W3CDTF">2019-09-26T21:46:59Z</dcterms:modified>
</cp:coreProperties>
</file>