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9" r:id="rId3"/>
    <p:sldId id="310" r:id="rId4"/>
    <p:sldId id="340" r:id="rId5"/>
    <p:sldId id="281" r:id="rId6"/>
    <p:sldId id="284" r:id="rId7"/>
    <p:sldId id="299" r:id="rId8"/>
    <p:sldId id="280" r:id="rId9"/>
    <p:sldId id="336" r:id="rId10"/>
    <p:sldId id="337" r:id="rId11"/>
    <p:sldId id="339" r:id="rId12"/>
    <p:sldId id="316" r:id="rId13"/>
    <p:sldId id="302" r:id="rId14"/>
    <p:sldId id="289" r:id="rId15"/>
    <p:sldId id="303" r:id="rId16"/>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hew K. Taylor" initials="MK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varScale="1">
        <p:scale>
          <a:sx n="111" d="100"/>
          <a:sy n="111" d="100"/>
        </p:scale>
        <p:origin x="-1734" y="-78"/>
      </p:cViewPr>
      <p:guideLst>
        <p:guide orient="horz" pos="2160"/>
        <p:guide pos="2880"/>
      </p:guideLst>
    </p:cSldViewPr>
  </p:slideViewPr>
  <p:notesTextViewPr>
    <p:cViewPr>
      <p:scale>
        <a:sx n="1" d="1"/>
        <a:sy n="1" d="1"/>
      </p:scale>
      <p:origin x="0" y="0"/>
    </p:cViewPr>
  </p:notesTextViewPr>
  <p:sorterViewPr>
    <p:cViewPr>
      <p:scale>
        <a:sx n="75" d="100"/>
        <a:sy n="75" d="100"/>
      </p:scale>
      <p:origin x="0" y="20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8C20AC-6091-4EB8-8FA0-F16501E4B80C}" type="doc">
      <dgm:prSet loTypeId="urn:microsoft.com/office/officeart/2005/8/layout/process4" loCatId="list" qsTypeId="urn:microsoft.com/office/officeart/2005/8/quickstyle/simple5" qsCatId="simple" csTypeId="urn:microsoft.com/office/officeart/2005/8/colors/accent0_3" csCatId="mainScheme" phldr="1"/>
      <dgm:spPr/>
      <dgm:t>
        <a:bodyPr/>
        <a:lstStyle/>
        <a:p>
          <a:endParaRPr lang="en-US"/>
        </a:p>
      </dgm:t>
    </dgm:pt>
    <dgm:pt modelId="{16985166-A1BD-4C96-B9C6-FDD7D878513C}">
      <dgm:prSet phldrT="[Text]"/>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EPA Title VI Requirements</a:t>
          </a:r>
          <a:r>
            <a:rPr lang="en-US" dirty="0" smtClean="0">
              <a:latin typeface="Open Sans" panose="020B0606030504020204" pitchFamily="34" charset="0"/>
              <a:ea typeface="Open Sans" panose="020B0606030504020204" pitchFamily="34" charset="0"/>
              <a:cs typeface="Open Sans" panose="020B0606030504020204" pitchFamily="34" charset="0"/>
            </a:rPr>
            <a:t> (federal government agency)</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69E5BDF5-9D0C-4B68-BE46-30C7DE9B95AA}" type="parTrans" cxnId="{3CA75FAB-8E8A-4761-8C03-C687ED79DB78}">
      <dgm:prSet/>
      <dgm:spPr/>
      <dgm:t>
        <a:bodyPr/>
        <a:lstStyle/>
        <a:p>
          <a:endParaRPr lang="en-US"/>
        </a:p>
      </dgm:t>
    </dgm:pt>
    <dgm:pt modelId="{E740D1EC-BE43-47FB-806A-875E41AE059F}" type="sibTrans" cxnId="{3CA75FAB-8E8A-4761-8C03-C687ED79DB78}">
      <dgm:prSet/>
      <dgm:spPr/>
      <dgm:t>
        <a:bodyPr/>
        <a:lstStyle/>
        <a:p>
          <a:endParaRPr lang="en-US"/>
        </a:p>
      </dgm:t>
    </dgm:pt>
    <dgm:pt modelId="{3001F556-0290-49E1-B5DD-FDAB47199EA0}">
      <dgm:prSet phldrT="[Text]" custT="1"/>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Financial Assistance</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04F9921B-6CA7-4C06-978C-20CB84E69C4C}" type="parTrans" cxnId="{00CF2D68-598F-487E-9E29-D2ABDD216C0D}">
      <dgm:prSet/>
      <dgm:spPr/>
      <dgm:t>
        <a:bodyPr/>
        <a:lstStyle/>
        <a:p>
          <a:endParaRPr lang="en-US"/>
        </a:p>
      </dgm:t>
    </dgm:pt>
    <dgm:pt modelId="{54A754B4-FE30-418B-9682-04C20FEBE74C}" type="sibTrans" cxnId="{00CF2D68-598F-487E-9E29-D2ABDD216C0D}">
      <dgm:prSet/>
      <dgm:spPr/>
      <dgm:t>
        <a:bodyPr/>
        <a:lstStyle/>
        <a:p>
          <a:endParaRPr lang="en-US"/>
        </a:p>
      </dgm:t>
    </dgm:pt>
    <dgm:pt modelId="{9BA10E56-32F9-4ECF-966A-2B226C2EE987}">
      <dgm:prSet phldrT="[Text]" custT="1"/>
      <dgm:spPr/>
      <dgm:t>
        <a:bodyPr/>
        <a:lstStyle/>
        <a:p>
          <a:r>
            <a:rPr lang="en-US" sz="1100" dirty="0" smtClean="0">
              <a:latin typeface="Open Sans" panose="020B0606030504020204" pitchFamily="34" charset="0"/>
              <a:ea typeface="Open Sans" panose="020B0606030504020204" pitchFamily="34" charset="0"/>
              <a:cs typeface="Open Sans" panose="020B0606030504020204" pitchFamily="34" charset="0"/>
            </a:rPr>
            <a:t>(e.g., loan, grant, tax exemption, assistance, surplus property, etc.)</a:t>
          </a:r>
          <a:endParaRPr lang="en-US" sz="1100" dirty="0">
            <a:latin typeface="Open Sans" panose="020B0606030504020204" pitchFamily="34" charset="0"/>
            <a:ea typeface="Open Sans" panose="020B0606030504020204" pitchFamily="34" charset="0"/>
            <a:cs typeface="Open Sans" panose="020B0606030504020204" pitchFamily="34" charset="0"/>
          </a:endParaRPr>
        </a:p>
      </dgm:t>
    </dgm:pt>
    <dgm:pt modelId="{05627523-55FB-4811-A4D4-43EE6240EC1A}" type="parTrans" cxnId="{4940545A-3652-4053-972C-A02B7A104008}">
      <dgm:prSet/>
      <dgm:spPr/>
      <dgm:t>
        <a:bodyPr/>
        <a:lstStyle/>
        <a:p>
          <a:endParaRPr lang="en-US"/>
        </a:p>
      </dgm:t>
    </dgm:pt>
    <dgm:pt modelId="{61A332C9-CD84-481D-9D10-96E178697C75}" type="sibTrans" cxnId="{4940545A-3652-4053-972C-A02B7A104008}">
      <dgm:prSet/>
      <dgm:spPr/>
      <dgm:t>
        <a:bodyPr/>
        <a:lstStyle/>
        <a:p>
          <a:endParaRPr lang="en-US"/>
        </a:p>
      </dgm:t>
    </dgm:pt>
    <dgm:pt modelId="{69F0370B-BEF2-4D16-A4B7-09AE998D933F}">
      <dgm:prSet phldrT="[Text]"/>
      <dgm:spPr/>
      <dgm:t>
        <a:bodyPr/>
        <a:lstStyle/>
        <a:p>
          <a:r>
            <a:rPr lang="en-US" dirty="0" smtClean="0">
              <a:latin typeface="Open Sans" panose="020B0606030504020204" pitchFamily="34" charset="0"/>
              <a:ea typeface="Open Sans" panose="020B0606030504020204" pitchFamily="34" charset="0"/>
              <a:cs typeface="Open Sans" panose="020B0606030504020204" pitchFamily="34" charset="0"/>
            </a:rPr>
            <a:t>TDEC (state agency)</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03344564-C4D8-4273-8855-381D231E7E08}" type="parTrans" cxnId="{F563E20F-4494-4661-A64B-D7BEBBD5424E}">
      <dgm:prSet/>
      <dgm:spPr/>
      <dgm:t>
        <a:bodyPr/>
        <a:lstStyle/>
        <a:p>
          <a:endParaRPr lang="en-US"/>
        </a:p>
      </dgm:t>
    </dgm:pt>
    <dgm:pt modelId="{8D5BE13A-0D8F-4CC5-9F0B-0EA4DE17FC3C}" type="sibTrans" cxnId="{F563E20F-4494-4661-A64B-D7BEBBD5424E}">
      <dgm:prSet/>
      <dgm:spPr/>
      <dgm:t>
        <a:bodyPr/>
        <a:lstStyle/>
        <a:p>
          <a:endParaRPr lang="en-US"/>
        </a:p>
      </dgm:t>
    </dgm:pt>
    <dgm:pt modelId="{C7761680-D3D2-41F9-A3FE-41CFFC0374DD}">
      <dgm:prSet phldrT="[Text]" custT="1"/>
      <dgm:spPr/>
      <dgm:t>
        <a:bodyPr/>
        <a:lstStyle/>
        <a:p>
          <a:r>
            <a:rPr lang="en-US" sz="1300" dirty="0" smtClean="0">
              <a:latin typeface="Open Sans" panose="020B0606030504020204" pitchFamily="34" charset="0"/>
              <a:ea typeface="Open Sans" panose="020B0606030504020204" pitchFamily="34" charset="0"/>
              <a:cs typeface="Open Sans" panose="020B0606030504020204" pitchFamily="34" charset="0"/>
            </a:rPr>
            <a:t>Pass Through of Funds (Financial Assistance)</a:t>
          </a:r>
          <a:endParaRPr lang="en-US" sz="1300" dirty="0">
            <a:latin typeface="Open Sans" panose="020B0606030504020204" pitchFamily="34" charset="0"/>
            <a:ea typeface="Open Sans" panose="020B0606030504020204" pitchFamily="34" charset="0"/>
            <a:cs typeface="Open Sans" panose="020B0606030504020204" pitchFamily="34" charset="0"/>
          </a:endParaRPr>
        </a:p>
      </dgm:t>
    </dgm:pt>
    <dgm:pt modelId="{9C1C92B8-BA86-4581-A6B1-1E601B9705C2}" type="parTrans" cxnId="{DD263077-C577-40EC-A9F6-9508901A2426}">
      <dgm:prSet/>
      <dgm:spPr/>
      <dgm:t>
        <a:bodyPr/>
        <a:lstStyle/>
        <a:p>
          <a:endParaRPr lang="en-US"/>
        </a:p>
      </dgm:t>
    </dgm:pt>
    <dgm:pt modelId="{821F599E-B92E-4DC1-A4E5-8FD4D99CCF11}" type="sibTrans" cxnId="{DD263077-C577-40EC-A9F6-9508901A2426}">
      <dgm:prSet/>
      <dgm:spPr/>
      <dgm:t>
        <a:bodyPr/>
        <a:lstStyle/>
        <a:p>
          <a:endParaRPr lang="en-US"/>
        </a:p>
      </dgm:t>
    </dgm:pt>
    <dgm:pt modelId="{77A37056-CE6A-458C-8B62-36BE869799A5}">
      <dgm:prSet phldrT="[Text]" custT="1"/>
      <dgm:spPr/>
      <dgm:t>
        <a:bodyPr/>
        <a:lstStyle/>
        <a:p>
          <a:r>
            <a:rPr lang="en-US" sz="1100" dirty="0" smtClean="0">
              <a:latin typeface="Open Sans" panose="020B0606030504020204" pitchFamily="34" charset="0"/>
              <a:ea typeface="Open Sans" panose="020B0606030504020204" pitchFamily="34" charset="0"/>
              <a:cs typeface="Open Sans" panose="020B0606030504020204" pitchFamily="34" charset="0"/>
            </a:rPr>
            <a:t>(e.g., loan, grant, procurement contract, etc.)</a:t>
          </a:r>
          <a:endParaRPr lang="en-US" sz="1100" dirty="0">
            <a:latin typeface="Open Sans" panose="020B0606030504020204" pitchFamily="34" charset="0"/>
            <a:ea typeface="Open Sans" panose="020B0606030504020204" pitchFamily="34" charset="0"/>
            <a:cs typeface="Open Sans" panose="020B0606030504020204" pitchFamily="34" charset="0"/>
          </a:endParaRPr>
        </a:p>
      </dgm:t>
    </dgm:pt>
    <dgm:pt modelId="{9720387D-4F08-45BB-A377-81267F2B6EF0}" type="parTrans" cxnId="{69CC1A16-5947-479E-A6CE-5CBA9269B87E}">
      <dgm:prSet/>
      <dgm:spPr/>
      <dgm:t>
        <a:bodyPr/>
        <a:lstStyle/>
        <a:p>
          <a:endParaRPr lang="en-US"/>
        </a:p>
      </dgm:t>
    </dgm:pt>
    <dgm:pt modelId="{CF2FD3AF-C719-4721-9023-EAFCC4D9D34B}" type="sibTrans" cxnId="{69CC1A16-5947-479E-A6CE-5CBA9269B87E}">
      <dgm:prSet/>
      <dgm:spPr/>
      <dgm:t>
        <a:bodyPr/>
        <a:lstStyle/>
        <a:p>
          <a:endParaRPr lang="en-US"/>
        </a:p>
      </dgm:t>
    </dgm:pt>
    <dgm:pt modelId="{6B5DC09F-6D58-49D7-A2B9-40BBE01331F0}">
      <dgm:prSet phldrT="[Text]" custT="1"/>
      <dgm:spPr/>
      <dgm:t>
        <a:bodyPr/>
        <a:lstStyle/>
        <a:p>
          <a:r>
            <a:rPr lang="en-US" sz="1600" dirty="0" err="1" smtClean="0">
              <a:latin typeface="Open Sans" panose="020B0606030504020204" pitchFamily="34" charset="0"/>
              <a:ea typeface="Open Sans" panose="020B0606030504020204" pitchFamily="34" charset="0"/>
              <a:cs typeface="Open Sans" panose="020B0606030504020204" pitchFamily="34" charset="0"/>
            </a:rPr>
            <a:t>MailPro</a:t>
          </a:r>
          <a:r>
            <a:rPr lang="en-US" sz="1600" dirty="0" smtClean="0">
              <a:latin typeface="Open Sans" panose="020B0606030504020204" pitchFamily="34" charset="0"/>
              <a:ea typeface="Open Sans" panose="020B0606030504020204" pitchFamily="34" charset="0"/>
              <a:cs typeface="Open Sans" panose="020B0606030504020204" pitchFamily="34" charset="0"/>
            </a:rPr>
            <a:t> (contractor)</a:t>
          </a:r>
          <a:endParaRPr lang="en-US" sz="1600" dirty="0">
            <a:latin typeface="Open Sans" panose="020B0606030504020204" pitchFamily="34" charset="0"/>
            <a:ea typeface="Open Sans" panose="020B0606030504020204" pitchFamily="34" charset="0"/>
            <a:cs typeface="Open Sans" panose="020B0606030504020204" pitchFamily="34" charset="0"/>
          </a:endParaRPr>
        </a:p>
      </dgm:t>
    </dgm:pt>
    <dgm:pt modelId="{EB02BE04-D9FF-4D98-A5A8-3DDA96586C73}" type="parTrans" cxnId="{3367B00B-9D84-4DDA-8BCB-BAF77FA75F2A}">
      <dgm:prSet/>
      <dgm:spPr/>
      <dgm:t>
        <a:bodyPr/>
        <a:lstStyle/>
        <a:p>
          <a:endParaRPr lang="en-US"/>
        </a:p>
      </dgm:t>
    </dgm:pt>
    <dgm:pt modelId="{D0119B21-B061-4290-8030-CFDA1E2A390A}" type="sibTrans" cxnId="{3367B00B-9D84-4DDA-8BCB-BAF77FA75F2A}">
      <dgm:prSet/>
      <dgm:spPr/>
      <dgm:t>
        <a:bodyPr/>
        <a:lstStyle/>
        <a:p>
          <a:endParaRPr lang="en-US"/>
        </a:p>
      </dgm:t>
    </dgm:pt>
    <dgm:pt modelId="{6976FD98-B21E-41FF-891B-0CF0501DC4A1}" type="pres">
      <dgm:prSet presAssocID="{148C20AC-6091-4EB8-8FA0-F16501E4B80C}" presName="Name0" presStyleCnt="0">
        <dgm:presLayoutVars>
          <dgm:dir/>
          <dgm:animLvl val="lvl"/>
          <dgm:resizeHandles val="exact"/>
        </dgm:presLayoutVars>
      </dgm:prSet>
      <dgm:spPr/>
      <dgm:t>
        <a:bodyPr/>
        <a:lstStyle/>
        <a:p>
          <a:endParaRPr lang="en-US"/>
        </a:p>
      </dgm:t>
    </dgm:pt>
    <dgm:pt modelId="{ECA4AC1D-2F39-4DA4-82DA-DF1BB3A6A300}" type="pres">
      <dgm:prSet presAssocID="{6B5DC09F-6D58-49D7-A2B9-40BBE01331F0}" presName="boxAndChildren" presStyleCnt="0"/>
      <dgm:spPr/>
    </dgm:pt>
    <dgm:pt modelId="{69FEAAEE-E001-4092-9B3F-7BDAB7EF9A8D}" type="pres">
      <dgm:prSet presAssocID="{6B5DC09F-6D58-49D7-A2B9-40BBE01331F0}" presName="parentTextBox" presStyleLbl="node1" presStyleIdx="0" presStyleCnt="3" custScaleY="47384"/>
      <dgm:spPr/>
      <dgm:t>
        <a:bodyPr/>
        <a:lstStyle/>
        <a:p>
          <a:endParaRPr lang="en-US"/>
        </a:p>
      </dgm:t>
    </dgm:pt>
    <dgm:pt modelId="{92EB90D6-0F3C-4846-AA94-1B25C9755D0D}" type="pres">
      <dgm:prSet presAssocID="{8D5BE13A-0D8F-4CC5-9F0B-0EA4DE17FC3C}" presName="sp" presStyleCnt="0"/>
      <dgm:spPr/>
    </dgm:pt>
    <dgm:pt modelId="{15C56904-40CD-4D80-A507-ADED5CDE15DF}" type="pres">
      <dgm:prSet presAssocID="{69F0370B-BEF2-4D16-A4B7-09AE998D933F}" presName="arrowAndChildren" presStyleCnt="0"/>
      <dgm:spPr/>
    </dgm:pt>
    <dgm:pt modelId="{B74104DF-6359-43B6-83EC-9BAB9DB8A5C3}" type="pres">
      <dgm:prSet presAssocID="{69F0370B-BEF2-4D16-A4B7-09AE998D933F}" presName="parentTextArrow" presStyleLbl="node1" presStyleIdx="0" presStyleCnt="3"/>
      <dgm:spPr/>
      <dgm:t>
        <a:bodyPr/>
        <a:lstStyle/>
        <a:p>
          <a:endParaRPr lang="en-US"/>
        </a:p>
      </dgm:t>
    </dgm:pt>
    <dgm:pt modelId="{1FEBBDD5-DF3E-4328-874B-CA1565ED1F76}" type="pres">
      <dgm:prSet presAssocID="{69F0370B-BEF2-4D16-A4B7-09AE998D933F}" presName="arrow" presStyleLbl="node1" presStyleIdx="1" presStyleCnt="3"/>
      <dgm:spPr/>
      <dgm:t>
        <a:bodyPr/>
        <a:lstStyle/>
        <a:p>
          <a:endParaRPr lang="en-US"/>
        </a:p>
      </dgm:t>
    </dgm:pt>
    <dgm:pt modelId="{1A30DA3A-2C2D-4251-931A-CF73F7955364}" type="pres">
      <dgm:prSet presAssocID="{69F0370B-BEF2-4D16-A4B7-09AE998D933F}" presName="descendantArrow" presStyleCnt="0"/>
      <dgm:spPr/>
    </dgm:pt>
    <dgm:pt modelId="{ED2BB973-F8EF-4E50-B5CE-D805DCF156CD}" type="pres">
      <dgm:prSet presAssocID="{C7761680-D3D2-41F9-A3FE-41CFFC0374DD}" presName="childTextArrow" presStyleLbl="fgAccFollowNode1" presStyleIdx="0" presStyleCnt="4">
        <dgm:presLayoutVars>
          <dgm:bulletEnabled val="1"/>
        </dgm:presLayoutVars>
      </dgm:prSet>
      <dgm:spPr/>
      <dgm:t>
        <a:bodyPr/>
        <a:lstStyle/>
        <a:p>
          <a:endParaRPr lang="en-US"/>
        </a:p>
      </dgm:t>
    </dgm:pt>
    <dgm:pt modelId="{65C45A92-B961-48A6-8FCC-21A76FA2CEA1}" type="pres">
      <dgm:prSet presAssocID="{77A37056-CE6A-458C-8B62-36BE869799A5}" presName="childTextArrow" presStyleLbl="fgAccFollowNode1" presStyleIdx="1" presStyleCnt="4">
        <dgm:presLayoutVars>
          <dgm:bulletEnabled val="1"/>
        </dgm:presLayoutVars>
      </dgm:prSet>
      <dgm:spPr/>
      <dgm:t>
        <a:bodyPr/>
        <a:lstStyle/>
        <a:p>
          <a:endParaRPr lang="en-US"/>
        </a:p>
      </dgm:t>
    </dgm:pt>
    <dgm:pt modelId="{25599D7C-ED1D-4A76-8979-FC98ECDBC4CF}" type="pres">
      <dgm:prSet presAssocID="{E740D1EC-BE43-47FB-806A-875E41AE059F}" presName="sp" presStyleCnt="0"/>
      <dgm:spPr/>
    </dgm:pt>
    <dgm:pt modelId="{B2EFB522-7BFC-42B3-A4D3-FCE2F42C795A}" type="pres">
      <dgm:prSet presAssocID="{16985166-A1BD-4C96-B9C6-FDD7D878513C}" presName="arrowAndChildren" presStyleCnt="0"/>
      <dgm:spPr/>
    </dgm:pt>
    <dgm:pt modelId="{60CB68D4-1521-4AD9-B132-75394CD473AE}" type="pres">
      <dgm:prSet presAssocID="{16985166-A1BD-4C96-B9C6-FDD7D878513C}" presName="parentTextArrow" presStyleLbl="node1" presStyleIdx="1" presStyleCnt="3"/>
      <dgm:spPr/>
      <dgm:t>
        <a:bodyPr/>
        <a:lstStyle/>
        <a:p>
          <a:endParaRPr lang="en-US"/>
        </a:p>
      </dgm:t>
    </dgm:pt>
    <dgm:pt modelId="{683E3634-3BD1-4775-8C10-6CB20922D6CC}" type="pres">
      <dgm:prSet presAssocID="{16985166-A1BD-4C96-B9C6-FDD7D878513C}" presName="arrow" presStyleLbl="node1" presStyleIdx="2" presStyleCnt="3" custLinFactNeighborX="-59516" custLinFactNeighborY="-14849"/>
      <dgm:spPr/>
      <dgm:t>
        <a:bodyPr/>
        <a:lstStyle/>
        <a:p>
          <a:endParaRPr lang="en-US"/>
        </a:p>
      </dgm:t>
    </dgm:pt>
    <dgm:pt modelId="{4372652A-7915-4770-8730-6E617C290E1A}" type="pres">
      <dgm:prSet presAssocID="{16985166-A1BD-4C96-B9C6-FDD7D878513C}" presName="descendantArrow" presStyleCnt="0"/>
      <dgm:spPr/>
    </dgm:pt>
    <dgm:pt modelId="{23FA43A7-6E34-4E15-94EE-6547330E4927}" type="pres">
      <dgm:prSet presAssocID="{3001F556-0290-49E1-B5DD-FDAB47199EA0}" presName="childTextArrow" presStyleLbl="fgAccFollowNode1" presStyleIdx="2" presStyleCnt="4">
        <dgm:presLayoutVars>
          <dgm:bulletEnabled val="1"/>
        </dgm:presLayoutVars>
      </dgm:prSet>
      <dgm:spPr/>
      <dgm:t>
        <a:bodyPr/>
        <a:lstStyle/>
        <a:p>
          <a:endParaRPr lang="en-US"/>
        </a:p>
      </dgm:t>
    </dgm:pt>
    <dgm:pt modelId="{BB58BEC6-87F2-4EEB-AF58-DB75866A898F}" type="pres">
      <dgm:prSet presAssocID="{9BA10E56-32F9-4ECF-966A-2B226C2EE987}" presName="childTextArrow" presStyleLbl="fgAccFollowNode1" presStyleIdx="3" presStyleCnt="4">
        <dgm:presLayoutVars>
          <dgm:bulletEnabled val="1"/>
        </dgm:presLayoutVars>
      </dgm:prSet>
      <dgm:spPr/>
      <dgm:t>
        <a:bodyPr/>
        <a:lstStyle/>
        <a:p>
          <a:endParaRPr lang="en-US"/>
        </a:p>
      </dgm:t>
    </dgm:pt>
  </dgm:ptLst>
  <dgm:cxnLst>
    <dgm:cxn modelId="{1880497F-C72D-48A2-9CF7-AC1FD4CAF1F1}" type="presOf" srcId="{77A37056-CE6A-458C-8B62-36BE869799A5}" destId="{65C45A92-B961-48A6-8FCC-21A76FA2CEA1}" srcOrd="0" destOrd="0" presId="urn:microsoft.com/office/officeart/2005/8/layout/process4"/>
    <dgm:cxn modelId="{E215BCD1-BE78-480B-8A67-D1C746397E32}" type="presOf" srcId="{16985166-A1BD-4C96-B9C6-FDD7D878513C}" destId="{60CB68D4-1521-4AD9-B132-75394CD473AE}" srcOrd="0" destOrd="0" presId="urn:microsoft.com/office/officeart/2005/8/layout/process4"/>
    <dgm:cxn modelId="{3367B00B-9D84-4DDA-8BCB-BAF77FA75F2A}" srcId="{148C20AC-6091-4EB8-8FA0-F16501E4B80C}" destId="{6B5DC09F-6D58-49D7-A2B9-40BBE01331F0}" srcOrd="2" destOrd="0" parTransId="{EB02BE04-D9FF-4D98-A5A8-3DDA96586C73}" sibTransId="{D0119B21-B061-4290-8030-CFDA1E2A390A}"/>
    <dgm:cxn modelId="{7E699273-CCAC-4814-9725-045D6FDF2766}" type="presOf" srcId="{16985166-A1BD-4C96-B9C6-FDD7D878513C}" destId="{683E3634-3BD1-4775-8C10-6CB20922D6CC}" srcOrd="1" destOrd="0" presId="urn:microsoft.com/office/officeart/2005/8/layout/process4"/>
    <dgm:cxn modelId="{0D1CD6B2-D3C1-4B2E-94F8-3C0597034F91}" type="presOf" srcId="{69F0370B-BEF2-4D16-A4B7-09AE998D933F}" destId="{1FEBBDD5-DF3E-4328-874B-CA1565ED1F76}" srcOrd="1" destOrd="0" presId="urn:microsoft.com/office/officeart/2005/8/layout/process4"/>
    <dgm:cxn modelId="{C1E13D0B-E767-43B1-A941-C63BA16391A9}" type="presOf" srcId="{C7761680-D3D2-41F9-A3FE-41CFFC0374DD}" destId="{ED2BB973-F8EF-4E50-B5CE-D805DCF156CD}" srcOrd="0" destOrd="0" presId="urn:microsoft.com/office/officeart/2005/8/layout/process4"/>
    <dgm:cxn modelId="{F563E20F-4494-4661-A64B-D7BEBBD5424E}" srcId="{148C20AC-6091-4EB8-8FA0-F16501E4B80C}" destId="{69F0370B-BEF2-4D16-A4B7-09AE998D933F}" srcOrd="1" destOrd="0" parTransId="{03344564-C4D8-4273-8855-381D231E7E08}" sibTransId="{8D5BE13A-0D8F-4CC5-9F0B-0EA4DE17FC3C}"/>
    <dgm:cxn modelId="{7F314D32-3290-4F1B-A269-FBEFB77BA80E}" type="presOf" srcId="{6B5DC09F-6D58-49D7-A2B9-40BBE01331F0}" destId="{69FEAAEE-E001-4092-9B3F-7BDAB7EF9A8D}" srcOrd="0" destOrd="0" presId="urn:microsoft.com/office/officeart/2005/8/layout/process4"/>
    <dgm:cxn modelId="{4940545A-3652-4053-972C-A02B7A104008}" srcId="{16985166-A1BD-4C96-B9C6-FDD7D878513C}" destId="{9BA10E56-32F9-4ECF-966A-2B226C2EE987}" srcOrd="1" destOrd="0" parTransId="{05627523-55FB-4811-A4D4-43EE6240EC1A}" sibTransId="{61A332C9-CD84-481D-9D10-96E178697C75}"/>
    <dgm:cxn modelId="{00CF2D68-598F-487E-9E29-D2ABDD216C0D}" srcId="{16985166-A1BD-4C96-B9C6-FDD7D878513C}" destId="{3001F556-0290-49E1-B5DD-FDAB47199EA0}" srcOrd="0" destOrd="0" parTransId="{04F9921B-6CA7-4C06-978C-20CB84E69C4C}" sibTransId="{54A754B4-FE30-418B-9682-04C20FEBE74C}"/>
    <dgm:cxn modelId="{83A9AE64-0C25-46B8-A53E-FE1BEA623FA9}" type="presOf" srcId="{3001F556-0290-49E1-B5DD-FDAB47199EA0}" destId="{23FA43A7-6E34-4E15-94EE-6547330E4927}" srcOrd="0" destOrd="0" presId="urn:microsoft.com/office/officeart/2005/8/layout/process4"/>
    <dgm:cxn modelId="{16C47AB5-E860-449B-B0E3-73E3367C05A5}" type="presOf" srcId="{69F0370B-BEF2-4D16-A4B7-09AE998D933F}" destId="{B74104DF-6359-43B6-83EC-9BAB9DB8A5C3}" srcOrd="0" destOrd="0" presId="urn:microsoft.com/office/officeart/2005/8/layout/process4"/>
    <dgm:cxn modelId="{69CC1A16-5947-479E-A6CE-5CBA9269B87E}" srcId="{69F0370B-BEF2-4D16-A4B7-09AE998D933F}" destId="{77A37056-CE6A-458C-8B62-36BE869799A5}" srcOrd="1" destOrd="0" parTransId="{9720387D-4F08-45BB-A377-81267F2B6EF0}" sibTransId="{CF2FD3AF-C719-4721-9023-EAFCC4D9D34B}"/>
    <dgm:cxn modelId="{7C4E95C1-2E34-491F-AFE1-46D5D4621E04}" type="presOf" srcId="{148C20AC-6091-4EB8-8FA0-F16501E4B80C}" destId="{6976FD98-B21E-41FF-891B-0CF0501DC4A1}" srcOrd="0" destOrd="0" presId="urn:microsoft.com/office/officeart/2005/8/layout/process4"/>
    <dgm:cxn modelId="{6E2B1591-3900-400E-B641-5452A723C3AB}" type="presOf" srcId="{9BA10E56-32F9-4ECF-966A-2B226C2EE987}" destId="{BB58BEC6-87F2-4EEB-AF58-DB75866A898F}" srcOrd="0" destOrd="0" presId="urn:microsoft.com/office/officeart/2005/8/layout/process4"/>
    <dgm:cxn modelId="{3CA75FAB-8E8A-4761-8C03-C687ED79DB78}" srcId="{148C20AC-6091-4EB8-8FA0-F16501E4B80C}" destId="{16985166-A1BD-4C96-B9C6-FDD7D878513C}" srcOrd="0" destOrd="0" parTransId="{69E5BDF5-9D0C-4B68-BE46-30C7DE9B95AA}" sibTransId="{E740D1EC-BE43-47FB-806A-875E41AE059F}"/>
    <dgm:cxn modelId="{DD263077-C577-40EC-A9F6-9508901A2426}" srcId="{69F0370B-BEF2-4D16-A4B7-09AE998D933F}" destId="{C7761680-D3D2-41F9-A3FE-41CFFC0374DD}" srcOrd="0" destOrd="0" parTransId="{9C1C92B8-BA86-4581-A6B1-1E601B9705C2}" sibTransId="{821F599E-B92E-4DC1-A4E5-8FD4D99CCF11}"/>
    <dgm:cxn modelId="{51A221D4-B18C-4350-8479-B1A0EFDC827F}" type="presParOf" srcId="{6976FD98-B21E-41FF-891B-0CF0501DC4A1}" destId="{ECA4AC1D-2F39-4DA4-82DA-DF1BB3A6A300}" srcOrd="0" destOrd="0" presId="urn:microsoft.com/office/officeart/2005/8/layout/process4"/>
    <dgm:cxn modelId="{209E78A1-FEF4-42B4-9F07-9EBD95A5410B}" type="presParOf" srcId="{ECA4AC1D-2F39-4DA4-82DA-DF1BB3A6A300}" destId="{69FEAAEE-E001-4092-9B3F-7BDAB7EF9A8D}" srcOrd="0" destOrd="0" presId="urn:microsoft.com/office/officeart/2005/8/layout/process4"/>
    <dgm:cxn modelId="{F3A0D6C7-FBF4-4A3A-AEAC-7EC187A3C7E7}" type="presParOf" srcId="{6976FD98-B21E-41FF-891B-0CF0501DC4A1}" destId="{92EB90D6-0F3C-4846-AA94-1B25C9755D0D}" srcOrd="1" destOrd="0" presId="urn:microsoft.com/office/officeart/2005/8/layout/process4"/>
    <dgm:cxn modelId="{8183D5A1-287F-478F-B6AA-767CF3B631C5}" type="presParOf" srcId="{6976FD98-B21E-41FF-891B-0CF0501DC4A1}" destId="{15C56904-40CD-4D80-A507-ADED5CDE15DF}" srcOrd="2" destOrd="0" presId="urn:microsoft.com/office/officeart/2005/8/layout/process4"/>
    <dgm:cxn modelId="{9EBDABA0-1BE0-4715-8AA8-46CAF3F540B1}" type="presParOf" srcId="{15C56904-40CD-4D80-A507-ADED5CDE15DF}" destId="{B74104DF-6359-43B6-83EC-9BAB9DB8A5C3}" srcOrd="0" destOrd="0" presId="urn:microsoft.com/office/officeart/2005/8/layout/process4"/>
    <dgm:cxn modelId="{E3BDB810-D914-44DF-BDAC-D7B6BD7C31D7}" type="presParOf" srcId="{15C56904-40CD-4D80-A507-ADED5CDE15DF}" destId="{1FEBBDD5-DF3E-4328-874B-CA1565ED1F76}" srcOrd="1" destOrd="0" presId="urn:microsoft.com/office/officeart/2005/8/layout/process4"/>
    <dgm:cxn modelId="{5B911043-5F88-491F-8596-4EE6A66CB420}" type="presParOf" srcId="{15C56904-40CD-4D80-A507-ADED5CDE15DF}" destId="{1A30DA3A-2C2D-4251-931A-CF73F7955364}" srcOrd="2" destOrd="0" presId="urn:microsoft.com/office/officeart/2005/8/layout/process4"/>
    <dgm:cxn modelId="{E43D8E7A-5800-4B2A-93C4-30416EFD018E}" type="presParOf" srcId="{1A30DA3A-2C2D-4251-931A-CF73F7955364}" destId="{ED2BB973-F8EF-4E50-B5CE-D805DCF156CD}" srcOrd="0" destOrd="0" presId="urn:microsoft.com/office/officeart/2005/8/layout/process4"/>
    <dgm:cxn modelId="{AD14734D-6B43-460B-8C24-AA7BD1565C80}" type="presParOf" srcId="{1A30DA3A-2C2D-4251-931A-CF73F7955364}" destId="{65C45A92-B961-48A6-8FCC-21A76FA2CEA1}" srcOrd="1" destOrd="0" presId="urn:microsoft.com/office/officeart/2005/8/layout/process4"/>
    <dgm:cxn modelId="{0D22B1A0-4E0E-4856-AE46-DF53F45C59CF}" type="presParOf" srcId="{6976FD98-B21E-41FF-891B-0CF0501DC4A1}" destId="{25599D7C-ED1D-4A76-8979-FC98ECDBC4CF}" srcOrd="3" destOrd="0" presId="urn:microsoft.com/office/officeart/2005/8/layout/process4"/>
    <dgm:cxn modelId="{3A2BADEF-8D2A-4C06-8CD2-FF6853130BF4}" type="presParOf" srcId="{6976FD98-B21E-41FF-891B-0CF0501DC4A1}" destId="{B2EFB522-7BFC-42B3-A4D3-FCE2F42C795A}" srcOrd="4" destOrd="0" presId="urn:microsoft.com/office/officeart/2005/8/layout/process4"/>
    <dgm:cxn modelId="{0F25048B-CBBC-4EFB-9FB1-C4CE0C20EA22}" type="presParOf" srcId="{B2EFB522-7BFC-42B3-A4D3-FCE2F42C795A}" destId="{60CB68D4-1521-4AD9-B132-75394CD473AE}" srcOrd="0" destOrd="0" presId="urn:microsoft.com/office/officeart/2005/8/layout/process4"/>
    <dgm:cxn modelId="{4A88EE72-B27A-433C-AE6C-F4F117AFB313}" type="presParOf" srcId="{B2EFB522-7BFC-42B3-A4D3-FCE2F42C795A}" destId="{683E3634-3BD1-4775-8C10-6CB20922D6CC}" srcOrd="1" destOrd="0" presId="urn:microsoft.com/office/officeart/2005/8/layout/process4"/>
    <dgm:cxn modelId="{5C29F6F5-44AE-4AF8-889B-C282DE52353E}" type="presParOf" srcId="{B2EFB522-7BFC-42B3-A4D3-FCE2F42C795A}" destId="{4372652A-7915-4770-8730-6E617C290E1A}" srcOrd="2" destOrd="0" presId="urn:microsoft.com/office/officeart/2005/8/layout/process4"/>
    <dgm:cxn modelId="{6040511D-A7C2-42BB-8169-582F1EDA60D5}" type="presParOf" srcId="{4372652A-7915-4770-8730-6E617C290E1A}" destId="{23FA43A7-6E34-4E15-94EE-6547330E4927}" srcOrd="0" destOrd="0" presId="urn:microsoft.com/office/officeart/2005/8/layout/process4"/>
    <dgm:cxn modelId="{17BCC5C9-490C-4842-A118-BBFCA6B8AAF3}" type="presParOf" srcId="{4372652A-7915-4770-8730-6E617C290E1A}" destId="{BB58BEC6-87F2-4EEB-AF58-DB75866A898F}"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C20AC-6091-4EB8-8FA0-F16501E4B80C}" type="doc">
      <dgm:prSet loTypeId="urn:microsoft.com/office/officeart/2005/8/layout/process4" loCatId="list" qsTypeId="urn:microsoft.com/office/officeart/2005/8/quickstyle/simple5" qsCatId="simple" csTypeId="urn:microsoft.com/office/officeart/2005/8/colors/accent0_3" csCatId="mainScheme" phldr="1"/>
      <dgm:spPr/>
      <dgm:t>
        <a:bodyPr/>
        <a:lstStyle/>
        <a:p>
          <a:endParaRPr lang="en-US"/>
        </a:p>
      </dgm:t>
    </dgm:pt>
    <dgm:pt modelId="{16985166-A1BD-4C96-B9C6-FDD7D878513C}">
      <dgm:prSet phldrT="[Text]"/>
      <dgm:spPr/>
      <dgm:t>
        <a:bodyPr/>
        <a:lstStyle/>
        <a:p>
          <a:r>
            <a:rPr lang="en-US" b="1" dirty="0" smtClean="0">
              <a:latin typeface="Open Sans" panose="020B0606030504020204" pitchFamily="34" charset="0"/>
              <a:ea typeface="Open Sans" panose="020B0606030504020204" pitchFamily="34" charset="0"/>
              <a:cs typeface="Open Sans" panose="020B0606030504020204" pitchFamily="34" charset="0"/>
            </a:rPr>
            <a:t>FHWA Title VI Requirements </a:t>
          </a:r>
          <a:r>
            <a:rPr lang="en-US" dirty="0" smtClean="0">
              <a:latin typeface="Open Sans" panose="020B0606030504020204" pitchFamily="34" charset="0"/>
              <a:ea typeface="Open Sans" panose="020B0606030504020204" pitchFamily="34" charset="0"/>
              <a:cs typeface="Open Sans" panose="020B0606030504020204" pitchFamily="34" charset="0"/>
            </a:rPr>
            <a:t>(federal government agency)</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69E5BDF5-9D0C-4B68-BE46-30C7DE9B95AA}" type="parTrans" cxnId="{3CA75FAB-8E8A-4761-8C03-C687ED79DB78}">
      <dgm:prSet/>
      <dgm:spPr/>
      <dgm:t>
        <a:bodyPr/>
        <a:lstStyle/>
        <a:p>
          <a:endParaRPr lang="en-US"/>
        </a:p>
      </dgm:t>
    </dgm:pt>
    <dgm:pt modelId="{E740D1EC-BE43-47FB-806A-875E41AE059F}" type="sibTrans" cxnId="{3CA75FAB-8E8A-4761-8C03-C687ED79DB78}">
      <dgm:prSet/>
      <dgm:spPr/>
      <dgm:t>
        <a:bodyPr/>
        <a:lstStyle/>
        <a:p>
          <a:endParaRPr lang="en-US"/>
        </a:p>
      </dgm:t>
    </dgm:pt>
    <dgm:pt modelId="{3001F556-0290-49E1-B5DD-FDAB47199EA0}">
      <dgm:prSet phldrT="[Text]" custT="1"/>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Financial Assistance</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04F9921B-6CA7-4C06-978C-20CB84E69C4C}" type="parTrans" cxnId="{00CF2D68-598F-487E-9E29-D2ABDD216C0D}">
      <dgm:prSet/>
      <dgm:spPr/>
      <dgm:t>
        <a:bodyPr/>
        <a:lstStyle/>
        <a:p>
          <a:endParaRPr lang="en-US"/>
        </a:p>
      </dgm:t>
    </dgm:pt>
    <dgm:pt modelId="{54A754B4-FE30-418B-9682-04C20FEBE74C}" type="sibTrans" cxnId="{00CF2D68-598F-487E-9E29-D2ABDD216C0D}">
      <dgm:prSet/>
      <dgm:spPr/>
      <dgm:t>
        <a:bodyPr/>
        <a:lstStyle/>
        <a:p>
          <a:endParaRPr lang="en-US"/>
        </a:p>
      </dgm:t>
    </dgm:pt>
    <dgm:pt modelId="{9BA10E56-32F9-4ECF-966A-2B226C2EE987}">
      <dgm:prSet phldrT="[Text]"/>
      <dgm:spPr/>
      <dgm:t>
        <a:bodyPr/>
        <a:lstStyle/>
        <a:p>
          <a:r>
            <a:rPr lang="en-US" dirty="0" smtClean="0">
              <a:latin typeface="Open Sans" panose="020B0606030504020204" pitchFamily="34" charset="0"/>
              <a:ea typeface="Open Sans" panose="020B0606030504020204" pitchFamily="34" charset="0"/>
              <a:cs typeface="Open Sans" panose="020B0606030504020204" pitchFamily="34" charset="0"/>
            </a:rPr>
            <a:t>(e.g., loan, grant, tax exemption, assistance, surplus property, etc.)</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05627523-55FB-4811-A4D4-43EE6240EC1A}" type="parTrans" cxnId="{4940545A-3652-4053-972C-A02B7A104008}">
      <dgm:prSet/>
      <dgm:spPr/>
      <dgm:t>
        <a:bodyPr/>
        <a:lstStyle/>
        <a:p>
          <a:endParaRPr lang="en-US"/>
        </a:p>
      </dgm:t>
    </dgm:pt>
    <dgm:pt modelId="{61A332C9-CD84-481D-9D10-96E178697C75}" type="sibTrans" cxnId="{4940545A-3652-4053-972C-A02B7A104008}">
      <dgm:prSet/>
      <dgm:spPr/>
      <dgm:t>
        <a:bodyPr/>
        <a:lstStyle/>
        <a:p>
          <a:endParaRPr lang="en-US"/>
        </a:p>
      </dgm:t>
    </dgm:pt>
    <dgm:pt modelId="{69F0370B-BEF2-4D16-A4B7-09AE998D933F}">
      <dgm:prSet phldrT="[Text]"/>
      <dgm:spPr/>
      <dgm:t>
        <a:bodyPr/>
        <a:lstStyle/>
        <a:p>
          <a:r>
            <a:rPr lang="en-US" dirty="0" smtClean="0">
              <a:latin typeface="Open Sans" panose="020B0606030504020204" pitchFamily="34" charset="0"/>
              <a:ea typeface="Open Sans" panose="020B0606030504020204" pitchFamily="34" charset="0"/>
              <a:cs typeface="Open Sans" panose="020B0606030504020204" pitchFamily="34" charset="0"/>
            </a:rPr>
            <a:t>TDEC (state agency)</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03344564-C4D8-4273-8855-381D231E7E08}" type="parTrans" cxnId="{F563E20F-4494-4661-A64B-D7BEBBD5424E}">
      <dgm:prSet/>
      <dgm:spPr/>
      <dgm:t>
        <a:bodyPr/>
        <a:lstStyle/>
        <a:p>
          <a:endParaRPr lang="en-US"/>
        </a:p>
      </dgm:t>
    </dgm:pt>
    <dgm:pt modelId="{8D5BE13A-0D8F-4CC5-9F0B-0EA4DE17FC3C}" type="sibTrans" cxnId="{F563E20F-4494-4661-A64B-D7BEBBD5424E}">
      <dgm:prSet/>
      <dgm:spPr/>
      <dgm:t>
        <a:bodyPr/>
        <a:lstStyle/>
        <a:p>
          <a:endParaRPr lang="en-US"/>
        </a:p>
      </dgm:t>
    </dgm:pt>
    <dgm:pt modelId="{C7761680-D3D2-41F9-A3FE-41CFFC0374DD}">
      <dgm:prSet phldrT="[Text]" custT="1"/>
      <dgm:spPr/>
      <dgm:t>
        <a:bodyPr/>
        <a:lstStyle/>
        <a:p>
          <a:r>
            <a:rPr lang="en-US" sz="1400" dirty="0" smtClean="0">
              <a:latin typeface="Open Sans" panose="020B0606030504020204" pitchFamily="34" charset="0"/>
              <a:ea typeface="Open Sans" panose="020B0606030504020204" pitchFamily="34" charset="0"/>
              <a:cs typeface="Open Sans" panose="020B0606030504020204" pitchFamily="34" charset="0"/>
            </a:rPr>
            <a:t>Pass Through of Funds (Financial Assistance)</a:t>
          </a:r>
          <a:endParaRPr lang="en-US" sz="1400" dirty="0">
            <a:latin typeface="Open Sans" panose="020B0606030504020204" pitchFamily="34" charset="0"/>
            <a:ea typeface="Open Sans" panose="020B0606030504020204" pitchFamily="34" charset="0"/>
            <a:cs typeface="Open Sans" panose="020B0606030504020204" pitchFamily="34" charset="0"/>
          </a:endParaRPr>
        </a:p>
      </dgm:t>
    </dgm:pt>
    <dgm:pt modelId="{9C1C92B8-BA86-4581-A6B1-1E601B9705C2}" type="parTrans" cxnId="{DD263077-C577-40EC-A9F6-9508901A2426}">
      <dgm:prSet/>
      <dgm:spPr/>
      <dgm:t>
        <a:bodyPr/>
        <a:lstStyle/>
        <a:p>
          <a:endParaRPr lang="en-US"/>
        </a:p>
      </dgm:t>
    </dgm:pt>
    <dgm:pt modelId="{821F599E-B92E-4DC1-A4E5-8FD4D99CCF11}" type="sibTrans" cxnId="{DD263077-C577-40EC-A9F6-9508901A2426}">
      <dgm:prSet/>
      <dgm:spPr/>
      <dgm:t>
        <a:bodyPr/>
        <a:lstStyle/>
        <a:p>
          <a:endParaRPr lang="en-US"/>
        </a:p>
      </dgm:t>
    </dgm:pt>
    <dgm:pt modelId="{77A37056-CE6A-458C-8B62-36BE869799A5}">
      <dgm:prSet phldrT="[Text]" custT="1"/>
      <dgm:spPr/>
      <dgm:t>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(e.g., loan, grant, procurement contract, etc.)</a:t>
          </a:r>
          <a:endParaRPr lang="en-US" sz="1200" dirty="0">
            <a:latin typeface="Open Sans" panose="020B0606030504020204" pitchFamily="34" charset="0"/>
            <a:ea typeface="Open Sans" panose="020B0606030504020204" pitchFamily="34" charset="0"/>
            <a:cs typeface="Open Sans" panose="020B0606030504020204" pitchFamily="34" charset="0"/>
          </a:endParaRPr>
        </a:p>
      </dgm:t>
    </dgm:pt>
    <dgm:pt modelId="{9720387D-4F08-45BB-A377-81267F2B6EF0}" type="parTrans" cxnId="{69CC1A16-5947-479E-A6CE-5CBA9269B87E}">
      <dgm:prSet/>
      <dgm:spPr/>
      <dgm:t>
        <a:bodyPr/>
        <a:lstStyle/>
        <a:p>
          <a:endParaRPr lang="en-US"/>
        </a:p>
      </dgm:t>
    </dgm:pt>
    <dgm:pt modelId="{CF2FD3AF-C719-4721-9023-EAFCC4D9D34B}" type="sibTrans" cxnId="{69CC1A16-5947-479E-A6CE-5CBA9269B87E}">
      <dgm:prSet/>
      <dgm:spPr/>
      <dgm:t>
        <a:bodyPr/>
        <a:lstStyle/>
        <a:p>
          <a:endParaRPr lang="en-US"/>
        </a:p>
      </dgm:t>
    </dgm:pt>
    <dgm:pt modelId="{6B5DC09F-6D58-49D7-A2B9-40BBE01331F0}">
      <dgm:prSet phldrT="[Text]"/>
      <dgm:spPr/>
      <dgm:t>
        <a:bodyPr/>
        <a:lstStyle/>
        <a:p>
          <a:r>
            <a:rPr lang="en-US" dirty="0" err="1" smtClean="0">
              <a:latin typeface="Open Sans" panose="020B0606030504020204" pitchFamily="34" charset="0"/>
              <a:ea typeface="Open Sans" panose="020B0606030504020204" pitchFamily="34" charset="0"/>
              <a:cs typeface="Open Sans" panose="020B0606030504020204" pitchFamily="34" charset="0"/>
            </a:rPr>
            <a:t>Tinytown</a:t>
          </a:r>
          <a:r>
            <a:rPr lang="en-US" dirty="0" smtClean="0">
              <a:latin typeface="Open Sans" panose="020B0606030504020204" pitchFamily="34" charset="0"/>
              <a:ea typeface="Open Sans" panose="020B0606030504020204" pitchFamily="34" charset="0"/>
              <a:cs typeface="Open Sans" panose="020B0606030504020204" pitchFamily="34" charset="0"/>
            </a:rPr>
            <a:t> (grantee) or City of Athens (grantee) </a:t>
          </a:r>
          <a:endParaRPr lang="en-US" dirty="0">
            <a:latin typeface="Open Sans" panose="020B0606030504020204" pitchFamily="34" charset="0"/>
            <a:ea typeface="Open Sans" panose="020B0606030504020204" pitchFamily="34" charset="0"/>
            <a:cs typeface="Open Sans" panose="020B0606030504020204" pitchFamily="34" charset="0"/>
          </a:endParaRPr>
        </a:p>
      </dgm:t>
    </dgm:pt>
    <dgm:pt modelId="{EB02BE04-D9FF-4D98-A5A8-3DDA96586C73}" type="parTrans" cxnId="{3367B00B-9D84-4DDA-8BCB-BAF77FA75F2A}">
      <dgm:prSet/>
      <dgm:spPr/>
      <dgm:t>
        <a:bodyPr/>
        <a:lstStyle/>
        <a:p>
          <a:endParaRPr lang="en-US"/>
        </a:p>
      </dgm:t>
    </dgm:pt>
    <dgm:pt modelId="{D0119B21-B061-4290-8030-CFDA1E2A390A}" type="sibTrans" cxnId="{3367B00B-9D84-4DDA-8BCB-BAF77FA75F2A}">
      <dgm:prSet/>
      <dgm:spPr/>
      <dgm:t>
        <a:bodyPr/>
        <a:lstStyle/>
        <a:p>
          <a:endParaRPr lang="en-US"/>
        </a:p>
      </dgm:t>
    </dgm:pt>
    <dgm:pt modelId="{6976FD98-B21E-41FF-891B-0CF0501DC4A1}" type="pres">
      <dgm:prSet presAssocID="{148C20AC-6091-4EB8-8FA0-F16501E4B80C}" presName="Name0" presStyleCnt="0">
        <dgm:presLayoutVars>
          <dgm:dir/>
          <dgm:animLvl val="lvl"/>
          <dgm:resizeHandles val="exact"/>
        </dgm:presLayoutVars>
      </dgm:prSet>
      <dgm:spPr/>
      <dgm:t>
        <a:bodyPr/>
        <a:lstStyle/>
        <a:p>
          <a:endParaRPr lang="en-US"/>
        </a:p>
      </dgm:t>
    </dgm:pt>
    <dgm:pt modelId="{ECA4AC1D-2F39-4DA4-82DA-DF1BB3A6A300}" type="pres">
      <dgm:prSet presAssocID="{6B5DC09F-6D58-49D7-A2B9-40BBE01331F0}" presName="boxAndChildren" presStyleCnt="0"/>
      <dgm:spPr/>
    </dgm:pt>
    <dgm:pt modelId="{69FEAAEE-E001-4092-9B3F-7BDAB7EF9A8D}" type="pres">
      <dgm:prSet presAssocID="{6B5DC09F-6D58-49D7-A2B9-40BBE01331F0}" presName="parentTextBox" presStyleLbl="node1" presStyleIdx="0" presStyleCnt="3" custScaleY="47384"/>
      <dgm:spPr/>
      <dgm:t>
        <a:bodyPr/>
        <a:lstStyle/>
        <a:p>
          <a:endParaRPr lang="en-US"/>
        </a:p>
      </dgm:t>
    </dgm:pt>
    <dgm:pt modelId="{92EB90D6-0F3C-4846-AA94-1B25C9755D0D}" type="pres">
      <dgm:prSet presAssocID="{8D5BE13A-0D8F-4CC5-9F0B-0EA4DE17FC3C}" presName="sp" presStyleCnt="0"/>
      <dgm:spPr/>
    </dgm:pt>
    <dgm:pt modelId="{15C56904-40CD-4D80-A507-ADED5CDE15DF}" type="pres">
      <dgm:prSet presAssocID="{69F0370B-BEF2-4D16-A4B7-09AE998D933F}" presName="arrowAndChildren" presStyleCnt="0"/>
      <dgm:spPr/>
    </dgm:pt>
    <dgm:pt modelId="{B74104DF-6359-43B6-83EC-9BAB9DB8A5C3}" type="pres">
      <dgm:prSet presAssocID="{69F0370B-BEF2-4D16-A4B7-09AE998D933F}" presName="parentTextArrow" presStyleLbl="node1" presStyleIdx="0" presStyleCnt="3"/>
      <dgm:spPr/>
      <dgm:t>
        <a:bodyPr/>
        <a:lstStyle/>
        <a:p>
          <a:endParaRPr lang="en-US"/>
        </a:p>
      </dgm:t>
    </dgm:pt>
    <dgm:pt modelId="{1FEBBDD5-DF3E-4328-874B-CA1565ED1F76}" type="pres">
      <dgm:prSet presAssocID="{69F0370B-BEF2-4D16-A4B7-09AE998D933F}" presName="arrow" presStyleLbl="node1" presStyleIdx="1" presStyleCnt="3"/>
      <dgm:spPr/>
      <dgm:t>
        <a:bodyPr/>
        <a:lstStyle/>
        <a:p>
          <a:endParaRPr lang="en-US"/>
        </a:p>
      </dgm:t>
    </dgm:pt>
    <dgm:pt modelId="{1A30DA3A-2C2D-4251-931A-CF73F7955364}" type="pres">
      <dgm:prSet presAssocID="{69F0370B-BEF2-4D16-A4B7-09AE998D933F}" presName="descendantArrow" presStyleCnt="0"/>
      <dgm:spPr/>
    </dgm:pt>
    <dgm:pt modelId="{ED2BB973-F8EF-4E50-B5CE-D805DCF156CD}" type="pres">
      <dgm:prSet presAssocID="{C7761680-D3D2-41F9-A3FE-41CFFC0374DD}" presName="childTextArrow" presStyleLbl="fgAccFollowNode1" presStyleIdx="0" presStyleCnt="4">
        <dgm:presLayoutVars>
          <dgm:bulletEnabled val="1"/>
        </dgm:presLayoutVars>
      </dgm:prSet>
      <dgm:spPr/>
      <dgm:t>
        <a:bodyPr/>
        <a:lstStyle/>
        <a:p>
          <a:endParaRPr lang="en-US"/>
        </a:p>
      </dgm:t>
    </dgm:pt>
    <dgm:pt modelId="{65C45A92-B961-48A6-8FCC-21A76FA2CEA1}" type="pres">
      <dgm:prSet presAssocID="{77A37056-CE6A-458C-8B62-36BE869799A5}" presName="childTextArrow" presStyleLbl="fgAccFollowNode1" presStyleIdx="1" presStyleCnt="4">
        <dgm:presLayoutVars>
          <dgm:bulletEnabled val="1"/>
        </dgm:presLayoutVars>
      </dgm:prSet>
      <dgm:spPr/>
      <dgm:t>
        <a:bodyPr/>
        <a:lstStyle/>
        <a:p>
          <a:endParaRPr lang="en-US"/>
        </a:p>
      </dgm:t>
    </dgm:pt>
    <dgm:pt modelId="{25599D7C-ED1D-4A76-8979-FC98ECDBC4CF}" type="pres">
      <dgm:prSet presAssocID="{E740D1EC-BE43-47FB-806A-875E41AE059F}" presName="sp" presStyleCnt="0"/>
      <dgm:spPr/>
    </dgm:pt>
    <dgm:pt modelId="{B2EFB522-7BFC-42B3-A4D3-FCE2F42C795A}" type="pres">
      <dgm:prSet presAssocID="{16985166-A1BD-4C96-B9C6-FDD7D878513C}" presName="arrowAndChildren" presStyleCnt="0"/>
      <dgm:spPr/>
    </dgm:pt>
    <dgm:pt modelId="{60CB68D4-1521-4AD9-B132-75394CD473AE}" type="pres">
      <dgm:prSet presAssocID="{16985166-A1BD-4C96-B9C6-FDD7D878513C}" presName="parentTextArrow" presStyleLbl="node1" presStyleIdx="1" presStyleCnt="3"/>
      <dgm:spPr/>
      <dgm:t>
        <a:bodyPr/>
        <a:lstStyle/>
        <a:p>
          <a:endParaRPr lang="en-US"/>
        </a:p>
      </dgm:t>
    </dgm:pt>
    <dgm:pt modelId="{683E3634-3BD1-4775-8C10-6CB20922D6CC}" type="pres">
      <dgm:prSet presAssocID="{16985166-A1BD-4C96-B9C6-FDD7D878513C}" presName="arrow" presStyleLbl="node1" presStyleIdx="2" presStyleCnt="3" custLinFactNeighborX="7018" custLinFactNeighborY="3869"/>
      <dgm:spPr/>
      <dgm:t>
        <a:bodyPr/>
        <a:lstStyle/>
        <a:p>
          <a:endParaRPr lang="en-US"/>
        </a:p>
      </dgm:t>
    </dgm:pt>
    <dgm:pt modelId="{4372652A-7915-4770-8730-6E617C290E1A}" type="pres">
      <dgm:prSet presAssocID="{16985166-A1BD-4C96-B9C6-FDD7D878513C}" presName="descendantArrow" presStyleCnt="0"/>
      <dgm:spPr/>
    </dgm:pt>
    <dgm:pt modelId="{23FA43A7-6E34-4E15-94EE-6547330E4927}" type="pres">
      <dgm:prSet presAssocID="{3001F556-0290-49E1-B5DD-FDAB47199EA0}" presName="childTextArrow" presStyleLbl="fgAccFollowNode1" presStyleIdx="2" presStyleCnt="4" custLinFactNeighborY="14672">
        <dgm:presLayoutVars>
          <dgm:bulletEnabled val="1"/>
        </dgm:presLayoutVars>
      </dgm:prSet>
      <dgm:spPr/>
      <dgm:t>
        <a:bodyPr/>
        <a:lstStyle/>
        <a:p>
          <a:endParaRPr lang="en-US"/>
        </a:p>
      </dgm:t>
    </dgm:pt>
    <dgm:pt modelId="{BB58BEC6-87F2-4EEB-AF58-DB75866A898F}" type="pres">
      <dgm:prSet presAssocID="{9BA10E56-32F9-4ECF-966A-2B226C2EE987}" presName="childTextArrow" presStyleLbl="fgAccFollowNode1" presStyleIdx="3" presStyleCnt="4" custLinFactNeighborY="14672">
        <dgm:presLayoutVars>
          <dgm:bulletEnabled val="1"/>
        </dgm:presLayoutVars>
      </dgm:prSet>
      <dgm:spPr/>
      <dgm:t>
        <a:bodyPr/>
        <a:lstStyle/>
        <a:p>
          <a:endParaRPr lang="en-US"/>
        </a:p>
      </dgm:t>
    </dgm:pt>
  </dgm:ptLst>
  <dgm:cxnLst>
    <dgm:cxn modelId="{0F3B443F-E1FD-4913-8715-53C9BBED06AF}" type="presOf" srcId="{148C20AC-6091-4EB8-8FA0-F16501E4B80C}" destId="{6976FD98-B21E-41FF-891B-0CF0501DC4A1}" srcOrd="0" destOrd="0" presId="urn:microsoft.com/office/officeart/2005/8/layout/process4"/>
    <dgm:cxn modelId="{44691882-19D7-4ABE-A799-A1BC1DA07735}" type="presOf" srcId="{69F0370B-BEF2-4D16-A4B7-09AE998D933F}" destId="{1FEBBDD5-DF3E-4328-874B-CA1565ED1F76}" srcOrd="1" destOrd="0" presId="urn:microsoft.com/office/officeart/2005/8/layout/process4"/>
    <dgm:cxn modelId="{0A9D1AEE-E6C2-4D30-BBF7-BCAB1A438FD1}" type="presOf" srcId="{9BA10E56-32F9-4ECF-966A-2B226C2EE987}" destId="{BB58BEC6-87F2-4EEB-AF58-DB75866A898F}" srcOrd="0" destOrd="0" presId="urn:microsoft.com/office/officeart/2005/8/layout/process4"/>
    <dgm:cxn modelId="{B28175C8-A16E-4DAC-A713-10DB13B642B2}" type="presOf" srcId="{16985166-A1BD-4C96-B9C6-FDD7D878513C}" destId="{683E3634-3BD1-4775-8C10-6CB20922D6CC}" srcOrd="1" destOrd="0" presId="urn:microsoft.com/office/officeart/2005/8/layout/process4"/>
    <dgm:cxn modelId="{83F210CC-3B4F-458A-8B8B-EA572317A50A}" type="presOf" srcId="{6B5DC09F-6D58-49D7-A2B9-40BBE01331F0}" destId="{69FEAAEE-E001-4092-9B3F-7BDAB7EF9A8D}" srcOrd="0" destOrd="0" presId="urn:microsoft.com/office/officeart/2005/8/layout/process4"/>
    <dgm:cxn modelId="{3367B00B-9D84-4DDA-8BCB-BAF77FA75F2A}" srcId="{148C20AC-6091-4EB8-8FA0-F16501E4B80C}" destId="{6B5DC09F-6D58-49D7-A2B9-40BBE01331F0}" srcOrd="2" destOrd="0" parTransId="{EB02BE04-D9FF-4D98-A5A8-3DDA96586C73}" sibTransId="{D0119B21-B061-4290-8030-CFDA1E2A390A}"/>
    <dgm:cxn modelId="{22F6BE94-BDDB-4291-BFF9-AE771D63194E}" type="presOf" srcId="{69F0370B-BEF2-4D16-A4B7-09AE998D933F}" destId="{B74104DF-6359-43B6-83EC-9BAB9DB8A5C3}" srcOrd="0" destOrd="0" presId="urn:microsoft.com/office/officeart/2005/8/layout/process4"/>
    <dgm:cxn modelId="{F563E20F-4494-4661-A64B-D7BEBBD5424E}" srcId="{148C20AC-6091-4EB8-8FA0-F16501E4B80C}" destId="{69F0370B-BEF2-4D16-A4B7-09AE998D933F}" srcOrd="1" destOrd="0" parTransId="{03344564-C4D8-4273-8855-381D231E7E08}" sibTransId="{8D5BE13A-0D8F-4CC5-9F0B-0EA4DE17FC3C}"/>
    <dgm:cxn modelId="{ED3ADFF0-7898-477D-B56F-DCA4DCF3466C}" type="presOf" srcId="{77A37056-CE6A-458C-8B62-36BE869799A5}" destId="{65C45A92-B961-48A6-8FCC-21A76FA2CEA1}" srcOrd="0" destOrd="0" presId="urn:microsoft.com/office/officeart/2005/8/layout/process4"/>
    <dgm:cxn modelId="{4940545A-3652-4053-972C-A02B7A104008}" srcId="{16985166-A1BD-4C96-B9C6-FDD7D878513C}" destId="{9BA10E56-32F9-4ECF-966A-2B226C2EE987}" srcOrd="1" destOrd="0" parTransId="{05627523-55FB-4811-A4D4-43EE6240EC1A}" sibTransId="{61A332C9-CD84-481D-9D10-96E178697C75}"/>
    <dgm:cxn modelId="{00CF2D68-598F-487E-9E29-D2ABDD216C0D}" srcId="{16985166-A1BD-4C96-B9C6-FDD7D878513C}" destId="{3001F556-0290-49E1-B5DD-FDAB47199EA0}" srcOrd="0" destOrd="0" parTransId="{04F9921B-6CA7-4C06-978C-20CB84E69C4C}" sibTransId="{54A754B4-FE30-418B-9682-04C20FEBE74C}"/>
    <dgm:cxn modelId="{B1D25F96-08FA-448E-B0C1-90404F026364}" type="presOf" srcId="{16985166-A1BD-4C96-B9C6-FDD7D878513C}" destId="{60CB68D4-1521-4AD9-B132-75394CD473AE}" srcOrd="0" destOrd="0" presId="urn:microsoft.com/office/officeart/2005/8/layout/process4"/>
    <dgm:cxn modelId="{255A1284-CFF3-4DF0-8328-8CF0BD03866D}" type="presOf" srcId="{C7761680-D3D2-41F9-A3FE-41CFFC0374DD}" destId="{ED2BB973-F8EF-4E50-B5CE-D805DCF156CD}" srcOrd="0" destOrd="0" presId="urn:microsoft.com/office/officeart/2005/8/layout/process4"/>
    <dgm:cxn modelId="{69CC1A16-5947-479E-A6CE-5CBA9269B87E}" srcId="{69F0370B-BEF2-4D16-A4B7-09AE998D933F}" destId="{77A37056-CE6A-458C-8B62-36BE869799A5}" srcOrd="1" destOrd="0" parTransId="{9720387D-4F08-45BB-A377-81267F2B6EF0}" sibTransId="{CF2FD3AF-C719-4721-9023-EAFCC4D9D34B}"/>
    <dgm:cxn modelId="{3CA75FAB-8E8A-4761-8C03-C687ED79DB78}" srcId="{148C20AC-6091-4EB8-8FA0-F16501E4B80C}" destId="{16985166-A1BD-4C96-B9C6-FDD7D878513C}" srcOrd="0" destOrd="0" parTransId="{69E5BDF5-9D0C-4B68-BE46-30C7DE9B95AA}" sibTransId="{E740D1EC-BE43-47FB-806A-875E41AE059F}"/>
    <dgm:cxn modelId="{DD263077-C577-40EC-A9F6-9508901A2426}" srcId="{69F0370B-BEF2-4D16-A4B7-09AE998D933F}" destId="{C7761680-D3D2-41F9-A3FE-41CFFC0374DD}" srcOrd="0" destOrd="0" parTransId="{9C1C92B8-BA86-4581-A6B1-1E601B9705C2}" sibTransId="{821F599E-B92E-4DC1-A4E5-8FD4D99CCF11}"/>
    <dgm:cxn modelId="{72126508-31EF-4397-A074-405918F065B3}" type="presOf" srcId="{3001F556-0290-49E1-B5DD-FDAB47199EA0}" destId="{23FA43A7-6E34-4E15-94EE-6547330E4927}" srcOrd="0" destOrd="0" presId="urn:microsoft.com/office/officeart/2005/8/layout/process4"/>
    <dgm:cxn modelId="{B45D67CA-B554-4571-B5D4-B1D10084BB02}" type="presParOf" srcId="{6976FD98-B21E-41FF-891B-0CF0501DC4A1}" destId="{ECA4AC1D-2F39-4DA4-82DA-DF1BB3A6A300}" srcOrd="0" destOrd="0" presId="urn:microsoft.com/office/officeart/2005/8/layout/process4"/>
    <dgm:cxn modelId="{30FABC14-D901-4C4D-B4F1-DF490905476A}" type="presParOf" srcId="{ECA4AC1D-2F39-4DA4-82DA-DF1BB3A6A300}" destId="{69FEAAEE-E001-4092-9B3F-7BDAB7EF9A8D}" srcOrd="0" destOrd="0" presId="urn:microsoft.com/office/officeart/2005/8/layout/process4"/>
    <dgm:cxn modelId="{ED67B2C9-A620-4981-8608-FB5C73AEF501}" type="presParOf" srcId="{6976FD98-B21E-41FF-891B-0CF0501DC4A1}" destId="{92EB90D6-0F3C-4846-AA94-1B25C9755D0D}" srcOrd="1" destOrd="0" presId="urn:microsoft.com/office/officeart/2005/8/layout/process4"/>
    <dgm:cxn modelId="{9B1489CC-8467-4BD6-AF2B-EAD4B93475ED}" type="presParOf" srcId="{6976FD98-B21E-41FF-891B-0CF0501DC4A1}" destId="{15C56904-40CD-4D80-A507-ADED5CDE15DF}" srcOrd="2" destOrd="0" presId="urn:microsoft.com/office/officeart/2005/8/layout/process4"/>
    <dgm:cxn modelId="{3BC3EFAA-7D3E-41AA-8317-3C83F2D336D9}" type="presParOf" srcId="{15C56904-40CD-4D80-A507-ADED5CDE15DF}" destId="{B74104DF-6359-43B6-83EC-9BAB9DB8A5C3}" srcOrd="0" destOrd="0" presId="urn:microsoft.com/office/officeart/2005/8/layout/process4"/>
    <dgm:cxn modelId="{5F130A46-4E8A-4318-974A-D1DDD2922A9B}" type="presParOf" srcId="{15C56904-40CD-4D80-A507-ADED5CDE15DF}" destId="{1FEBBDD5-DF3E-4328-874B-CA1565ED1F76}" srcOrd="1" destOrd="0" presId="urn:microsoft.com/office/officeart/2005/8/layout/process4"/>
    <dgm:cxn modelId="{825A3ADF-2B43-4B8B-9DB2-185BC9E45D9E}" type="presParOf" srcId="{15C56904-40CD-4D80-A507-ADED5CDE15DF}" destId="{1A30DA3A-2C2D-4251-931A-CF73F7955364}" srcOrd="2" destOrd="0" presId="urn:microsoft.com/office/officeart/2005/8/layout/process4"/>
    <dgm:cxn modelId="{D9DB917A-5FD2-47A1-94DC-9823A921801F}" type="presParOf" srcId="{1A30DA3A-2C2D-4251-931A-CF73F7955364}" destId="{ED2BB973-F8EF-4E50-B5CE-D805DCF156CD}" srcOrd="0" destOrd="0" presId="urn:microsoft.com/office/officeart/2005/8/layout/process4"/>
    <dgm:cxn modelId="{9A1C55CD-63E2-40BD-9AAE-D9CA92144D17}" type="presParOf" srcId="{1A30DA3A-2C2D-4251-931A-CF73F7955364}" destId="{65C45A92-B961-48A6-8FCC-21A76FA2CEA1}" srcOrd="1" destOrd="0" presId="urn:microsoft.com/office/officeart/2005/8/layout/process4"/>
    <dgm:cxn modelId="{7986DD69-E85D-4581-9097-0D00C53A8F74}" type="presParOf" srcId="{6976FD98-B21E-41FF-891B-0CF0501DC4A1}" destId="{25599D7C-ED1D-4A76-8979-FC98ECDBC4CF}" srcOrd="3" destOrd="0" presId="urn:microsoft.com/office/officeart/2005/8/layout/process4"/>
    <dgm:cxn modelId="{32168648-DE87-4435-990D-1B3F67B800E2}" type="presParOf" srcId="{6976FD98-B21E-41FF-891B-0CF0501DC4A1}" destId="{B2EFB522-7BFC-42B3-A4D3-FCE2F42C795A}" srcOrd="4" destOrd="0" presId="urn:microsoft.com/office/officeart/2005/8/layout/process4"/>
    <dgm:cxn modelId="{C9EA3C23-45C0-495F-964B-5BA1CBB0977D}" type="presParOf" srcId="{B2EFB522-7BFC-42B3-A4D3-FCE2F42C795A}" destId="{60CB68D4-1521-4AD9-B132-75394CD473AE}" srcOrd="0" destOrd="0" presId="urn:microsoft.com/office/officeart/2005/8/layout/process4"/>
    <dgm:cxn modelId="{AACFFC39-3903-46AF-ACD0-CD5F4E16FF25}" type="presParOf" srcId="{B2EFB522-7BFC-42B3-A4D3-FCE2F42C795A}" destId="{683E3634-3BD1-4775-8C10-6CB20922D6CC}" srcOrd="1" destOrd="0" presId="urn:microsoft.com/office/officeart/2005/8/layout/process4"/>
    <dgm:cxn modelId="{97E6970D-EA21-4706-BD05-6377F8A1B2A7}" type="presParOf" srcId="{B2EFB522-7BFC-42B3-A4D3-FCE2F42C795A}" destId="{4372652A-7915-4770-8730-6E617C290E1A}" srcOrd="2" destOrd="0" presId="urn:microsoft.com/office/officeart/2005/8/layout/process4"/>
    <dgm:cxn modelId="{63E4AD7C-1A9A-4C4F-84F8-FB26BE2EB9AC}" type="presParOf" srcId="{4372652A-7915-4770-8730-6E617C290E1A}" destId="{23FA43A7-6E34-4E15-94EE-6547330E4927}" srcOrd="0" destOrd="0" presId="urn:microsoft.com/office/officeart/2005/8/layout/process4"/>
    <dgm:cxn modelId="{2030CB68-98C5-4517-A9DC-F6396C2C16C8}" type="presParOf" srcId="{4372652A-7915-4770-8730-6E617C290E1A}" destId="{BB58BEC6-87F2-4EEB-AF58-DB75866A898F}" srcOrd="1"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EAAEE-E001-4092-9B3F-7BDAB7EF9A8D}">
      <dsp:nvSpPr>
        <dsp:cNvPr id="0" name=""/>
        <dsp:cNvSpPr/>
      </dsp:nvSpPr>
      <dsp:spPr>
        <a:xfrm>
          <a:off x="0" y="3743137"/>
          <a:ext cx="4114800" cy="581799"/>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err="1" smtClean="0">
              <a:latin typeface="Open Sans" panose="020B0606030504020204" pitchFamily="34" charset="0"/>
              <a:ea typeface="Open Sans" panose="020B0606030504020204" pitchFamily="34" charset="0"/>
              <a:cs typeface="Open Sans" panose="020B0606030504020204" pitchFamily="34" charset="0"/>
            </a:rPr>
            <a:t>MailPro</a:t>
          </a:r>
          <a:r>
            <a:rPr lang="en-US" sz="1600" kern="1200" dirty="0" smtClean="0">
              <a:latin typeface="Open Sans" panose="020B0606030504020204" pitchFamily="34" charset="0"/>
              <a:ea typeface="Open Sans" panose="020B0606030504020204" pitchFamily="34" charset="0"/>
              <a:cs typeface="Open Sans" panose="020B0606030504020204" pitchFamily="34" charset="0"/>
            </a:rPr>
            <a:t> (contractor)</a:t>
          </a:r>
          <a:endParaRPr lang="en-US" sz="16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3743137"/>
        <a:ext cx="4114800" cy="581799"/>
      </dsp:txXfrm>
    </dsp:sp>
    <dsp:sp modelId="{1FEBBDD5-DF3E-4328-874B-CA1565ED1F76}">
      <dsp:nvSpPr>
        <dsp:cNvPr id="0" name=""/>
        <dsp:cNvSpPr/>
      </dsp:nvSpPr>
      <dsp:spPr>
        <a:xfrm rot="10800000">
          <a:off x="0" y="1873139"/>
          <a:ext cx="4114800" cy="1888415"/>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latin typeface="Open Sans" panose="020B0606030504020204" pitchFamily="34" charset="0"/>
              <a:ea typeface="Open Sans" panose="020B0606030504020204" pitchFamily="34" charset="0"/>
              <a:cs typeface="Open Sans" panose="020B0606030504020204" pitchFamily="34" charset="0"/>
            </a:rPr>
            <a:t>TDEC (state agency)</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rot="-10800000">
        <a:off x="0" y="1873139"/>
        <a:ext cx="4114800" cy="662833"/>
      </dsp:txXfrm>
    </dsp:sp>
    <dsp:sp modelId="{ED2BB973-F8EF-4E50-B5CE-D805DCF156CD}">
      <dsp:nvSpPr>
        <dsp:cNvPr id="0" name=""/>
        <dsp:cNvSpPr/>
      </dsp:nvSpPr>
      <dsp:spPr>
        <a:xfrm>
          <a:off x="0" y="2535973"/>
          <a:ext cx="2057399" cy="56463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latin typeface="Open Sans" panose="020B0606030504020204" pitchFamily="34" charset="0"/>
              <a:ea typeface="Open Sans" panose="020B0606030504020204" pitchFamily="34" charset="0"/>
              <a:cs typeface="Open Sans" panose="020B0606030504020204" pitchFamily="34" charset="0"/>
            </a:rPr>
            <a:t>Pass Through of Funds (Financial Assistance)</a:t>
          </a:r>
          <a:endParaRPr lang="en-US" sz="13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2535973"/>
        <a:ext cx="2057399" cy="564636"/>
      </dsp:txXfrm>
    </dsp:sp>
    <dsp:sp modelId="{65C45A92-B961-48A6-8FCC-21A76FA2CEA1}">
      <dsp:nvSpPr>
        <dsp:cNvPr id="0" name=""/>
        <dsp:cNvSpPr/>
      </dsp:nvSpPr>
      <dsp:spPr>
        <a:xfrm>
          <a:off x="2057400" y="2535973"/>
          <a:ext cx="2057399" cy="56463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latin typeface="Open Sans" panose="020B0606030504020204" pitchFamily="34" charset="0"/>
              <a:ea typeface="Open Sans" panose="020B0606030504020204" pitchFamily="34" charset="0"/>
              <a:cs typeface="Open Sans" panose="020B0606030504020204" pitchFamily="34" charset="0"/>
            </a:rPr>
            <a:t>(e.g., loan, grant, procurement contract, etc.)</a:t>
          </a:r>
          <a:endParaRPr lang="en-US" sz="1100" kern="1200" dirty="0">
            <a:latin typeface="Open Sans" panose="020B0606030504020204" pitchFamily="34" charset="0"/>
            <a:ea typeface="Open Sans" panose="020B0606030504020204" pitchFamily="34" charset="0"/>
            <a:cs typeface="Open Sans" panose="020B0606030504020204" pitchFamily="34" charset="0"/>
          </a:endParaRPr>
        </a:p>
      </dsp:txBody>
      <dsp:txXfrm>
        <a:off x="2057400" y="2535973"/>
        <a:ext cx="2057399" cy="564636"/>
      </dsp:txXfrm>
    </dsp:sp>
    <dsp:sp modelId="{683E3634-3BD1-4775-8C10-6CB20922D6CC}">
      <dsp:nvSpPr>
        <dsp:cNvPr id="0" name=""/>
        <dsp:cNvSpPr/>
      </dsp:nvSpPr>
      <dsp:spPr>
        <a:xfrm rot="10800000">
          <a:off x="0" y="0"/>
          <a:ext cx="4114800" cy="1888415"/>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Open Sans" panose="020B0606030504020204" pitchFamily="34" charset="0"/>
              <a:ea typeface="Open Sans" panose="020B0606030504020204" pitchFamily="34" charset="0"/>
              <a:cs typeface="Open Sans" panose="020B0606030504020204" pitchFamily="34" charset="0"/>
            </a:rPr>
            <a:t>EPA Title VI Requirements</a:t>
          </a:r>
          <a:r>
            <a:rPr lang="en-US" sz="1400" kern="1200" dirty="0" smtClean="0">
              <a:latin typeface="Open Sans" panose="020B0606030504020204" pitchFamily="34" charset="0"/>
              <a:ea typeface="Open Sans" panose="020B0606030504020204" pitchFamily="34" charset="0"/>
              <a:cs typeface="Open Sans" panose="020B0606030504020204" pitchFamily="34" charset="0"/>
            </a:rPr>
            <a:t> (federal government agency)</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rot="-10800000">
        <a:off x="0" y="0"/>
        <a:ext cx="4114800" cy="662833"/>
      </dsp:txXfrm>
    </dsp:sp>
    <dsp:sp modelId="{23FA43A7-6E34-4E15-94EE-6547330E4927}">
      <dsp:nvSpPr>
        <dsp:cNvPr id="0" name=""/>
        <dsp:cNvSpPr/>
      </dsp:nvSpPr>
      <dsp:spPr>
        <a:xfrm>
          <a:off x="0" y="665975"/>
          <a:ext cx="2057399" cy="56463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Open Sans" panose="020B0606030504020204" pitchFamily="34" charset="0"/>
              <a:ea typeface="Open Sans" panose="020B0606030504020204" pitchFamily="34" charset="0"/>
              <a:cs typeface="Open Sans" panose="020B0606030504020204" pitchFamily="34" charset="0"/>
            </a:rPr>
            <a:t>Financial Assistance</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665975"/>
        <a:ext cx="2057399" cy="564636"/>
      </dsp:txXfrm>
    </dsp:sp>
    <dsp:sp modelId="{BB58BEC6-87F2-4EEB-AF58-DB75866A898F}">
      <dsp:nvSpPr>
        <dsp:cNvPr id="0" name=""/>
        <dsp:cNvSpPr/>
      </dsp:nvSpPr>
      <dsp:spPr>
        <a:xfrm>
          <a:off x="2057400" y="665975"/>
          <a:ext cx="2057399" cy="564636"/>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latin typeface="Open Sans" panose="020B0606030504020204" pitchFamily="34" charset="0"/>
              <a:ea typeface="Open Sans" panose="020B0606030504020204" pitchFamily="34" charset="0"/>
              <a:cs typeface="Open Sans" panose="020B0606030504020204" pitchFamily="34" charset="0"/>
            </a:rPr>
            <a:t>(e.g., loan, grant, tax exemption, assistance, surplus property, etc.)</a:t>
          </a:r>
          <a:endParaRPr lang="en-US" sz="1100" kern="1200" dirty="0">
            <a:latin typeface="Open Sans" panose="020B0606030504020204" pitchFamily="34" charset="0"/>
            <a:ea typeface="Open Sans" panose="020B0606030504020204" pitchFamily="34" charset="0"/>
            <a:cs typeface="Open Sans" panose="020B0606030504020204" pitchFamily="34" charset="0"/>
          </a:endParaRPr>
        </a:p>
      </dsp:txBody>
      <dsp:txXfrm>
        <a:off x="2057400" y="665975"/>
        <a:ext cx="2057399" cy="5646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EAAEE-E001-4092-9B3F-7BDAB7EF9A8D}">
      <dsp:nvSpPr>
        <dsp:cNvPr id="0" name=""/>
        <dsp:cNvSpPr/>
      </dsp:nvSpPr>
      <dsp:spPr>
        <a:xfrm>
          <a:off x="0" y="3809039"/>
          <a:ext cx="4343400" cy="5920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err="1" smtClean="0">
              <a:latin typeface="Open Sans" panose="020B0606030504020204" pitchFamily="34" charset="0"/>
              <a:ea typeface="Open Sans" panose="020B0606030504020204" pitchFamily="34" charset="0"/>
              <a:cs typeface="Open Sans" panose="020B0606030504020204" pitchFamily="34" charset="0"/>
            </a:rPr>
            <a:t>Tinytown</a:t>
          </a:r>
          <a:r>
            <a:rPr lang="en-US" sz="1400" kern="1200" dirty="0" smtClean="0">
              <a:latin typeface="Open Sans" panose="020B0606030504020204" pitchFamily="34" charset="0"/>
              <a:ea typeface="Open Sans" panose="020B0606030504020204" pitchFamily="34" charset="0"/>
              <a:cs typeface="Open Sans" panose="020B0606030504020204" pitchFamily="34" charset="0"/>
            </a:rPr>
            <a:t> (grantee) or City of Athens (grantee) </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3809039"/>
        <a:ext cx="4343400" cy="592042"/>
      </dsp:txXfrm>
    </dsp:sp>
    <dsp:sp modelId="{1FEBBDD5-DF3E-4328-874B-CA1565ED1F76}">
      <dsp:nvSpPr>
        <dsp:cNvPr id="0" name=""/>
        <dsp:cNvSpPr/>
      </dsp:nvSpPr>
      <dsp:spPr>
        <a:xfrm rot="10800000">
          <a:off x="0" y="1906117"/>
          <a:ext cx="4343400" cy="1921663"/>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latin typeface="Open Sans" panose="020B0606030504020204" pitchFamily="34" charset="0"/>
              <a:ea typeface="Open Sans" panose="020B0606030504020204" pitchFamily="34" charset="0"/>
              <a:cs typeface="Open Sans" panose="020B0606030504020204" pitchFamily="34" charset="0"/>
            </a:rPr>
            <a:t>TDEC (state agency)</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rot="-10800000">
        <a:off x="0" y="1906117"/>
        <a:ext cx="4343400" cy="674503"/>
      </dsp:txXfrm>
    </dsp:sp>
    <dsp:sp modelId="{ED2BB973-F8EF-4E50-B5CE-D805DCF156CD}">
      <dsp:nvSpPr>
        <dsp:cNvPr id="0" name=""/>
        <dsp:cNvSpPr/>
      </dsp:nvSpPr>
      <dsp:spPr>
        <a:xfrm>
          <a:off x="0" y="2580621"/>
          <a:ext cx="2171700" cy="57457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Open Sans" panose="020B0606030504020204" pitchFamily="34" charset="0"/>
              <a:ea typeface="Open Sans" panose="020B0606030504020204" pitchFamily="34" charset="0"/>
              <a:cs typeface="Open Sans" panose="020B0606030504020204" pitchFamily="34" charset="0"/>
            </a:rPr>
            <a:t>Pass Through of Funds (Financial Assistance)</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2580621"/>
        <a:ext cx="2171700" cy="574577"/>
      </dsp:txXfrm>
    </dsp:sp>
    <dsp:sp modelId="{65C45A92-B961-48A6-8FCC-21A76FA2CEA1}">
      <dsp:nvSpPr>
        <dsp:cNvPr id="0" name=""/>
        <dsp:cNvSpPr/>
      </dsp:nvSpPr>
      <dsp:spPr>
        <a:xfrm>
          <a:off x="2171700" y="2580621"/>
          <a:ext cx="2171700" cy="57457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latin typeface="Open Sans" panose="020B0606030504020204" pitchFamily="34" charset="0"/>
              <a:ea typeface="Open Sans" panose="020B0606030504020204" pitchFamily="34" charset="0"/>
              <a:cs typeface="Open Sans" panose="020B0606030504020204" pitchFamily="34" charset="0"/>
            </a:rPr>
            <a:t>(e.g., loan, grant, procurement contract, etc.)</a:t>
          </a:r>
          <a:endParaRPr lang="en-US" sz="1200" kern="1200" dirty="0">
            <a:latin typeface="Open Sans" panose="020B0606030504020204" pitchFamily="34" charset="0"/>
            <a:ea typeface="Open Sans" panose="020B0606030504020204" pitchFamily="34" charset="0"/>
            <a:cs typeface="Open Sans" panose="020B0606030504020204" pitchFamily="34" charset="0"/>
          </a:endParaRPr>
        </a:p>
      </dsp:txBody>
      <dsp:txXfrm>
        <a:off x="2171700" y="2580621"/>
        <a:ext cx="2171700" cy="574577"/>
      </dsp:txXfrm>
    </dsp:sp>
    <dsp:sp modelId="{683E3634-3BD1-4775-8C10-6CB20922D6CC}">
      <dsp:nvSpPr>
        <dsp:cNvPr id="0" name=""/>
        <dsp:cNvSpPr/>
      </dsp:nvSpPr>
      <dsp:spPr>
        <a:xfrm rot="10800000">
          <a:off x="0" y="77545"/>
          <a:ext cx="4343400" cy="1921663"/>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Open Sans" panose="020B0606030504020204" pitchFamily="34" charset="0"/>
              <a:ea typeface="Open Sans" panose="020B0606030504020204" pitchFamily="34" charset="0"/>
              <a:cs typeface="Open Sans" panose="020B0606030504020204" pitchFamily="34" charset="0"/>
            </a:rPr>
            <a:t>FHWA Title VI Requirements </a:t>
          </a:r>
          <a:r>
            <a:rPr lang="en-US" sz="1400" kern="1200" dirty="0" smtClean="0">
              <a:latin typeface="Open Sans" panose="020B0606030504020204" pitchFamily="34" charset="0"/>
              <a:ea typeface="Open Sans" panose="020B0606030504020204" pitchFamily="34" charset="0"/>
              <a:cs typeface="Open Sans" panose="020B0606030504020204" pitchFamily="34" charset="0"/>
            </a:rPr>
            <a:t>(federal government agency)</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rot="-10800000">
        <a:off x="0" y="77545"/>
        <a:ext cx="4343400" cy="674503"/>
      </dsp:txXfrm>
    </dsp:sp>
    <dsp:sp modelId="{23FA43A7-6E34-4E15-94EE-6547330E4927}">
      <dsp:nvSpPr>
        <dsp:cNvPr id="0" name=""/>
        <dsp:cNvSpPr/>
      </dsp:nvSpPr>
      <dsp:spPr>
        <a:xfrm>
          <a:off x="0" y="762002"/>
          <a:ext cx="2171700" cy="57457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Open Sans" panose="020B0606030504020204" pitchFamily="34" charset="0"/>
              <a:ea typeface="Open Sans" panose="020B0606030504020204" pitchFamily="34" charset="0"/>
              <a:cs typeface="Open Sans" panose="020B0606030504020204" pitchFamily="34" charset="0"/>
            </a:rPr>
            <a:t>Financial Assistance</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dsp:txBody>
      <dsp:txXfrm>
        <a:off x="0" y="762002"/>
        <a:ext cx="2171700" cy="574577"/>
      </dsp:txXfrm>
    </dsp:sp>
    <dsp:sp modelId="{BB58BEC6-87F2-4EEB-AF58-DB75866A898F}">
      <dsp:nvSpPr>
        <dsp:cNvPr id="0" name=""/>
        <dsp:cNvSpPr/>
      </dsp:nvSpPr>
      <dsp:spPr>
        <a:xfrm>
          <a:off x="2171700" y="762002"/>
          <a:ext cx="2171700" cy="57457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latin typeface="Open Sans" panose="020B0606030504020204" pitchFamily="34" charset="0"/>
              <a:ea typeface="Open Sans" panose="020B0606030504020204" pitchFamily="34" charset="0"/>
              <a:cs typeface="Open Sans" panose="020B0606030504020204" pitchFamily="34" charset="0"/>
            </a:rPr>
            <a:t>(e.g., loan, grant, tax exemption, assistance, surplus property, etc.)</a:t>
          </a:r>
          <a:endParaRPr lang="en-US" sz="1100" kern="1200" dirty="0">
            <a:latin typeface="Open Sans" panose="020B0606030504020204" pitchFamily="34" charset="0"/>
            <a:ea typeface="Open Sans" panose="020B0606030504020204" pitchFamily="34" charset="0"/>
            <a:cs typeface="Open Sans" panose="020B0606030504020204" pitchFamily="34" charset="0"/>
          </a:endParaRPr>
        </a:p>
      </dsp:txBody>
      <dsp:txXfrm>
        <a:off x="2171700" y="762002"/>
        <a:ext cx="2171700" cy="57457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2C98FF82-E27F-4701-986A-E40426107709}" type="datetimeFigureOut">
              <a:rPr lang="en-US" smtClean="0"/>
              <a:t>11/15/2017</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B0ED0AAE-E257-4153-9B62-CC4E96724F38}" type="slidenum">
              <a:rPr lang="en-US" smtClean="0"/>
              <a:t>‹#›</a:t>
            </a:fld>
            <a:endParaRPr lang="en-US"/>
          </a:p>
        </p:txBody>
      </p:sp>
    </p:spTree>
    <p:extLst>
      <p:ext uri="{BB962C8B-B14F-4D97-AF65-F5344CB8AC3E}">
        <p14:creationId xmlns:p14="http://schemas.microsoft.com/office/powerpoint/2010/main" val="1408282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pPr>
              <a:defRPr/>
            </a:pPr>
            <a:fld id="{45824D8B-5858-4E8E-B3C0-2BF4DDEBA561}" type="datetimeFigureOut">
              <a:rPr lang="en-US"/>
              <a:pPr>
                <a:defRPr/>
              </a:pPr>
              <a:t>11/15/2017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smtClean="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pPr>
              <a:defRPr/>
            </a:pPr>
            <a:fld id="{CB8D0D4E-6320-4DD9-992B-D992076EC679}" type="slidenum">
              <a:rPr lang="en-US"/>
              <a:pPr>
                <a:defRPr/>
              </a:pPr>
              <a:t>‹#›</a:t>
            </a:fld>
            <a:endParaRPr lang="en-US"/>
          </a:p>
        </p:txBody>
      </p:sp>
    </p:spTree>
    <p:extLst>
      <p:ext uri="{BB962C8B-B14F-4D97-AF65-F5344CB8AC3E}">
        <p14:creationId xmlns:p14="http://schemas.microsoft.com/office/powerpoint/2010/main" val="1614727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to provide a brief overview of Title VI and its</a:t>
            </a:r>
            <a:r>
              <a:rPr lang="en-US" baseline="0" dirty="0" smtClean="0"/>
              <a:t> elements so that you can incorporate these considerations into your work as a Board.</a:t>
            </a:r>
            <a:endParaRPr lang="en-US" dirty="0"/>
          </a:p>
        </p:txBody>
      </p:sp>
      <p:sp>
        <p:nvSpPr>
          <p:cNvPr id="4" name="Slide Number Placeholder 3"/>
          <p:cNvSpPr>
            <a:spLocks noGrp="1"/>
          </p:cNvSpPr>
          <p:nvPr>
            <p:ph type="sldNum" sz="quarter" idx="10"/>
          </p:nvPr>
        </p:nvSpPr>
        <p:spPr/>
        <p:txBody>
          <a:bodyPr/>
          <a:lstStyle/>
          <a:p>
            <a:pPr>
              <a:defRPr/>
            </a:pPr>
            <a:fld id="{CB8D0D4E-6320-4DD9-992B-D992076EC679}" type="slidenum">
              <a:rPr lang="en-US" smtClean="0"/>
              <a:pPr>
                <a:defRPr/>
              </a:pPr>
              <a:t>1</a:t>
            </a:fld>
            <a:endParaRPr lang="en-US"/>
          </a:p>
        </p:txBody>
      </p:sp>
    </p:spTree>
    <p:extLst>
      <p:ext uri="{BB962C8B-B14F-4D97-AF65-F5344CB8AC3E}">
        <p14:creationId xmlns:p14="http://schemas.microsoft.com/office/powerpoint/2010/main" val="3514217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smtClean="0"/>
              <a:t>Title VI</a:t>
            </a:r>
            <a:r>
              <a:rPr lang="en-US" baseline="0" dirty="0" smtClean="0"/>
              <a:t> contains several explicit components: nondiscrimination in programs, benefits, and services, environmental justice, public engagement, and the provision of LEP language assistance.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B8D0D4E-6320-4DD9-992B-D992076EC679}" type="slidenum">
              <a:rPr lang="en-US" smtClean="0"/>
              <a:pPr>
                <a:defRPr/>
              </a:pPr>
              <a:t>2</a:t>
            </a:fld>
            <a:endParaRPr lang="en-US"/>
          </a:p>
        </p:txBody>
      </p:sp>
    </p:spTree>
    <p:extLst>
      <p:ext uri="{BB962C8B-B14F-4D97-AF65-F5344CB8AC3E}">
        <p14:creationId xmlns:p14="http://schemas.microsoft.com/office/powerpoint/2010/main" val="3707260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While Title VI is a federal law, it applies to any recipient (federal, state, local or private sector) of FFA. </a:t>
            </a:r>
            <a:r>
              <a:rPr lang="en-US" dirty="0">
                <a:solidFill>
                  <a:prstClr val="black"/>
                </a:solidFill>
              </a:rPr>
              <a:t>Title VI requirements are imputed to activities throughout an agency, not just to actions involving the federally assisted program. Therefore, if an agency, like TDEC, receives any FFA for any program or activity the entire agency is required to comply with Title VI.</a:t>
            </a:r>
          </a:p>
          <a:p>
            <a:pPr eaLnBrk="1" hangingPunct="1">
              <a:spcBef>
                <a:spcPct val="0"/>
              </a:spcBef>
            </a:pPr>
            <a:endParaRPr lang="en-US" altLang="en-US" dirty="0" smtClean="0"/>
          </a:p>
          <a:p>
            <a:pPr eaLnBrk="1" hangingPunct="1">
              <a:spcBef>
                <a:spcPct val="0"/>
              </a:spcBef>
            </a:pPr>
            <a:r>
              <a:rPr lang="en-US" altLang="en-US" dirty="0" smtClean="0"/>
              <a:t>Federal financial assistance is aid that enhances the ability to improve or expand allocation of a recipient’s own resources. This includes student aid, training of employees , grants, loans, tax-exempt bonds , property, loan of personnel, tax incentives, and technical assistance.</a:t>
            </a:r>
          </a:p>
          <a:p>
            <a:pPr eaLnBrk="1" hangingPunct="1">
              <a:spcBef>
                <a:spcPct val="0"/>
              </a:spcBef>
            </a:pPr>
            <a:r>
              <a:rPr lang="en-US" altLang="en-US" b="1" dirty="0" smtClean="0">
                <a:solidFill>
                  <a:srgbClr val="C00000"/>
                </a:solidFill>
              </a:rPr>
              <a:t>TDEC and its sub-recipients receive federal financial assistance from a number of federal agencies. Title VI requirements for TDEC and sub-recipients are dictated by each specific federal agency’s title VI requirements. That is, if a sub-recipient receives funds from the EPA, they must abide by the EPA’s Title VI requirements. If the sub-recipient receives funds from the FHWA, they must abide by the FHWA’s Title VI requirements.</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494" indent="-289036" eaLnBrk="0" hangingPunct="0">
              <a:spcBef>
                <a:spcPct val="30000"/>
              </a:spcBef>
              <a:defRPr sz="1200">
                <a:solidFill>
                  <a:schemeClr val="tx1"/>
                </a:solidFill>
                <a:latin typeface="Calibri" pitchFamily="34" charset="0"/>
              </a:defRPr>
            </a:lvl2pPr>
            <a:lvl3pPr marL="1156145" indent="-231229" eaLnBrk="0" hangingPunct="0">
              <a:spcBef>
                <a:spcPct val="30000"/>
              </a:spcBef>
              <a:defRPr sz="1200">
                <a:solidFill>
                  <a:schemeClr val="tx1"/>
                </a:solidFill>
                <a:latin typeface="Calibri" pitchFamily="34" charset="0"/>
              </a:defRPr>
            </a:lvl3pPr>
            <a:lvl4pPr marL="1618602" indent="-231229" eaLnBrk="0" hangingPunct="0">
              <a:spcBef>
                <a:spcPct val="30000"/>
              </a:spcBef>
              <a:defRPr sz="1200">
                <a:solidFill>
                  <a:schemeClr val="tx1"/>
                </a:solidFill>
                <a:latin typeface="Calibri" pitchFamily="34" charset="0"/>
              </a:defRPr>
            </a:lvl4pPr>
            <a:lvl5pPr marL="2081060" indent="-231229" eaLnBrk="0" hangingPunct="0">
              <a:spcBef>
                <a:spcPct val="30000"/>
              </a:spcBef>
              <a:defRPr sz="1200">
                <a:solidFill>
                  <a:schemeClr val="tx1"/>
                </a:solidFill>
                <a:latin typeface="Calibri" pitchFamily="34" charset="0"/>
              </a:defRPr>
            </a:lvl5pPr>
            <a:lvl6pPr marL="2543518" indent="-231229" eaLnBrk="0" fontAlgn="base" hangingPunct="0">
              <a:spcBef>
                <a:spcPct val="30000"/>
              </a:spcBef>
              <a:spcAft>
                <a:spcPct val="0"/>
              </a:spcAft>
              <a:defRPr sz="1200">
                <a:solidFill>
                  <a:schemeClr val="tx1"/>
                </a:solidFill>
                <a:latin typeface="Calibri" pitchFamily="34" charset="0"/>
              </a:defRPr>
            </a:lvl6pPr>
            <a:lvl7pPr marL="3005976" indent="-231229" eaLnBrk="0" fontAlgn="base" hangingPunct="0">
              <a:spcBef>
                <a:spcPct val="30000"/>
              </a:spcBef>
              <a:spcAft>
                <a:spcPct val="0"/>
              </a:spcAft>
              <a:defRPr sz="1200">
                <a:solidFill>
                  <a:schemeClr val="tx1"/>
                </a:solidFill>
                <a:latin typeface="Calibri" pitchFamily="34" charset="0"/>
              </a:defRPr>
            </a:lvl7pPr>
            <a:lvl8pPr marL="3468434" indent="-231229" eaLnBrk="0" fontAlgn="base" hangingPunct="0">
              <a:spcBef>
                <a:spcPct val="30000"/>
              </a:spcBef>
              <a:spcAft>
                <a:spcPct val="0"/>
              </a:spcAft>
              <a:defRPr sz="1200">
                <a:solidFill>
                  <a:schemeClr val="tx1"/>
                </a:solidFill>
                <a:latin typeface="Calibri" pitchFamily="34" charset="0"/>
              </a:defRPr>
            </a:lvl8pPr>
            <a:lvl9pPr marL="3930891" indent="-23122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3B13639-CEE4-4A89-82F1-D09BDC7ADAAE}"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smtClean="0"/>
              <a:t>Board:</a:t>
            </a:r>
            <a:r>
              <a:rPr lang="en-US" baseline="0" dirty="0" smtClean="0"/>
              <a:t> membership strive to reflect diversity of the population served, engage public involvement, nondiscrimination in decision-making, provide language assistance services as necessary or appropriate for meetings.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983F114-7448-49ED-B3AA-619EF944E7F5}" type="slidenum">
              <a:rPr lang="en-US" smtClean="0"/>
              <a:t>4</a:t>
            </a:fld>
            <a:endParaRPr lang="en-US"/>
          </a:p>
        </p:txBody>
      </p:sp>
    </p:spTree>
    <p:extLst>
      <p:ext uri="{BB962C8B-B14F-4D97-AF65-F5344CB8AC3E}">
        <p14:creationId xmlns:p14="http://schemas.microsoft.com/office/powerpoint/2010/main" val="2478225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FFA comprises</a:t>
            </a:r>
            <a:r>
              <a:rPr lang="en-US" altLang="en-US" baseline="0" dirty="0" smtClean="0"/>
              <a:t> 15-20% of TDEC’s annual budget.</a:t>
            </a:r>
            <a:endParaRPr lang="en-US"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494" indent="-289036" eaLnBrk="0" hangingPunct="0">
              <a:spcBef>
                <a:spcPct val="30000"/>
              </a:spcBef>
              <a:defRPr sz="1200">
                <a:solidFill>
                  <a:schemeClr val="tx1"/>
                </a:solidFill>
                <a:latin typeface="Calibri" pitchFamily="34" charset="0"/>
              </a:defRPr>
            </a:lvl2pPr>
            <a:lvl3pPr marL="1156145" indent="-231229" eaLnBrk="0" hangingPunct="0">
              <a:spcBef>
                <a:spcPct val="30000"/>
              </a:spcBef>
              <a:defRPr sz="1200">
                <a:solidFill>
                  <a:schemeClr val="tx1"/>
                </a:solidFill>
                <a:latin typeface="Calibri" pitchFamily="34" charset="0"/>
              </a:defRPr>
            </a:lvl3pPr>
            <a:lvl4pPr marL="1618602" indent="-231229" eaLnBrk="0" hangingPunct="0">
              <a:spcBef>
                <a:spcPct val="30000"/>
              </a:spcBef>
              <a:defRPr sz="1200">
                <a:solidFill>
                  <a:schemeClr val="tx1"/>
                </a:solidFill>
                <a:latin typeface="Calibri" pitchFamily="34" charset="0"/>
              </a:defRPr>
            </a:lvl4pPr>
            <a:lvl5pPr marL="2081060" indent="-231229" eaLnBrk="0" hangingPunct="0">
              <a:spcBef>
                <a:spcPct val="30000"/>
              </a:spcBef>
              <a:defRPr sz="1200">
                <a:solidFill>
                  <a:schemeClr val="tx1"/>
                </a:solidFill>
                <a:latin typeface="Calibri" pitchFamily="34" charset="0"/>
              </a:defRPr>
            </a:lvl5pPr>
            <a:lvl6pPr marL="2543518" indent="-231229" eaLnBrk="0" fontAlgn="base" hangingPunct="0">
              <a:spcBef>
                <a:spcPct val="30000"/>
              </a:spcBef>
              <a:spcAft>
                <a:spcPct val="0"/>
              </a:spcAft>
              <a:defRPr sz="1200">
                <a:solidFill>
                  <a:schemeClr val="tx1"/>
                </a:solidFill>
                <a:latin typeface="Calibri" pitchFamily="34" charset="0"/>
              </a:defRPr>
            </a:lvl6pPr>
            <a:lvl7pPr marL="3005976" indent="-231229" eaLnBrk="0" fontAlgn="base" hangingPunct="0">
              <a:spcBef>
                <a:spcPct val="30000"/>
              </a:spcBef>
              <a:spcAft>
                <a:spcPct val="0"/>
              </a:spcAft>
              <a:defRPr sz="1200">
                <a:solidFill>
                  <a:schemeClr val="tx1"/>
                </a:solidFill>
                <a:latin typeface="Calibri" pitchFamily="34" charset="0"/>
              </a:defRPr>
            </a:lvl7pPr>
            <a:lvl8pPr marL="3468434" indent="-231229" eaLnBrk="0" fontAlgn="base" hangingPunct="0">
              <a:spcBef>
                <a:spcPct val="30000"/>
              </a:spcBef>
              <a:spcAft>
                <a:spcPct val="0"/>
              </a:spcAft>
              <a:defRPr sz="1200">
                <a:solidFill>
                  <a:schemeClr val="tx1"/>
                </a:solidFill>
                <a:latin typeface="Calibri" pitchFamily="34" charset="0"/>
              </a:defRPr>
            </a:lvl8pPr>
            <a:lvl9pPr marL="3930891" indent="-23122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49397EE-8816-4AC2-8B57-FF7EC951A68F}"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Engage the public</a:t>
            </a:r>
            <a:r>
              <a:rPr lang="en-US" altLang="en-US" baseline="0" dirty="0" smtClean="0"/>
              <a:t> within their community so that their voices can be heard to achieve EJ.  Regional Directors. LEP.</a:t>
            </a:r>
            <a:endParaRPr lang="en-US" altLang="en-US" dirty="0" smtClean="0"/>
          </a:p>
          <a:p>
            <a:pPr eaLnBrk="1" hangingPunct="1">
              <a:spcBef>
                <a:spcPct val="0"/>
              </a:spcBef>
            </a:pPr>
            <a:endParaRPr lang="en-US" alt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494" indent="-289036" eaLnBrk="0" hangingPunct="0">
              <a:spcBef>
                <a:spcPct val="30000"/>
              </a:spcBef>
              <a:defRPr sz="1200">
                <a:solidFill>
                  <a:schemeClr val="tx1"/>
                </a:solidFill>
                <a:latin typeface="Calibri" pitchFamily="34" charset="0"/>
              </a:defRPr>
            </a:lvl2pPr>
            <a:lvl3pPr marL="1156145" indent="-231229" eaLnBrk="0" hangingPunct="0">
              <a:spcBef>
                <a:spcPct val="30000"/>
              </a:spcBef>
              <a:defRPr sz="1200">
                <a:solidFill>
                  <a:schemeClr val="tx1"/>
                </a:solidFill>
                <a:latin typeface="Calibri" pitchFamily="34" charset="0"/>
              </a:defRPr>
            </a:lvl3pPr>
            <a:lvl4pPr marL="1618602" indent="-231229" eaLnBrk="0" hangingPunct="0">
              <a:spcBef>
                <a:spcPct val="30000"/>
              </a:spcBef>
              <a:defRPr sz="1200">
                <a:solidFill>
                  <a:schemeClr val="tx1"/>
                </a:solidFill>
                <a:latin typeface="Calibri" pitchFamily="34" charset="0"/>
              </a:defRPr>
            </a:lvl4pPr>
            <a:lvl5pPr marL="2081060" indent="-231229" eaLnBrk="0" hangingPunct="0">
              <a:spcBef>
                <a:spcPct val="30000"/>
              </a:spcBef>
              <a:defRPr sz="1200">
                <a:solidFill>
                  <a:schemeClr val="tx1"/>
                </a:solidFill>
                <a:latin typeface="Calibri" pitchFamily="34" charset="0"/>
              </a:defRPr>
            </a:lvl5pPr>
            <a:lvl6pPr marL="2543518" indent="-231229" eaLnBrk="0" fontAlgn="base" hangingPunct="0">
              <a:spcBef>
                <a:spcPct val="30000"/>
              </a:spcBef>
              <a:spcAft>
                <a:spcPct val="0"/>
              </a:spcAft>
              <a:defRPr sz="1200">
                <a:solidFill>
                  <a:schemeClr val="tx1"/>
                </a:solidFill>
                <a:latin typeface="Calibri" pitchFamily="34" charset="0"/>
              </a:defRPr>
            </a:lvl6pPr>
            <a:lvl7pPr marL="3005976" indent="-231229" eaLnBrk="0" fontAlgn="base" hangingPunct="0">
              <a:spcBef>
                <a:spcPct val="30000"/>
              </a:spcBef>
              <a:spcAft>
                <a:spcPct val="0"/>
              </a:spcAft>
              <a:defRPr sz="1200">
                <a:solidFill>
                  <a:schemeClr val="tx1"/>
                </a:solidFill>
                <a:latin typeface="Calibri" pitchFamily="34" charset="0"/>
              </a:defRPr>
            </a:lvl7pPr>
            <a:lvl8pPr marL="3468434" indent="-231229" eaLnBrk="0" fontAlgn="base" hangingPunct="0">
              <a:spcBef>
                <a:spcPct val="30000"/>
              </a:spcBef>
              <a:spcAft>
                <a:spcPct val="0"/>
              </a:spcAft>
              <a:defRPr sz="1200">
                <a:solidFill>
                  <a:schemeClr val="tx1"/>
                </a:solidFill>
                <a:latin typeface="Calibri" pitchFamily="34" charset="0"/>
              </a:defRPr>
            </a:lvl8pPr>
            <a:lvl9pPr marL="3930891" indent="-23122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E94EA12-C0A9-4D7C-AE96-40C755D189FD}" type="slidenum">
              <a:rPr lang="en-US" altLang="en-US" smtClean="0"/>
              <a:pPr eaLnBrk="1" hangingPunct="1">
                <a:spcBef>
                  <a:spcPct val="0"/>
                </a:spcBef>
              </a:pPr>
              <a:t>12</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dirty="0" smtClean="0">
                <a:latin typeface="Constantia" panose="02030602050306030303" pitchFamily="18" charset="0"/>
              </a:rPr>
              <a:t>LEP policy informed by department-wide assessment of  TDEC’s potential customer base using a </a:t>
            </a:r>
            <a:r>
              <a:rPr lang="en-US" dirty="0" smtClean="0">
                <a:solidFill>
                  <a:srgbClr val="FF3300"/>
                </a:solidFill>
                <a:latin typeface="Constantia" panose="02030602050306030303" pitchFamily="18" charset="0"/>
              </a:rPr>
              <a:t>Four Factor Analysis</a:t>
            </a:r>
            <a:r>
              <a:rPr lang="en-US" dirty="0" smtClean="0">
                <a:latin typeface="Constantia" panose="02030602050306030303" pitchFamily="18" charset="0"/>
              </a:rPr>
              <a:t> developed by the U.S. Department of Justice: Number or proportion of LEP persons; Frequency of contact with the program or activity; Nature and importance of the program; and Resources available (including cost/benefit analysis). This element meaningful for Board’s whose attendees</a:t>
            </a:r>
            <a:r>
              <a:rPr lang="en-US" baseline="0" dirty="0" smtClean="0">
                <a:latin typeface="Constantia" panose="02030602050306030303" pitchFamily="18" charset="0"/>
              </a:rPr>
              <a:t> include a significant number of LEP persons.</a:t>
            </a:r>
            <a:endParaRPr lang="en-US" dirty="0" smtClean="0">
              <a:latin typeface="Constantia" panose="02030602050306030303" pitchFamily="18" charset="0"/>
            </a:endParaRPr>
          </a:p>
          <a:p>
            <a:pPr>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494" indent="-289036" eaLnBrk="0" hangingPunct="0">
              <a:spcBef>
                <a:spcPct val="30000"/>
              </a:spcBef>
              <a:defRPr sz="1200">
                <a:solidFill>
                  <a:schemeClr val="tx1"/>
                </a:solidFill>
                <a:latin typeface="Calibri" pitchFamily="34" charset="0"/>
              </a:defRPr>
            </a:lvl2pPr>
            <a:lvl3pPr marL="1156145" indent="-231229" eaLnBrk="0" hangingPunct="0">
              <a:spcBef>
                <a:spcPct val="30000"/>
              </a:spcBef>
              <a:defRPr sz="1200">
                <a:solidFill>
                  <a:schemeClr val="tx1"/>
                </a:solidFill>
                <a:latin typeface="Calibri" pitchFamily="34" charset="0"/>
              </a:defRPr>
            </a:lvl3pPr>
            <a:lvl4pPr marL="1618602" indent="-231229" eaLnBrk="0" hangingPunct="0">
              <a:spcBef>
                <a:spcPct val="30000"/>
              </a:spcBef>
              <a:defRPr sz="1200">
                <a:solidFill>
                  <a:schemeClr val="tx1"/>
                </a:solidFill>
                <a:latin typeface="Calibri" pitchFamily="34" charset="0"/>
              </a:defRPr>
            </a:lvl4pPr>
            <a:lvl5pPr marL="2081060" indent="-231229" eaLnBrk="0" hangingPunct="0">
              <a:spcBef>
                <a:spcPct val="30000"/>
              </a:spcBef>
              <a:defRPr sz="1200">
                <a:solidFill>
                  <a:schemeClr val="tx1"/>
                </a:solidFill>
                <a:latin typeface="Calibri" pitchFamily="34" charset="0"/>
              </a:defRPr>
            </a:lvl5pPr>
            <a:lvl6pPr marL="2543518" indent="-231229" eaLnBrk="0" fontAlgn="base" hangingPunct="0">
              <a:spcBef>
                <a:spcPct val="30000"/>
              </a:spcBef>
              <a:spcAft>
                <a:spcPct val="0"/>
              </a:spcAft>
              <a:defRPr sz="1200">
                <a:solidFill>
                  <a:schemeClr val="tx1"/>
                </a:solidFill>
                <a:latin typeface="Calibri" pitchFamily="34" charset="0"/>
              </a:defRPr>
            </a:lvl6pPr>
            <a:lvl7pPr marL="3005976" indent="-231229" eaLnBrk="0" fontAlgn="base" hangingPunct="0">
              <a:spcBef>
                <a:spcPct val="30000"/>
              </a:spcBef>
              <a:spcAft>
                <a:spcPct val="0"/>
              </a:spcAft>
              <a:defRPr sz="1200">
                <a:solidFill>
                  <a:schemeClr val="tx1"/>
                </a:solidFill>
                <a:latin typeface="Calibri" pitchFamily="34" charset="0"/>
              </a:defRPr>
            </a:lvl7pPr>
            <a:lvl8pPr marL="3468434" indent="-231229" eaLnBrk="0" fontAlgn="base" hangingPunct="0">
              <a:spcBef>
                <a:spcPct val="30000"/>
              </a:spcBef>
              <a:spcAft>
                <a:spcPct val="0"/>
              </a:spcAft>
              <a:defRPr sz="1200">
                <a:solidFill>
                  <a:schemeClr val="tx1"/>
                </a:solidFill>
                <a:latin typeface="Calibri" pitchFamily="34" charset="0"/>
              </a:defRPr>
            </a:lvl8pPr>
            <a:lvl9pPr marL="3930891" indent="-23122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E4C0539-9251-4DDC-88A0-237CE3274F17}" type="slidenum">
              <a:rPr lang="en-US" altLang="en-US" smtClean="0"/>
              <a:pPr eaLnBrk="1" hangingPunct="1">
                <a:spcBef>
                  <a:spcPct val="0"/>
                </a:spcBef>
              </a:pPr>
              <a:t>14</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Representative </a:t>
            </a:r>
            <a:r>
              <a:rPr lang="en-US" baseline="0" dirty="0" smtClean="0"/>
              <a:t>beneficiaries, not discriminate basis of color/race/national origin, perform targeted outreach and engagement </a:t>
            </a:r>
            <a:r>
              <a:rPr lang="en-US" baseline="0" smtClean="0"/>
              <a:t>to promote EJ, </a:t>
            </a:r>
            <a:r>
              <a:rPr lang="en-US" baseline="0" dirty="0" smtClean="0"/>
              <a:t>provide LEP where necessary or appropriate.</a:t>
            </a:r>
            <a:endParaRPr lang="en-US" dirty="0"/>
          </a:p>
        </p:txBody>
      </p:sp>
      <p:sp>
        <p:nvSpPr>
          <p:cNvPr id="4" name="Slide Number Placeholder 3"/>
          <p:cNvSpPr>
            <a:spLocks noGrp="1"/>
          </p:cNvSpPr>
          <p:nvPr>
            <p:ph type="sldNum" sz="quarter" idx="10"/>
          </p:nvPr>
        </p:nvSpPr>
        <p:spPr/>
        <p:txBody>
          <a:bodyPr/>
          <a:lstStyle/>
          <a:p>
            <a:pPr>
              <a:defRPr/>
            </a:pPr>
            <a:fld id="{CB8D0D4E-6320-4DD9-992B-D992076EC679}" type="slidenum">
              <a:rPr lang="en-US" smtClean="0"/>
              <a:pPr>
                <a:defRPr/>
              </a:pPr>
              <a:t>15</a:t>
            </a:fld>
            <a:endParaRPr lang="en-US"/>
          </a:p>
        </p:txBody>
      </p:sp>
    </p:spTree>
    <p:extLst>
      <p:ext uri="{BB962C8B-B14F-4D97-AF65-F5344CB8AC3E}">
        <p14:creationId xmlns:p14="http://schemas.microsoft.com/office/powerpoint/2010/main" val="29881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5" name="Rectangle 4"/>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00200" y="1143000"/>
            <a:ext cx="5943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smtClean="0"/>
              <a:t>Click to edit Master text styles</a:t>
            </a:r>
          </a:p>
        </p:txBody>
      </p:sp>
      <p:sp>
        <p:nvSpPr>
          <p:cNvPr id="8" name="Text Placeholder 11"/>
          <p:cNvSpPr>
            <a:spLocks noGrp="1"/>
          </p:cNvSpPr>
          <p:nvPr>
            <p:ph type="body" sz="quarter" idx="1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5845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990600"/>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20AD8B63-18D6-4AE3-8B73-F0009F54B61E}" type="slidenum">
              <a:rPr lang="en-US"/>
              <a:pPr>
                <a:defRPr/>
              </a:pPr>
              <a:t>‹#›</a:t>
            </a:fld>
            <a:endParaRPr lang="en-US" dirty="0"/>
          </a:p>
        </p:txBody>
      </p:sp>
    </p:spTree>
    <p:extLst>
      <p:ext uri="{BB962C8B-B14F-4D97-AF65-F5344CB8AC3E}">
        <p14:creationId xmlns:p14="http://schemas.microsoft.com/office/powerpoint/2010/main" val="94536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990600"/>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A021FED9-AACF-49E0-AD4D-456282304BA8}" type="slidenum">
              <a:rPr lang="en-US"/>
              <a:pPr>
                <a:defRPr/>
              </a:pPr>
              <a:t>‹#›</a:t>
            </a:fld>
            <a:endParaRPr lang="en-US" dirty="0"/>
          </a:p>
        </p:txBody>
      </p:sp>
    </p:spTree>
    <p:extLst>
      <p:ext uri="{BB962C8B-B14F-4D97-AF65-F5344CB8AC3E}">
        <p14:creationId xmlns:p14="http://schemas.microsoft.com/office/powerpoint/2010/main" val="237365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5" name="Rectangle 4"/>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4"/>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0" name="Slide Number Placeholder 5"/>
          <p:cNvSpPr>
            <a:spLocks noGrp="1"/>
          </p:cNvSpPr>
          <p:nvPr>
            <p:ph type="sldNum" sz="quarter" idx="15"/>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FA2C9E74-0C47-469D-82C3-293E28834041}" type="slidenum">
              <a:rPr lang="en-US"/>
              <a:pPr>
                <a:defRPr/>
              </a:pPr>
              <a:t>‹#›</a:t>
            </a:fld>
            <a:endParaRPr lang="en-US" dirty="0"/>
          </a:p>
        </p:txBody>
      </p:sp>
    </p:spTree>
    <p:extLst>
      <p:ext uri="{BB962C8B-B14F-4D97-AF65-F5344CB8AC3E}">
        <p14:creationId xmlns:p14="http://schemas.microsoft.com/office/powerpoint/2010/main" val="2717134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78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469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rgbClr val="E8772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411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0727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rgbClr val="E0E0E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10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0838" y="304800"/>
            <a:ext cx="277336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6"/>
          <p:cNvSpPr>
            <a:spLocks noGrp="1"/>
          </p:cNvSpPr>
          <p:nvPr>
            <p:ph type="pic" sz="quarter" idx="10"/>
          </p:nvPr>
        </p:nvSpPr>
        <p:spPr>
          <a:xfrm>
            <a:off x="4572000" y="0"/>
            <a:ext cx="4572000" cy="68580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2"/>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smtClean="0"/>
              <a:t>Click to edit Master text styles</a:t>
            </a:r>
          </a:p>
        </p:txBody>
      </p:sp>
    </p:spTree>
    <p:extLst>
      <p:ext uri="{BB962C8B-B14F-4D97-AF65-F5344CB8AC3E}">
        <p14:creationId xmlns:p14="http://schemas.microsoft.com/office/powerpoint/2010/main" val="17570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3" name="Rectangle 2"/>
          <p:cNvSpPr/>
          <p:nvPr userDrawn="1"/>
        </p:nvSpPr>
        <p:spPr>
          <a:xfrm>
            <a:off x="2590800" y="3875088"/>
            <a:ext cx="6553200" cy="2239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l="15509" t="13397" r="9549" b="13397"/>
          <a:stretch>
            <a:fillRect/>
          </a:stretch>
        </p:blipFill>
        <p:spPr bwMode="auto">
          <a:xfrm>
            <a:off x="152400" y="3767138"/>
            <a:ext cx="2514600"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3022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60198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517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8"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BAF85C45-0160-4876-B785-C1FB6A835B88}" type="slidenum">
              <a:rPr lang="en-US"/>
              <a:pPr>
                <a:defRPr/>
              </a:pPr>
              <a:t>‹#›</a:t>
            </a:fld>
            <a:endParaRPr lang="en-US" dirty="0"/>
          </a:p>
        </p:txBody>
      </p:sp>
    </p:spTree>
    <p:extLst>
      <p:ext uri="{BB962C8B-B14F-4D97-AF65-F5344CB8AC3E}">
        <p14:creationId xmlns:p14="http://schemas.microsoft.com/office/powerpoint/2010/main" val="327498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990600"/>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E5B484F6-06E3-4D41-A188-C2E9ED1D0AB3}" type="slidenum">
              <a:rPr lang="en-US"/>
              <a:pPr>
                <a:defRPr/>
              </a:pPr>
              <a:t>‹#›</a:t>
            </a:fld>
            <a:endParaRPr lang="en-US" dirty="0"/>
          </a:p>
        </p:txBody>
      </p:sp>
    </p:spTree>
    <p:extLst>
      <p:ext uri="{BB962C8B-B14F-4D97-AF65-F5344CB8AC3E}">
        <p14:creationId xmlns:p14="http://schemas.microsoft.com/office/powerpoint/2010/main" val="236228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990600"/>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E1E8511D-BB0A-46E4-94F9-9E9BFCAF237E}" type="slidenum">
              <a:rPr lang="en-US"/>
              <a:pPr>
                <a:defRPr/>
              </a:pPr>
              <a:t>‹#›</a:t>
            </a:fld>
            <a:endParaRPr lang="en-US" dirty="0"/>
          </a:p>
        </p:txBody>
      </p:sp>
    </p:spTree>
    <p:extLst>
      <p:ext uri="{BB962C8B-B14F-4D97-AF65-F5344CB8AC3E}">
        <p14:creationId xmlns:p14="http://schemas.microsoft.com/office/powerpoint/2010/main" val="46083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990600"/>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4A4A7CDD-8481-4CE8-987A-886E6CB92D63}" type="slidenum">
              <a:rPr lang="en-US"/>
              <a:pPr>
                <a:defRPr/>
              </a:pPr>
              <a:t>‹#›</a:t>
            </a:fld>
            <a:endParaRPr lang="en-US" dirty="0"/>
          </a:p>
        </p:txBody>
      </p:sp>
    </p:spTree>
    <p:extLst>
      <p:ext uri="{BB962C8B-B14F-4D97-AF65-F5344CB8AC3E}">
        <p14:creationId xmlns:p14="http://schemas.microsoft.com/office/powerpoint/2010/main" val="3466938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4" name="Rectangle 3"/>
          <p:cNvSpPr/>
          <p:nvPr userDrawn="1"/>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userDrawn="1"/>
        </p:nvSpPr>
        <p:spPr>
          <a:xfrm>
            <a:off x="0" y="990600"/>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userDrawn="1"/>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51563"/>
            <a:ext cx="15843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sz="1000">
                <a:solidFill>
                  <a:srgbClr val="1B365D"/>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1A79B00C-7A6F-47A7-81EB-622B80A56BB9}" type="slidenum">
              <a:rPr lang="en-US"/>
              <a:pPr>
                <a:defRPr/>
              </a:pPr>
              <a:t>‹#›</a:t>
            </a:fld>
            <a:endParaRPr lang="en-US" dirty="0"/>
          </a:p>
        </p:txBody>
      </p:sp>
    </p:spTree>
    <p:extLst>
      <p:ext uri="{BB962C8B-B14F-4D97-AF65-F5344CB8AC3E}">
        <p14:creationId xmlns:p14="http://schemas.microsoft.com/office/powerpoint/2010/main" val="376125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fontAlgn="auto">
              <a:spcBef>
                <a:spcPts val="0"/>
              </a:spcBef>
              <a:spcAft>
                <a:spcPts val="0"/>
              </a:spcAft>
              <a:defRPr sz="1000" i="1">
                <a:solidFill>
                  <a:srgbClr val="666666"/>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7" name="Slide Number Placeholder 5"/>
          <p:cNvSpPr>
            <a:spLocks noGrp="1"/>
          </p:cNvSpPr>
          <p:nvPr>
            <p:ph type="sldNum" sz="quarter" idx="4"/>
          </p:nvPr>
        </p:nvSpPr>
        <p:spPr>
          <a:xfrm>
            <a:off x="6858000" y="6410325"/>
            <a:ext cx="2133600" cy="365125"/>
          </a:xfrm>
          <a:prstGeom prst="rect">
            <a:avLst/>
          </a:prstGeom>
        </p:spPr>
        <p:txBody>
          <a:bodyPr anchor="b"/>
          <a:lstStyle>
            <a:lvl1pPr algn="r" fontAlgn="auto">
              <a:spcBef>
                <a:spcPts val="0"/>
              </a:spcBef>
              <a:spcAft>
                <a:spcPts val="0"/>
              </a:spcAft>
              <a:defRPr sz="1000" i="1">
                <a:solidFill>
                  <a:srgbClr val="666666"/>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C58750C1-70FF-4BC3-8B5A-E086B9DBF11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 id="2147484217" r:id="rId13"/>
    <p:sldLayoutId id="2147484218" r:id="rId14"/>
    <p:sldLayoutId id="2147484219" r:id="rId15"/>
    <p:sldLayoutId id="2147484220" r:id="rId16"/>
    <p:sldLayoutId id="2147484221" r:id="rId1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TDEC.TitleVI@tn.gov"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mailto:TDEC.TitleVI@tn.gov"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www.epa.gov/environmentaljustic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267200"/>
            <a:ext cx="7696200" cy="1828800"/>
          </a:xfrm>
        </p:spPr>
        <p:txBody>
          <a:bodyPr rtlCol="0">
            <a:normAutofit/>
          </a:bodyPr>
          <a:lstStyle/>
          <a:p>
            <a:pPr eaLnBrk="1" fontAlgn="auto" hangingPunct="1">
              <a:spcAft>
                <a:spcPts val="0"/>
              </a:spcAft>
              <a:defRPr/>
            </a:pPr>
            <a:r>
              <a:rPr lang="en-US" sz="4400" dirty="0" smtClean="0"/>
              <a:t>Title VI of the </a:t>
            </a:r>
            <a:br>
              <a:rPr lang="en-US" sz="4400" dirty="0" smtClean="0"/>
            </a:br>
            <a:r>
              <a:rPr lang="en-US" sz="4400" dirty="0" smtClean="0"/>
              <a:t>Civil Rights Act of 1964</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2800" kern="0" dirty="0" smtClean="0"/>
              <a:t>Executive Order 12898 </a:t>
            </a:r>
            <a:endParaRPr lang="en-US" sz="2800" dirty="0"/>
          </a:p>
        </p:txBody>
      </p:sp>
      <p:sp>
        <p:nvSpPr>
          <p:cNvPr id="22531" name="Content Placeholder 3"/>
          <p:cNvSpPr>
            <a:spLocks noGrp="1"/>
          </p:cNvSpPr>
          <p:nvPr>
            <p:ph idx="1"/>
          </p:nvPr>
        </p:nvSpPr>
        <p:spPr>
          <a:xfrm>
            <a:off x="152400" y="1066801"/>
            <a:ext cx="8839200" cy="5029200"/>
          </a:xfrm>
        </p:spPr>
        <p:txBody>
          <a:bodyPr>
            <a:normAutofit fontScale="70000" lnSpcReduction="20000"/>
          </a:bodyPr>
          <a:lstStyle/>
          <a:p>
            <a:pPr marL="0" indent="0" eaLnBrk="1" hangingPunct="1">
              <a:lnSpc>
                <a:spcPct val="114000"/>
              </a:lnSpc>
              <a:spcBef>
                <a:spcPts val="0"/>
              </a:spcBef>
              <a:buClr>
                <a:srgbClr val="FF0000"/>
              </a:buClr>
              <a:buSzPct val="60000"/>
              <a:buNone/>
              <a:defRPr/>
            </a:pPr>
            <a:r>
              <a:rPr lang="en-US" sz="2900" b="1" i="1" dirty="0">
                <a:solidFill>
                  <a:prstClr val="black"/>
                </a:solidFill>
              </a:rPr>
              <a:t>Federal Actions to Address Environmental Justice in Minority Populations and Low-Income </a:t>
            </a:r>
            <a:r>
              <a:rPr lang="en-US" sz="2900" b="1" i="1" dirty="0" smtClean="0">
                <a:solidFill>
                  <a:prstClr val="black"/>
                </a:solidFill>
              </a:rPr>
              <a:t>Populations</a:t>
            </a:r>
          </a:p>
          <a:p>
            <a:pPr marL="0" indent="0" eaLnBrk="1" hangingPunct="1">
              <a:lnSpc>
                <a:spcPct val="114000"/>
              </a:lnSpc>
              <a:spcBef>
                <a:spcPts val="0"/>
              </a:spcBef>
              <a:buClr>
                <a:srgbClr val="FF0000"/>
              </a:buClr>
              <a:buSzPct val="60000"/>
              <a:buNone/>
              <a:defRPr/>
            </a:pPr>
            <a:endParaRPr lang="en-US" sz="2900" b="1" i="1" dirty="0">
              <a:solidFill>
                <a:prstClr val="black"/>
              </a:solidFill>
            </a:endParaRPr>
          </a:p>
          <a:p>
            <a:pPr eaLnBrk="1" hangingPunct="1">
              <a:lnSpc>
                <a:spcPct val="114000"/>
              </a:lnSpc>
              <a:spcBef>
                <a:spcPts val="0"/>
              </a:spcBef>
              <a:buClr>
                <a:srgbClr val="FF0000"/>
              </a:buClr>
              <a:buSzPct val="60000"/>
              <a:buFont typeface="Wingdings" panose="05000000000000000000" pitchFamily="2" charset="2"/>
              <a:buChar char="q"/>
              <a:defRPr/>
            </a:pPr>
            <a:r>
              <a:rPr lang="en-US" sz="2900" dirty="0">
                <a:solidFill>
                  <a:prstClr val="black"/>
                </a:solidFill>
              </a:rPr>
              <a:t>E.O. 12898 called on each covered Federal agency to make achieving environmental justice part of its mission “by identifying and addressing, as appropriate, disproportionately high and adverse human health or environmental effects of its programs, policies, and activities on minority populations and low-income populations.” The term effects is typically interpreted within the EPA as a reference to risks, exposures, and outcomes and is sometimes used interchangeably with the term impacts</a:t>
            </a:r>
            <a:r>
              <a:rPr lang="en-US" sz="2900" dirty="0" smtClean="0">
                <a:solidFill>
                  <a:prstClr val="black"/>
                </a:solidFill>
              </a:rPr>
              <a:t>.</a:t>
            </a:r>
          </a:p>
          <a:p>
            <a:pPr eaLnBrk="1" hangingPunct="1">
              <a:lnSpc>
                <a:spcPct val="114000"/>
              </a:lnSpc>
              <a:spcBef>
                <a:spcPts val="0"/>
              </a:spcBef>
              <a:buClr>
                <a:srgbClr val="FF0000"/>
              </a:buClr>
              <a:buSzPct val="60000"/>
              <a:buFont typeface="Wingdings" panose="05000000000000000000" pitchFamily="2" charset="2"/>
              <a:buChar char="q"/>
              <a:defRPr/>
            </a:pPr>
            <a:endParaRPr lang="en-US" sz="2900" dirty="0">
              <a:solidFill>
                <a:prstClr val="black"/>
              </a:solidFill>
            </a:endParaRPr>
          </a:p>
          <a:p>
            <a:pPr eaLnBrk="1" hangingPunct="1">
              <a:lnSpc>
                <a:spcPct val="114000"/>
              </a:lnSpc>
              <a:spcBef>
                <a:spcPts val="0"/>
              </a:spcBef>
              <a:buClr>
                <a:srgbClr val="FF0000"/>
              </a:buClr>
              <a:buSzPct val="60000"/>
              <a:buFont typeface="Wingdings" panose="05000000000000000000" pitchFamily="2" charset="2"/>
              <a:buChar char="q"/>
              <a:defRPr/>
            </a:pPr>
            <a:r>
              <a:rPr lang="en-US" sz="2900" b="1" dirty="0">
                <a:solidFill>
                  <a:prstClr val="black"/>
                </a:solidFill>
              </a:rPr>
              <a:t>E.O. 12898 is legally grounded in Title VI, the E.O. clearly states that it is non-binding and does not create any judicially enforceable rights or obligations. </a:t>
            </a:r>
          </a:p>
          <a:p>
            <a:pPr marL="0" indent="0" eaLnBrk="1" hangingPunct="1">
              <a:buFont typeface="Arial" charset="0"/>
              <a:buNone/>
              <a:defRPr/>
            </a:pPr>
            <a:endParaRPr lang="en-US" altLang="en-US" dirty="0" smtClean="0"/>
          </a:p>
        </p:txBody>
      </p:sp>
    </p:spTree>
    <p:extLst>
      <p:ext uri="{BB962C8B-B14F-4D97-AF65-F5344CB8AC3E}">
        <p14:creationId xmlns:p14="http://schemas.microsoft.com/office/powerpoint/2010/main" val="18823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kern="0" dirty="0"/>
              <a:t>What is TDEC’s EJ Responsibility?</a:t>
            </a:r>
            <a:endParaRPr lang="en-US" dirty="0"/>
          </a:p>
        </p:txBody>
      </p:sp>
      <p:sp>
        <p:nvSpPr>
          <p:cNvPr id="22531" name="Content Placeholder 3"/>
          <p:cNvSpPr>
            <a:spLocks noGrp="1"/>
          </p:cNvSpPr>
          <p:nvPr>
            <p:ph idx="1"/>
          </p:nvPr>
        </p:nvSpPr>
        <p:spPr>
          <a:xfrm>
            <a:off x="76200" y="1066800"/>
            <a:ext cx="8991600" cy="4953000"/>
          </a:xfrm>
        </p:spPr>
        <p:txBody>
          <a:bodyPr>
            <a:noAutofit/>
          </a:bodyPr>
          <a:lstStyle/>
          <a:p>
            <a:pPr eaLnBrk="1" hangingPunct="1">
              <a:lnSpc>
                <a:spcPct val="114000"/>
              </a:lnSpc>
              <a:spcBef>
                <a:spcPts val="0"/>
              </a:spcBef>
              <a:buClr>
                <a:srgbClr val="FF0000"/>
              </a:buClr>
              <a:buSzPct val="60000"/>
              <a:buFont typeface="Wingdings" panose="05000000000000000000" pitchFamily="2" charset="2"/>
              <a:buChar char="q"/>
              <a:defRPr/>
            </a:pPr>
            <a:r>
              <a:rPr lang="en-US" sz="2000" b="1" dirty="0">
                <a:solidFill>
                  <a:prstClr val="black"/>
                </a:solidFill>
              </a:rPr>
              <a:t>EPA has regularly called on states to consider environmental justice throughout all its programs, policies and activities. </a:t>
            </a:r>
          </a:p>
          <a:p>
            <a:pPr marL="0" indent="0" eaLnBrk="1" hangingPunct="1">
              <a:lnSpc>
                <a:spcPct val="114000"/>
              </a:lnSpc>
              <a:spcBef>
                <a:spcPts val="0"/>
              </a:spcBef>
              <a:buClr>
                <a:srgbClr val="FF0000"/>
              </a:buClr>
              <a:buSzPct val="60000"/>
              <a:buNone/>
              <a:defRPr/>
            </a:pPr>
            <a:endParaRPr lang="en-US" sz="2000" dirty="0" smtClean="0">
              <a:solidFill>
                <a:prstClr val="black"/>
              </a:solidFill>
            </a:endParaRPr>
          </a:p>
          <a:p>
            <a:pPr eaLnBrk="1" hangingPunct="1">
              <a:lnSpc>
                <a:spcPct val="114000"/>
              </a:lnSpc>
              <a:spcBef>
                <a:spcPts val="0"/>
              </a:spcBef>
              <a:buClr>
                <a:srgbClr val="FF0000"/>
              </a:buClr>
              <a:buSzPct val="60000"/>
              <a:buFont typeface="Wingdings" panose="05000000000000000000" pitchFamily="2" charset="2"/>
              <a:buChar char="q"/>
              <a:defRPr/>
            </a:pPr>
            <a:r>
              <a:rPr lang="en-US" sz="2000" dirty="0" smtClean="0">
                <a:solidFill>
                  <a:prstClr val="black"/>
                </a:solidFill>
              </a:rPr>
              <a:t>TDEC </a:t>
            </a:r>
            <a:r>
              <a:rPr lang="en-US" sz="2000" dirty="0">
                <a:solidFill>
                  <a:prstClr val="black"/>
                </a:solidFill>
              </a:rPr>
              <a:t>reviews permit applications in accord with its statutory and regulatory authority and based upon technical information submitted by the applicant as well as the technical expertise of our staff. Other factors that may arise with permit applications, such as geographic location or potential permit limitations that may </a:t>
            </a:r>
            <a:r>
              <a:rPr lang="en-US" sz="2000" dirty="0" smtClean="0">
                <a:solidFill>
                  <a:prstClr val="black"/>
                </a:solidFill>
              </a:rPr>
              <a:t>be </a:t>
            </a:r>
            <a:r>
              <a:rPr lang="en-US" sz="2000" dirty="0">
                <a:solidFill>
                  <a:prstClr val="black"/>
                </a:solidFill>
              </a:rPr>
              <a:t>beyond </a:t>
            </a:r>
            <a:r>
              <a:rPr lang="en-US" sz="2000" dirty="0" smtClean="0">
                <a:solidFill>
                  <a:prstClr val="black"/>
                </a:solidFill>
              </a:rPr>
              <a:t>TDEC’s </a:t>
            </a:r>
            <a:r>
              <a:rPr lang="en-US" sz="2000" dirty="0">
                <a:solidFill>
                  <a:prstClr val="black"/>
                </a:solidFill>
              </a:rPr>
              <a:t>authority.  </a:t>
            </a:r>
          </a:p>
          <a:p>
            <a:pPr eaLnBrk="1" hangingPunct="1">
              <a:lnSpc>
                <a:spcPct val="114000"/>
              </a:lnSpc>
              <a:spcBef>
                <a:spcPts val="0"/>
              </a:spcBef>
              <a:buClr>
                <a:srgbClr val="FF0000"/>
              </a:buClr>
              <a:buSzPct val="60000"/>
              <a:buFont typeface="Wingdings" panose="05000000000000000000" pitchFamily="2" charset="2"/>
              <a:buChar char="q"/>
              <a:defRPr/>
            </a:pPr>
            <a:endParaRPr lang="en-US" sz="2000" dirty="0" smtClean="0">
              <a:solidFill>
                <a:prstClr val="black"/>
              </a:solidFill>
            </a:endParaRPr>
          </a:p>
          <a:p>
            <a:pPr eaLnBrk="1" hangingPunct="1">
              <a:lnSpc>
                <a:spcPct val="114000"/>
              </a:lnSpc>
              <a:spcBef>
                <a:spcPts val="0"/>
              </a:spcBef>
              <a:buClr>
                <a:srgbClr val="FF0000"/>
              </a:buClr>
              <a:buSzPct val="60000"/>
              <a:buFont typeface="Wingdings" panose="05000000000000000000" pitchFamily="2" charset="2"/>
              <a:buChar char="q"/>
              <a:defRPr/>
            </a:pPr>
            <a:r>
              <a:rPr lang="en-US" sz="2000" dirty="0" smtClean="0">
                <a:solidFill>
                  <a:prstClr val="black"/>
                </a:solidFill>
              </a:rPr>
              <a:t>The </a:t>
            </a:r>
            <a:r>
              <a:rPr lang="en-US" sz="2000" dirty="0">
                <a:solidFill>
                  <a:prstClr val="black"/>
                </a:solidFill>
              </a:rPr>
              <a:t>majority of environmental justice concerns confronted by TDEC are based upon complaints about the location of the proposed or existing facility. </a:t>
            </a:r>
            <a:r>
              <a:rPr lang="en-US" sz="2000" b="1" dirty="0">
                <a:solidFill>
                  <a:prstClr val="black"/>
                </a:solidFill>
              </a:rPr>
              <a:t>The agency cannot factor consideration of location into its permitting decisions </a:t>
            </a:r>
            <a:r>
              <a:rPr lang="en-US" sz="2000" b="1" dirty="0" smtClean="0">
                <a:solidFill>
                  <a:prstClr val="black"/>
                </a:solidFill>
              </a:rPr>
              <a:t>unless it </a:t>
            </a:r>
            <a:r>
              <a:rPr lang="en-US" sz="2000" b="1" dirty="0">
                <a:solidFill>
                  <a:prstClr val="black"/>
                </a:solidFill>
              </a:rPr>
              <a:t>has the legal authority to do so. </a:t>
            </a:r>
          </a:p>
        </p:txBody>
      </p:sp>
    </p:spTree>
    <p:extLst>
      <p:ext uri="{BB962C8B-B14F-4D97-AF65-F5344CB8AC3E}">
        <p14:creationId xmlns:p14="http://schemas.microsoft.com/office/powerpoint/2010/main" val="276382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kern="0" dirty="0" smtClean="0"/>
              <a:t>Ensuring Compliance: Public </a:t>
            </a:r>
            <a:r>
              <a:rPr lang="en-US" kern="0" dirty="0"/>
              <a:t>Participation </a:t>
            </a:r>
            <a:r>
              <a:rPr lang="en-US" kern="0" dirty="0" smtClean="0">
                <a:solidFill>
                  <a:srgbClr val="868EAA">
                    <a:lumMod val="75000"/>
                  </a:srgbClr>
                </a:solidFill>
              </a:rPr>
              <a:t> </a:t>
            </a:r>
            <a:endParaRPr lang="en-US" sz="2800" dirty="0"/>
          </a:p>
        </p:txBody>
      </p:sp>
      <p:sp>
        <p:nvSpPr>
          <p:cNvPr id="22531" name="Content Placeholder 3"/>
          <p:cNvSpPr>
            <a:spLocks noGrp="1"/>
          </p:cNvSpPr>
          <p:nvPr>
            <p:ph idx="1"/>
          </p:nvPr>
        </p:nvSpPr>
        <p:spPr>
          <a:xfrm>
            <a:off x="152400" y="1143000"/>
            <a:ext cx="8839200" cy="4952999"/>
          </a:xfrm>
        </p:spPr>
        <p:txBody>
          <a:bodyPr>
            <a:noAutofit/>
          </a:bodyPr>
          <a:lstStyle/>
          <a:p>
            <a:pPr marL="0" indent="0" eaLnBrk="1" hangingPunct="1">
              <a:lnSpc>
                <a:spcPct val="114000"/>
              </a:lnSpc>
              <a:spcBef>
                <a:spcPts val="0"/>
              </a:spcBef>
              <a:buClr>
                <a:srgbClr val="FF0000"/>
              </a:buClr>
              <a:buSzPct val="60000"/>
              <a:buFont typeface="Arial" charset="0"/>
              <a:buNone/>
              <a:defRPr/>
            </a:pPr>
            <a:r>
              <a:rPr lang="en-US" sz="2200" dirty="0" smtClean="0">
                <a:solidFill>
                  <a:prstClr val="black"/>
                </a:solidFill>
              </a:rPr>
              <a:t>Engage </a:t>
            </a:r>
            <a:r>
              <a:rPr lang="en-US" sz="2200" dirty="0">
                <a:solidFill>
                  <a:prstClr val="black"/>
                </a:solidFill>
              </a:rPr>
              <a:t>the </a:t>
            </a:r>
            <a:r>
              <a:rPr lang="en-US" sz="2200" dirty="0" smtClean="0">
                <a:solidFill>
                  <a:prstClr val="black"/>
                </a:solidFill>
              </a:rPr>
              <a:t>public to raise awareness </a:t>
            </a:r>
            <a:r>
              <a:rPr lang="en-US" sz="2200" dirty="0">
                <a:solidFill>
                  <a:prstClr val="black"/>
                </a:solidFill>
              </a:rPr>
              <a:t>of </a:t>
            </a:r>
            <a:r>
              <a:rPr lang="en-US" sz="2200" dirty="0" smtClean="0">
                <a:solidFill>
                  <a:prstClr val="black"/>
                </a:solidFill>
              </a:rPr>
              <a:t>TDEC projects or </a:t>
            </a:r>
            <a:r>
              <a:rPr lang="en-US" sz="2200" dirty="0">
                <a:solidFill>
                  <a:prstClr val="black"/>
                </a:solidFill>
              </a:rPr>
              <a:t>services and to provide </a:t>
            </a:r>
            <a:r>
              <a:rPr lang="en-US" sz="2200" dirty="0" smtClean="0">
                <a:solidFill>
                  <a:prstClr val="black"/>
                </a:solidFill>
              </a:rPr>
              <a:t>stakeholders with the </a:t>
            </a:r>
            <a:r>
              <a:rPr lang="en-US" sz="2200" b="1" i="1" dirty="0" smtClean="0">
                <a:solidFill>
                  <a:prstClr val="black"/>
                </a:solidFill>
              </a:rPr>
              <a:t>meaningful</a:t>
            </a:r>
            <a:r>
              <a:rPr lang="en-US" sz="2200" dirty="0" smtClean="0">
                <a:solidFill>
                  <a:prstClr val="black"/>
                </a:solidFill>
              </a:rPr>
              <a:t> opportunity to provide input during the </a:t>
            </a:r>
            <a:r>
              <a:rPr lang="en-US" sz="2200" dirty="0">
                <a:solidFill>
                  <a:prstClr val="black"/>
                </a:solidFill>
              </a:rPr>
              <a:t>decision-making </a:t>
            </a:r>
            <a:r>
              <a:rPr lang="en-US" sz="2200" dirty="0" smtClean="0">
                <a:solidFill>
                  <a:prstClr val="black"/>
                </a:solidFill>
              </a:rPr>
              <a:t>process. </a:t>
            </a:r>
          </a:p>
          <a:p>
            <a:pPr marL="319088" indent="-319088" eaLnBrk="1" hangingPunct="1">
              <a:lnSpc>
                <a:spcPct val="114000"/>
              </a:lnSpc>
              <a:spcBef>
                <a:spcPts val="0"/>
              </a:spcBef>
              <a:buClr>
                <a:srgbClr val="FF0000"/>
              </a:buClr>
              <a:buSzPct val="60000"/>
              <a:buFont typeface="Arial" charset="0"/>
              <a:buNone/>
              <a:defRPr/>
            </a:pPr>
            <a:endParaRPr lang="en-US" sz="1800" b="1" dirty="0">
              <a:solidFill>
                <a:prstClr val="black"/>
              </a:solidFill>
            </a:endParaRPr>
          </a:p>
          <a:p>
            <a:pPr marL="709613" lvl="1" indent="-342900" eaLnBrk="1" hangingPunct="1">
              <a:lnSpc>
                <a:spcPct val="114000"/>
              </a:lnSpc>
              <a:spcBef>
                <a:spcPts val="0"/>
              </a:spcBef>
              <a:buSzPct val="60000"/>
              <a:buFont typeface="Wingdings" panose="05000000000000000000" pitchFamily="2" charset="2"/>
              <a:buChar char="q"/>
              <a:defRPr/>
            </a:pPr>
            <a:r>
              <a:rPr lang="en-US" sz="2200" dirty="0">
                <a:solidFill>
                  <a:srgbClr val="1B1A00"/>
                </a:solidFill>
              </a:rPr>
              <a:t>Public Meetings/Hearings in centralized </a:t>
            </a:r>
            <a:r>
              <a:rPr lang="en-US" sz="2200" dirty="0" smtClean="0">
                <a:solidFill>
                  <a:srgbClr val="1B1A00"/>
                </a:solidFill>
              </a:rPr>
              <a:t>locations</a:t>
            </a:r>
          </a:p>
          <a:p>
            <a:pPr marL="709613" lvl="1" indent="-342900" eaLnBrk="1" hangingPunct="1">
              <a:lnSpc>
                <a:spcPct val="114000"/>
              </a:lnSpc>
              <a:spcBef>
                <a:spcPts val="0"/>
              </a:spcBef>
              <a:buSzPct val="60000"/>
              <a:buFont typeface="Wingdings" panose="05000000000000000000" pitchFamily="2" charset="2"/>
              <a:buChar char="q"/>
              <a:defRPr/>
            </a:pPr>
            <a:r>
              <a:rPr lang="en-US" sz="2200" dirty="0" smtClean="0">
                <a:solidFill>
                  <a:srgbClr val="1B1A00"/>
                </a:solidFill>
              </a:rPr>
              <a:t>Advertisement </a:t>
            </a:r>
            <a:r>
              <a:rPr lang="en-US" sz="2200" dirty="0">
                <a:solidFill>
                  <a:srgbClr val="1B1A00"/>
                </a:solidFill>
              </a:rPr>
              <a:t>with Local Media Resources and Minority </a:t>
            </a:r>
            <a:r>
              <a:rPr lang="en-US" sz="2200" dirty="0" smtClean="0">
                <a:solidFill>
                  <a:srgbClr val="1B1A00"/>
                </a:solidFill>
              </a:rPr>
              <a:t>Newspapers</a:t>
            </a:r>
          </a:p>
          <a:p>
            <a:pPr marL="709613" lvl="1" indent="-342900" eaLnBrk="1" hangingPunct="1">
              <a:lnSpc>
                <a:spcPct val="114000"/>
              </a:lnSpc>
              <a:spcBef>
                <a:spcPts val="0"/>
              </a:spcBef>
              <a:buSzPct val="60000"/>
              <a:buFont typeface="Wingdings" panose="05000000000000000000" pitchFamily="2" charset="2"/>
              <a:buChar char="q"/>
              <a:defRPr/>
            </a:pPr>
            <a:r>
              <a:rPr lang="en-US" sz="2200" dirty="0" smtClean="0">
                <a:solidFill>
                  <a:srgbClr val="1B1A00"/>
                </a:solidFill>
              </a:rPr>
              <a:t>Website Information</a:t>
            </a:r>
          </a:p>
          <a:p>
            <a:pPr marL="709613" lvl="1" indent="-342900" eaLnBrk="1" hangingPunct="1">
              <a:lnSpc>
                <a:spcPct val="114000"/>
              </a:lnSpc>
              <a:spcBef>
                <a:spcPts val="0"/>
              </a:spcBef>
              <a:buSzPct val="60000"/>
              <a:buFont typeface="Wingdings" panose="05000000000000000000" pitchFamily="2" charset="2"/>
              <a:buChar char="q"/>
              <a:defRPr/>
            </a:pPr>
            <a:r>
              <a:rPr lang="en-US" sz="2200" dirty="0" smtClean="0">
                <a:solidFill>
                  <a:srgbClr val="1B1A00"/>
                </a:solidFill>
              </a:rPr>
              <a:t>Posters</a:t>
            </a:r>
          </a:p>
          <a:p>
            <a:pPr marL="0" indent="-33337" eaLnBrk="1" hangingPunct="1">
              <a:lnSpc>
                <a:spcPct val="114000"/>
              </a:lnSpc>
              <a:spcBef>
                <a:spcPts val="0"/>
              </a:spcBef>
              <a:buSzPct val="70000"/>
              <a:buFont typeface="Arial" charset="0"/>
              <a:buNone/>
              <a:defRPr/>
            </a:pPr>
            <a:endParaRPr lang="en-US" sz="1800" dirty="0" smtClean="0">
              <a:solidFill>
                <a:srgbClr val="1B1A00"/>
              </a:solidFill>
            </a:endParaRPr>
          </a:p>
          <a:p>
            <a:pPr marL="0" indent="-33337" eaLnBrk="1" hangingPunct="1">
              <a:lnSpc>
                <a:spcPct val="114000"/>
              </a:lnSpc>
              <a:spcBef>
                <a:spcPts val="0"/>
              </a:spcBef>
              <a:buSzPct val="70000"/>
              <a:buFont typeface="Arial" charset="0"/>
              <a:buNone/>
              <a:defRPr/>
            </a:pPr>
            <a:r>
              <a:rPr lang="en-US" sz="2200" dirty="0" smtClean="0">
                <a:solidFill>
                  <a:srgbClr val="1B1A00"/>
                </a:solidFill>
              </a:rPr>
              <a:t>Public </a:t>
            </a:r>
            <a:r>
              <a:rPr lang="en-US" sz="2200" dirty="0">
                <a:solidFill>
                  <a:srgbClr val="1B1A00"/>
                </a:solidFill>
              </a:rPr>
              <a:t>participation is applicable throughout the Department and impacts the work of </a:t>
            </a:r>
            <a:r>
              <a:rPr lang="en-US" sz="2200" dirty="0" smtClean="0">
                <a:solidFill>
                  <a:srgbClr val="1B1A00"/>
                </a:solidFill>
              </a:rPr>
              <a:t>all Bureaus and Boards.  </a:t>
            </a:r>
            <a:endParaRPr lang="en-US" sz="2200" dirty="0">
              <a:solidFill>
                <a:prstClr val="black"/>
              </a:solidFill>
            </a:endParaRPr>
          </a:p>
        </p:txBody>
      </p:sp>
    </p:spTree>
    <p:extLst>
      <p:ext uri="{BB962C8B-B14F-4D97-AF65-F5344CB8AC3E}">
        <p14:creationId xmlns:p14="http://schemas.microsoft.com/office/powerpoint/2010/main" val="2967581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2800" dirty="0" smtClean="0"/>
              <a:t>Ensuring Compliance: Limited </a:t>
            </a:r>
            <a:r>
              <a:rPr lang="en-US" sz="2800" dirty="0"/>
              <a:t>English Proficiency (LEP) </a:t>
            </a:r>
          </a:p>
        </p:txBody>
      </p:sp>
      <p:sp>
        <p:nvSpPr>
          <p:cNvPr id="22531" name="Content Placeholder 3"/>
          <p:cNvSpPr>
            <a:spLocks noGrp="1"/>
          </p:cNvSpPr>
          <p:nvPr>
            <p:ph idx="1"/>
          </p:nvPr>
        </p:nvSpPr>
        <p:spPr>
          <a:xfrm>
            <a:off x="76200" y="1066800"/>
            <a:ext cx="8991600" cy="5084763"/>
          </a:xfrm>
        </p:spPr>
        <p:txBody>
          <a:bodyPr>
            <a:normAutofit fontScale="92500" lnSpcReduction="10000"/>
          </a:bodyPr>
          <a:lstStyle/>
          <a:p>
            <a:pPr eaLnBrk="1" hangingPunct="1">
              <a:lnSpc>
                <a:spcPct val="124000"/>
              </a:lnSpc>
              <a:spcBef>
                <a:spcPts val="0"/>
              </a:spcBef>
              <a:buSzPct val="60000"/>
              <a:buFont typeface="Wingdings" panose="05000000000000000000" pitchFamily="2" charset="2"/>
              <a:buChar char="q"/>
              <a:defRPr/>
            </a:pPr>
            <a:r>
              <a:rPr lang="en-US" dirty="0">
                <a:solidFill>
                  <a:prstClr val="black"/>
                </a:solidFill>
              </a:rPr>
              <a:t>Individuals who do not speak English as their primary language and who have a limited ability to read, speak, write, or understand English are of limited English proficiency, or “LEP.” These individuals may be entitled to language assistance with respect to a particular type of service, benefit, or encounter.  </a:t>
            </a:r>
            <a:endParaRPr lang="en-US" altLang="en-US" dirty="0"/>
          </a:p>
          <a:p>
            <a:pPr eaLnBrk="1" hangingPunct="1">
              <a:lnSpc>
                <a:spcPct val="124000"/>
              </a:lnSpc>
              <a:spcBef>
                <a:spcPts val="0"/>
              </a:spcBef>
              <a:buSzPct val="60000"/>
              <a:buFont typeface="Wingdings" panose="05000000000000000000" pitchFamily="2" charset="2"/>
              <a:buChar char="q"/>
              <a:defRPr/>
            </a:pPr>
            <a:r>
              <a:rPr lang="en-US" dirty="0" smtClean="0">
                <a:solidFill>
                  <a:prstClr val="black"/>
                </a:solidFill>
              </a:rPr>
              <a:t>LEP is a component </a:t>
            </a:r>
            <a:r>
              <a:rPr lang="en-US" dirty="0">
                <a:solidFill>
                  <a:prstClr val="black"/>
                </a:solidFill>
              </a:rPr>
              <a:t>of Title </a:t>
            </a:r>
            <a:r>
              <a:rPr lang="en-US" dirty="0" smtClean="0">
                <a:solidFill>
                  <a:prstClr val="black"/>
                </a:solidFill>
              </a:rPr>
              <a:t>VI</a:t>
            </a:r>
          </a:p>
          <a:p>
            <a:pPr eaLnBrk="1" hangingPunct="1">
              <a:lnSpc>
                <a:spcPct val="124000"/>
              </a:lnSpc>
              <a:spcBef>
                <a:spcPts val="0"/>
              </a:spcBef>
              <a:buSzPct val="60000"/>
              <a:buFont typeface="Wingdings" panose="05000000000000000000" pitchFamily="2" charset="2"/>
              <a:buChar char="q"/>
              <a:defRPr/>
            </a:pPr>
            <a:r>
              <a:rPr lang="en-US" dirty="0" smtClean="0">
                <a:solidFill>
                  <a:prstClr val="black"/>
                </a:solidFill>
              </a:rPr>
              <a:t>E.O</a:t>
            </a:r>
            <a:r>
              <a:rPr lang="en-US" dirty="0">
                <a:solidFill>
                  <a:prstClr val="black"/>
                </a:solidFill>
              </a:rPr>
              <a:t>. 13166 clarifies the existing requirements to serve LEP persons under Title </a:t>
            </a:r>
            <a:r>
              <a:rPr lang="en-US" dirty="0" smtClean="0">
                <a:solidFill>
                  <a:prstClr val="black"/>
                </a:solidFill>
              </a:rPr>
              <a:t>VI – Treating people </a:t>
            </a:r>
            <a:r>
              <a:rPr lang="en-US" dirty="0">
                <a:solidFill>
                  <a:prstClr val="black"/>
                </a:solidFill>
              </a:rPr>
              <a:t>differently based on English language ability can be a type of national origin </a:t>
            </a:r>
            <a:r>
              <a:rPr lang="en-US" dirty="0" smtClean="0">
                <a:solidFill>
                  <a:prstClr val="black"/>
                </a:solidFill>
              </a:rPr>
              <a:t>discrimination.</a:t>
            </a:r>
          </a:p>
          <a:p>
            <a:pPr eaLnBrk="1" hangingPunct="1">
              <a:lnSpc>
                <a:spcPct val="124000"/>
              </a:lnSpc>
              <a:spcBef>
                <a:spcPts val="0"/>
              </a:spcBef>
              <a:buSzPct val="60000"/>
              <a:buFont typeface="Wingdings" panose="05000000000000000000" pitchFamily="2" charset="2"/>
              <a:buChar char="q"/>
              <a:defRPr/>
            </a:pPr>
            <a:r>
              <a:rPr lang="en-US" i="1" dirty="0" smtClean="0">
                <a:solidFill>
                  <a:prstClr val="black"/>
                </a:solidFill>
              </a:rPr>
              <a:t>T.H.R.C</a:t>
            </a:r>
            <a:r>
              <a:rPr lang="en-US" i="1" dirty="0">
                <a:solidFill>
                  <a:prstClr val="black"/>
                </a:solidFill>
              </a:rPr>
              <a:t>. Rule 1500-01-03-.08(a)(7</a:t>
            </a:r>
            <a:r>
              <a:rPr lang="en-US" i="1" dirty="0" smtClean="0">
                <a:solidFill>
                  <a:prstClr val="black"/>
                </a:solidFill>
              </a:rPr>
              <a:t>) – Requires </a:t>
            </a:r>
            <a:r>
              <a:rPr lang="en-US" i="1" dirty="0">
                <a:solidFill>
                  <a:prstClr val="black"/>
                </a:solidFill>
              </a:rPr>
              <a:t>all State of Tennessee executive branch departments and agencies to have an LEP policy and </a:t>
            </a:r>
            <a:r>
              <a:rPr lang="en-US" i="1" dirty="0" smtClean="0">
                <a:solidFill>
                  <a:prstClr val="black"/>
                </a:solidFill>
              </a:rPr>
              <a:t>procedure.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838200"/>
          </a:xfrm>
        </p:spPr>
        <p:txBody>
          <a:bodyPr rtlCol="0"/>
          <a:lstStyle/>
          <a:p>
            <a:pPr algn="ctr" eaLnBrk="1" fontAlgn="auto" hangingPunct="1">
              <a:spcAft>
                <a:spcPts val="0"/>
              </a:spcAft>
              <a:defRPr/>
            </a:pPr>
            <a:r>
              <a:rPr lang="en-US" sz="3600" dirty="0" smtClean="0"/>
              <a:t>TDEC </a:t>
            </a:r>
            <a:r>
              <a:rPr lang="en-US" sz="3600" dirty="0"/>
              <a:t>LEP </a:t>
            </a:r>
            <a:r>
              <a:rPr lang="en-US" sz="3600" dirty="0" smtClean="0"/>
              <a:t>Policy and Process</a:t>
            </a:r>
            <a:endParaRPr lang="en-US" sz="3600" dirty="0"/>
          </a:p>
        </p:txBody>
      </p:sp>
      <p:sp>
        <p:nvSpPr>
          <p:cNvPr id="22531" name="Content Placeholder 3"/>
          <p:cNvSpPr>
            <a:spLocks noGrp="1"/>
          </p:cNvSpPr>
          <p:nvPr>
            <p:ph idx="1"/>
          </p:nvPr>
        </p:nvSpPr>
        <p:spPr>
          <a:xfrm>
            <a:off x="152400" y="1066800"/>
            <a:ext cx="8839200" cy="5084763"/>
          </a:xfrm>
        </p:spPr>
        <p:txBody>
          <a:bodyPr>
            <a:noAutofit/>
          </a:bodyPr>
          <a:lstStyle/>
          <a:p>
            <a:pPr marL="0" indent="0" algn="ctr" eaLnBrk="1" hangingPunct="1">
              <a:lnSpc>
                <a:spcPct val="124000"/>
              </a:lnSpc>
              <a:spcBef>
                <a:spcPts val="0"/>
              </a:spcBef>
              <a:buFont typeface="Arial" charset="0"/>
              <a:buNone/>
              <a:defRPr/>
            </a:pPr>
            <a:r>
              <a:rPr lang="en-US" b="1" i="1" dirty="0"/>
              <a:t>Provide </a:t>
            </a:r>
            <a:r>
              <a:rPr lang="en-US" b="1" i="1" dirty="0" smtClean="0"/>
              <a:t>language </a:t>
            </a:r>
            <a:r>
              <a:rPr lang="en-US" b="1" i="1" dirty="0"/>
              <a:t>assistance at no cost to the customer </a:t>
            </a:r>
            <a:endParaRPr lang="en-US" i="1" u="sng" dirty="0"/>
          </a:p>
          <a:p>
            <a:pPr marL="0" indent="0" algn="ctr" eaLnBrk="1" hangingPunct="1">
              <a:lnSpc>
                <a:spcPct val="124000"/>
              </a:lnSpc>
              <a:spcBef>
                <a:spcPts val="0"/>
              </a:spcBef>
              <a:buFont typeface="Arial" charset="0"/>
              <a:buNone/>
              <a:defRPr/>
            </a:pPr>
            <a:endParaRPr lang="en-US" altLang="en-US" sz="1200" i="1" dirty="0" smtClean="0"/>
          </a:p>
          <a:p>
            <a:pPr marL="319088" indent="-319088" eaLnBrk="1" hangingPunct="1">
              <a:lnSpc>
                <a:spcPct val="124000"/>
              </a:lnSpc>
              <a:spcBef>
                <a:spcPts val="0"/>
              </a:spcBef>
              <a:buSzPct val="60000"/>
              <a:buFont typeface="Wingdings" pitchFamily="2" charset="2"/>
              <a:buChar char=""/>
              <a:defRPr/>
            </a:pPr>
            <a:r>
              <a:rPr lang="en-US" sz="2200" b="1" dirty="0" smtClean="0">
                <a:solidFill>
                  <a:prstClr val="black"/>
                </a:solidFill>
              </a:rPr>
              <a:t>Preferred option: </a:t>
            </a:r>
            <a:r>
              <a:rPr lang="en-US" sz="2200" dirty="0" smtClean="0">
                <a:solidFill>
                  <a:prstClr val="black"/>
                </a:solidFill>
              </a:rPr>
              <a:t>Contracting </a:t>
            </a:r>
            <a:r>
              <a:rPr lang="en-US" sz="2200" dirty="0">
                <a:solidFill>
                  <a:prstClr val="black"/>
                </a:solidFill>
              </a:rPr>
              <a:t>with a telephone interpreter service (State of </a:t>
            </a:r>
            <a:r>
              <a:rPr lang="en-US" sz="2200" dirty="0" smtClean="0">
                <a:solidFill>
                  <a:prstClr val="black"/>
                </a:solidFill>
              </a:rPr>
              <a:t>Tennessee)</a:t>
            </a:r>
          </a:p>
          <a:p>
            <a:pPr marL="319088" indent="-319088" eaLnBrk="1" hangingPunct="1">
              <a:lnSpc>
                <a:spcPct val="124000"/>
              </a:lnSpc>
              <a:spcBef>
                <a:spcPts val="0"/>
              </a:spcBef>
              <a:buSzPct val="60000"/>
              <a:buFont typeface="Wingdings" pitchFamily="2" charset="2"/>
              <a:buChar char=""/>
              <a:defRPr/>
            </a:pPr>
            <a:r>
              <a:rPr lang="en-US" sz="2200" dirty="0" smtClean="0">
                <a:solidFill>
                  <a:prstClr val="black"/>
                </a:solidFill>
              </a:rPr>
              <a:t>Other </a:t>
            </a:r>
            <a:r>
              <a:rPr lang="en-US" sz="2200" dirty="0">
                <a:solidFill>
                  <a:prstClr val="black"/>
                </a:solidFill>
              </a:rPr>
              <a:t>options (limited </a:t>
            </a:r>
            <a:r>
              <a:rPr lang="en-US" sz="2200" dirty="0" smtClean="0">
                <a:solidFill>
                  <a:prstClr val="black"/>
                </a:solidFill>
              </a:rPr>
              <a:t>circumstances) must </a:t>
            </a:r>
            <a:r>
              <a:rPr lang="en-US" sz="2200" dirty="0">
                <a:solidFill>
                  <a:prstClr val="black"/>
                </a:solidFill>
              </a:rPr>
              <a:t>be well-documented:</a:t>
            </a:r>
          </a:p>
          <a:p>
            <a:pPr lvl="1" indent="-342900" eaLnBrk="1" hangingPunct="1">
              <a:lnSpc>
                <a:spcPct val="124000"/>
              </a:lnSpc>
              <a:spcBef>
                <a:spcPts val="0"/>
              </a:spcBef>
              <a:buSzPct val="60000"/>
              <a:buFont typeface="Courier New" panose="02070309020205020404" pitchFamily="49" charset="0"/>
              <a:buChar char="o"/>
              <a:defRPr/>
            </a:pPr>
            <a:r>
              <a:rPr lang="en-US" sz="1800" dirty="0">
                <a:solidFill>
                  <a:prstClr val="black"/>
                </a:solidFill>
              </a:rPr>
              <a:t>Hiring bi-lingual Staff for client contact </a:t>
            </a:r>
            <a:r>
              <a:rPr lang="en-US" sz="1800" dirty="0" smtClean="0">
                <a:solidFill>
                  <a:prstClr val="black"/>
                </a:solidFill>
              </a:rPr>
              <a:t>positions or staff interpreters</a:t>
            </a:r>
            <a:endParaRPr lang="en-US" sz="1800" dirty="0">
              <a:solidFill>
                <a:prstClr val="black"/>
              </a:solidFill>
            </a:endParaRPr>
          </a:p>
          <a:p>
            <a:pPr lvl="1" indent="-342900" eaLnBrk="1" hangingPunct="1">
              <a:lnSpc>
                <a:spcPct val="124000"/>
              </a:lnSpc>
              <a:spcBef>
                <a:spcPts val="0"/>
              </a:spcBef>
              <a:buSzPct val="60000"/>
              <a:buFont typeface="Courier New" panose="02070309020205020404" pitchFamily="49" charset="0"/>
              <a:buChar char="o"/>
              <a:defRPr/>
            </a:pPr>
            <a:r>
              <a:rPr lang="en-US" sz="1800" dirty="0">
                <a:solidFill>
                  <a:prstClr val="black"/>
                </a:solidFill>
              </a:rPr>
              <a:t>Contracting for interpreter services</a:t>
            </a:r>
          </a:p>
          <a:p>
            <a:pPr lvl="1" indent="-342900" eaLnBrk="1" hangingPunct="1">
              <a:lnSpc>
                <a:spcPct val="124000"/>
              </a:lnSpc>
              <a:spcBef>
                <a:spcPts val="0"/>
              </a:spcBef>
              <a:buSzPct val="60000"/>
              <a:buFont typeface="Courier New" panose="02070309020205020404" pitchFamily="49" charset="0"/>
              <a:buChar char="o"/>
              <a:defRPr/>
            </a:pPr>
            <a:r>
              <a:rPr lang="en-US" sz="1800" dirty="0">
                <a:solidFill>
                  <a:prstClr val="black"/>
                </a:solidFill>
              </a:rPr>
              <a:t>Engaging community </a:t>
            </a:r>
            <a:r>
              <a:rPr lang="en-US" sz="1800" dirty="0" smtClean="0">
                <a:solidFill>
                  <a:prstClr val="black"/>
                </a:solidFill>
              </a:rPr>
              <a:t>volunteers</a:t>
            </a:r>
          </a:p>
          <a:p>
            <a:pPr eaLnBrk="1" hangingPunct="1">
              <a:lnSpc>
                <a:spcPct val="124000"/>
              </a:lnSpc>
              <a:spcBef>
                <a:spcPts val="0"/>
              </a:spcBef>
              <a:buSzPct val="60000"/>
              <a:buFont typeface="Wingdings" panose="05000000000000000000" pitchFamily="2" charset="2"/>
              <a:buChar char="q"/>
              <a:defRPr/>
            </a:pPr>
            <a:r>
              <a:rPr lang="en-US" sz="2200" dirty="0" smtClean="0">
                <a:solidFill>
                  <a:prstClr val="black"/>
                </a:solidFill>
              </a:rPr>
              <a:t>Ensures </a:t>
            </a:r>
            <a:r>
              <a:rPr lang="en-US" sz="2200" dirty="0">
                <a:solidFill>
                  <a:prstClr val="black"/>
                </a:solidFill>
              </a:rPr>
              <a:t>meaningful access to programs and activities </a:t>
            </a:r>
            <a:r>
              <a:rPr lang="en-US" sz="2200" dirty="0" smtClean="0">
                <a:solidFill>
                  <a:prstClr val="black"/>
                </a:solidFill>
              </a:rPr>
              <a:t>by </a:t>
            </a:r>
            <a:r>
              <a:rPr lang="en-US" sz="2200" dirty="0">
                <a:solidFill>
                  <a:prstClr val="black"/>
                </a:solidFill>
              </a:rPr>
              <a:t>LEP </a:t>
            </a:r>
            <a:r>
              <a:rPr lang="en-US" sz="2200" dirty="0" smtClean="0">
                <a:solidFill>
                  <a:prstClr val="black"/>
                </a:solidFill>
              </a:rPr>
              <a:t>persons</a:t>
            </a:r>
          </a:p>
          <a:p>
            <a:pPr eaLnBrk="1" hangingPunct="1">
              <a:lnSpc>
                <a:spcPct val="124000"/>
              </a:lnSpc>
              <a:spcBef>
                <a:spcPts val="0"/>
              </a:spcBef>
              <a:buSzPct val="60000"/>
              <a:buFont typeface="Wingdings" panose="05000000000000000000" pitchFamily="2" charset="2"/>
              <a:buChar char="q"/>
              <a:defRPr/>
            </a:pPr>
            <a:r>
              <a:rPr lang="en-US" sz="2200" dirty="0" smtClean="0">
                <a:solidFill>
                  <a:prstClr val="black"/>
                </a:solidFill>
              </a:rPr>
              <a:t>Assists in achieving environmental justice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7800"/>
            <a:ext cx="8839200" cy="825500"/>
          </a:xfrm>
        </p:spPr>
        <p:txBody>
          <a:bodyPr/>
          <a:lstStyle/>
          <a:p>
            <a:pPr algn="ctr" eaLnBrk="1" hangingPunct="1">
              <a:defRPr/>
            </a:pPr>
            <a:r>
              <a:rPr lang="en-US" sz="3600" dirty="0"/>
              <a:t>Questions?</a:t>
            </a:r>
          </a:p>
        </p:txBody>
      </p:sp>
      <p:sp>
        <p:nvSpPr>
          <p:cNvPr id="3" name="Content Placeholder 2"/>
          <p:cNvSpPr>
            <a:spLocks noGrp="1"/>
          </p:cNvSpPr>
          <p:nvPr>
            <p:ph idx="1"/>
          </p:nvPr>
        </p:nvSpPr>
        <p:spPr>
          <a:xfrm>
            <a:off x="0" y="1193800"/>
            <a:ext cx="9144000" cy="4957763"/>
          </a:xfrm>
        </p:spPr>
        <p:txBody>
          <a:bodyPr>
            <a:normAutofit/>
          </a:bodyPr>
          <a:lstStyle/>
          <a:p>
            <a:pPr marL="0" indent="0" algn="ctr" eaLnBrk="1" hangingPunct="1">
              <a:spcBef>
                <a:spcPts val="0"/>
              </a:spcBef>
              <a:buFont typeface="Arial" charset="0"/>
              <a:buNone/>
              <a:defRPr/>
            </a:pPr>
            <a:endParaRPr lang="en-US" dirty="0" smtClean="0"/>
          </a:p>
          <a:p>
            <a:pPr marL="0" indent="0" algn="ctr" eaLnBrk="1" hangingPunct="1">
              <a:spcBef>
                <a:spcPts val="0"/>
              </a:spcBef>
              <a:buFont typeface="Arial" charset="0"/>
              <a:buNone/>
              <a:defRPr/>
            </a:pPr>
            <a:r>
              <a:rPr lang="en-US" sz="2800" b="1" dirty="0" smtClean="0"/>
              <a:t>Christina Guidry</a:t>
            </a:r>
          </a:p>
          <a:p>
            <a:pPr marL="0" indent="0" algn="ctr" eaLnBrk="1" hangingPunct="1">
              <a:spcBef>
                <a:spcPts val="0"/>
              </a:spcBef>
              <a:buNone/>
              <a:defRPr/>
            </a:pPr>
            <a:r>
              <a:rPr lang="en-US" dirty="0" smtClean="0"/>
              <a:t>Tennessee </a:t>
            </a:r>
            <a:r>
              <a:rPr lang="en-US" dirty="0"/>
              <a:t>Department of Environment and Conservation</a:t>
            </a:r>
            <a:r>
              <a:rPr lang="en-US" sz="2800" dirty="0"/>
              <a:t/>
            </a:r>
            <a:br>
              <a:rPr lang="en-US" sz="2800" dirty="0"/>
            </a:br>
            <a:r>
              <a:rPr lang="en-US" dirty="0" smtClean="0"/>
              <a:t>Office </a:t>
            </a:r>
            <a:r>
              <a:rPr lang="en-US" dirty="0"/>
              <a:t>of Policy and Planning</a:t>
            </a:r>
            <a:br>
              <a:rPr lang="en-US" dirty="0"/>
            </a:br>
            <a:r>
              <a:rPr lang="en-US" dirty="0"/>
              <a:t>William R. Snodgrass Tennessee Tower</a:t>
            </a:r>
            <a:br>
              <a:rPr lang="en-US" dirty="0"/>
            </a:br>
            <a:r>
              <a:rPr lang="en-US" dirty="0"/>
              <a:t>312 Rosa L. Parks Blvd., 2</a:t>
            </a:r>
            <a:r>
              <a:rPr lang="en-US" baseline="30000" dirty="0"/>
              <a:t>nd</a:t>
            </a:r>
            <a:r>
              <a:rPr lang="en-US" dirty="0"/>
              <a:t> Floor</a:t>
            </a:r>
            <a:br>
              <a:rPr lang="en-US" dirty="0"/>
            </a:br>
            <a:r>
              <a:rPr lang="en-US" dirty="0"/>
              <a:t>Nashville, TN  </a:t>
            </a:r>
            <a:r>
              <a:rPr lang="en-US" dirty="0" smtClean="0"/>
              <a:t>37243</a:t>
            </a:r>
            <a:r>
              <a:rPr lang="en-US" dirty="0"/>
              <a:t/>
            </a:r>
            <a:br>
              <a:rPr lang="en-US" dirty="0"/>
            </a:br>
            <a:r>
              <a:rPr lang="en-US" dirty="0"/>
              <a:t>(615) 253-8337</a:t>
            </a:r>
            <a:br>
              <a:rPr lang="en-US" dirty="0"/>
            </a:br>
            <a:r>
              <a:rPr lang="en-US" dirty="0" smtClean="0">
                <a:hlinkClick r:id="rId3"/>
              </a:rPr>
              <a:t>TDEC.TitleVI@tn.gov</a:t>
            </a:r>
            <a:r>
              <a:rPr lang="en-US" dirty="0" smtClean="0"/>
              <a:t> </a:t>
            </a:r>
          </a:p>
          <a:p>
            <a:pPr marL="0" indent="0" algn="ctr" eaLnBrk="1" hangingPunct="1">
              <a:spcBef>
                <a:spcPts val="0"/>
              </a:spcBef>
              <a:buFont typeface="Arial" charset="0"/>
              <a:buNone/>
              <a:defRPr/>
            </a:pPr>
            <a:endParaRPr lang="en-US" sz="1700" dirty="0" smtClean="0"/>
          </a:p>
          <a:p>
            <a:pPr marL="0" indent="0" algn="ctr" eaLnBrk="1" hangingPunct="1">
              <a:spcBef>
                <a:spcPts val="0"/>
              </a:spcBef>
              <a:buFont typeface="Arial" charset="0"/>
              <a:buNone/>
              <a:defRPr/>
            </a:pPr>
            <a:endParaRPr lang="en-US" sz="1700" dirty="0"/>
          </a:p>
          <a:p>
            <a:pPr marL="0" indent="0" algn="ctr" eaLnBrk="1" hangingPunct="1">
              <a:spcBef>
                <a:spcPts val="0"/>
              </a:spcBef>
              <a:buNone/>
              <a:defRPr/>
            </a:pPr>
            <a:r>
              <a:rPr lang="en-US" sz="1600" dirty="0"/>
              <a:t>http://www.tn.gov/environment/topic/opsp-title-vi-and-environmental-justice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12800"/>
          </a:xfrm>
        </p:spPr>
        <p:txBody>
          <a:bodyPr rtlCol="0"/>
          <a:lstStyle/>
          <a:p>
            <a:pPr algn="ctr" eaLnBrk="1" fontAlgn="auto" hangingPunct="1">
              <a:spcAft>
                <a:spcPts val="0"/>
              </a:spcAft>
              <a:defRPr/>
            </a:pPr>
            <a:r>
              <a:rPr lang="en-US" sz="3600" dirty="0"/>
              <a:t>What is Title VI</a:t>
            </a:r>
            <a:r>
              <a:rPr lang="en-US" sz="3600" dirty="0" smtClean="0"/>
              <a:t>?</a:t>
            </a:r>
            <a:endParaRPr lang="en-US" sz="3600" dirty="0"/>
          </a:p>
        </p:txBody>
      </p:sp>
      <p:sp>
        <p:nvSpPr>
          <p:cNvPr id="22531" name="Content Placeholder 3"/>
          <p:cNvSpPr>
            <a:spLocks noGrp="1"/>
          </p:cNvSpPr>
          <p:nvPr>
            <p:ph idx="1"/>
          </p:nvPr>
        </p:nvSpPr>
        <p:spPr>
          <a:xfrm>
            <a:off x="76200" y="1066800"/>
            <a:ext cx="8915400" cy="5084763"/>
          </a:xfrm>
        </p:spPr>
        <p:txBody>
          <a:bodyPr>
            <a:normAutofit/>
          </a:bodyPr>
          <a:lstStyle/>
          <a:p>
            <a:pPr marL="319088" indent="-319088" eaLnBrk="1" hangingPunct="1">
              <a:spcBef>
                <a:spcPts val="700"/>
              </a:spcBef>
              <a:buClr>
                <a:srgbClr val="D3D7E2"/>
              </a:buClr>
              <a:buSzPct val="60000"/>
              <a:buNone/>
              <a:defRPr/>
            </a:pPr>
            <a:endParaRPr lang="en-US" sz="1600" b="1" dirty="0" smtClean="0">
              <a:solidFill>
                <a:prstClr val="black"/>
              </a:solidFill>
            </a:endParaRPr>
          </a:p>
          <a:p>
            <a:pPr marL="319088" indent="-319088" eaLnBrk="1" hangingPunct="1">
              <a:spcBef>
                <a:spcPts val="700"/>
              </a:spcBef>
              <a:buClr>
                <a:srgbClr val="D3D7E2"/>
              </a:buClr>
              <a:buSzPct val="60000"/>
              <a:buNone/>
              <a:defRPr/>
            </a:pPr>
            <a:r>
              <a:rPr lang="en-US" sz="2600" b="1" dirty="0" smtClean="0">
                <a:solidFill>
                  <a:prstClr val="black"/>
                </a:solidFill>
              </a:rPr>
              <a:t>Federal </a:t>
            </a:r>
            <a:r>
              <a:rPr lang="en-US" sz="2600" b="1" dirty="0">
                <a:solidFill>
                  <a:prstClr val="black"/>
                </a:solidFill>
              </a:rPr>
              <a:t>Law </a:t>
            </a:r>
            <a:r>
              <a:rPr lang="en-US" sz="2600" b="1" dirty="0"/>
              <a:t>(42 U.S.C. 2000d)</a:t>
            </a:r>
            <a:r>
              <a:rPr lang="en-US" sz="2600" b="1" dirty="0">
                <a:solidFill>
                  <a:prstClr val="black"/>
                </a:solidFill>
              </a:rPr>
              <a:t>:</a:t>
            </a:r>
          </a:p>
          <a:p>
            <a:pPr marL="319088" lvl="1" indent="-319088" eaLnBrk="1" hangingPunct="1">
              <a:spcBef>
                <a:spcPts val="700"/>
              </a:spcBef>
              <a:buClr>
                <a:srgbClr val="D3D7E2"/>
              </a:buClr>
              <a:buSzPct val="60000"/>
              <a:buNone/>
              <a:defRPr/>
            </a:pPr>
            <a:endParaRPr lang="en-US" sz="1000" b="1" dirty="0" smtClean="0">
              <a:solidFill>
                <a:prstClr val="black"/>
              </a:solidFill>
            </a:endParaRPr>
          </a:p>
          <a:p>
            <a:pPr marL="319088" lvl="1" indent="-319088" eaLnBrk="1" hangingPunct="1">
              <a:lnSpc>
                <a:spcPct val="114000"/>
              </a:lnSpc>
              <a:spcBef>
                <a:spcPts val="0"/>
              </a:spcBef>
              <a:buClr>
                <a:srgbClr val="D3D7E2"/>
              </a:buClr>
              <a:buSzPct val="60000"/>
              <a:buNone/>
              <a:defRPr/>
            </a:pPr>
            <a:r>
              <a:rPr lang="en-US" sz="2600" b="1" dirty="0" smtClean="0">
                <a:solidFill>
                  <a:prstClr val="black"/>
                </a:solidFill>
              </a:rPr>
              <a:t>	Title </a:t>
            </a:r>
            <a:r>
              <a:rPr lang="en-US" sz="2600" b="1" dirty="0">
                <a:solidFill>
                  <a:prstClr val="black"/>
                </a:solidFill>
              </a:rPr>
              <a:t>VI of the Civil Rights Act of 1964 </a:t>
            </a:r>
            <a:r>
              <a:rPr lang="en-US" sz="2600" dirty="0">
                <a:solidFill>
                  <a:prstClr val="black"/>
                </a:solidFill>
              </a:rPr>
              <a:t>ensures that no person in the United States shall, on the grounds of race, color or national origin, be excluded from participation in, be denied the benefit of, or be subjected to discrimination under any program or activity receiving federal financial assistance. </a:t>
            </a:r>
          </a:p>
          <a:p>
            <a:pPr marL="319088" indent="-319088" eaLnBrk="1" hangingPunct="1">
              <a:spcBef>
                <a:spcPts val="700"/>
              </a:spcBef>
              <a:buClr>
                <a:srgbClr val="D3D7E2"/>
              </a:buClr>
              <a:buSzPct val="60000"/>
              <a:buFont typeface="Arial" charset="0"/>
              <a:buNone/>
              <a:defRPr/>
            </a:pPr>
            <a:endParaRPr lang="en-US" sz="1600" b="1" dirty="0" smtClean="0">
              <a:solidFill>
                <a:prstClr val="black"/>
              </a:solidFill>
            </a:endParaRPr>
          </a:p>
          <a:p>
            <a:pPr marL="319088" indent="-319088" eaLnBrk="1" hangingPunct="1">
              <a:spcBef>
                <a:spcPts val="700"/>
              </a:spcBef>
              <a:buClr>
                <a:srgbClr val="D3D7E2"/>
              </a:buClr>
              <a:buSzPct val="60000"/>
              <a:buFont typeface="Arial" charset="0"/>
              <a:buNone/>
              <a:defRPr/>
            </a:pPr>
            <a:r>
              <a:rPr lang="en-US" sz="2600" b="1" dirty="0" smtClean="0">
                <a:solidFill>
                  <a:prstClr val="black"/>
                </a:solidFill>
              </a:rPr>
              <a:t>TN </a:t>
            </a:r>
            <a:r>
              <a:rPr lang="en-US" sz="2600" b="1" dirty="0">
                <a:solidFill>
                  <a:prstClr val="black"/>
                </a:solidFill>
              </a:rPr>
              <a:t>Law </a:t>
            </a:r>
            <a:r>
              <a:rPr lang="en-US" sz="2600" dirty="0">
                <a:solidFill>
                  <a:prstClr val="black"/>
                </a:solidFill>
              </a:rPr>
              <a:t>– </a:t>
            </a:r>
            <a:r>
              <a:rPr lang="en-US" sz="2600" dirty="0" smtClean="0">
                <a:solidFill>
                  <a:prstClr val="black"/>
                </a:solidFill>
              </a:rPr>
              <a:t>Tennessee </a:t>
            </a:r>
            <a:r>
              <a:rPr lang="en-US" sz="2600" dirty="0">
                <a:solidFill>
                  <a:prstClr val="black"/>
                </a:solidFill>
              </a:rPr>
              <a:t>Code </a:t>
            </a:r>
            <a:r>
              <a:rPr lang="en-US" sz="2600" dirty="0" smtClean="0">
                <a:solidFill>
                  <a:prstClr val="black"/>
                </a:solidFill>
              </a:rPr>
              <a:t>§ 4-21-904; May </a:t>
            </a:r>
            <a:r>
              <a:rPr lang="en-US" sz="2600" dirty="0">
                <a:solidFill>
                  <a:prstClr val="black"/>
                </a:solidFill>
              </a:rPr>
              <a:t>31, </a:t>
            </a:r>
            <a:r>
              <a:rPr lang="en-US" sz="2600" dirty="0" smtClean="0">
                <a:solidFill>
                  <a:prstClr val="black"/>
                </a:solidFill>
              </a:rPr>
              <a:t>1993.</a:t>
            </a:r>
            <a:endParaRPr lang="en-US" altLang="en-US" sz="2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2400" dirty="0"/>
              <a:t>How Title VI (federal law) Applies to TDEC (state agency)</a:t>
            </a:r>
          </a:p>
        </p:txBody>
      </p:sp>
      <p:graphicFrame>
        <p:nvGraphicFramePr>
          <p:cNvPr id="2" name="Diagram 1"/>
          <p:cNvGraphicFramePr/>
          <p:nvPr>
            <p:extLst>
              <p:ext uri="{D42A27DB-BD31-4B8C-83A1-F6EECF244321}">
                <p14:modId xmlns:p14="http://schemas.microsoft.com/office/powerpoint/2010/main" val="3638294314"/>
              </p:ext>
            </p:extLst>
          </p:nvPr>
        </p:nvGraphicFramePr>
        <p:xfrm>
          <a:off x="304800" y="1447800"/>
          <a:ext cx="4114800" cy="4328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919355362"/>
              </p:ext>
            </p:extLst>
          </p:nvPr>
        </p:nvGraphicFramePr>
        <p:xfrm>
          <a:off x="4724400" y="1371600"/>
          <a:ext cx="4343400" cy="44042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83404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lstStyle/>
          <a:p>
            <a:pPr algn="ctr">
              <a:defRPr/>
            </a:pPr>
            <a:r>
              <a:rPr lang="en-US" sz="2700" dirty="0"/>
              <a:t>How TDEC </a:t>
            </a:r>
            <a:r>
              <a:rPr lang="en-US" sz="2700" i="1" dirty="0"/>
              <a:t>Currently</a:t>
            </a:r>
            <a:r>
              <a:rPr lang="en-US" sz="2700" dirty="0"/>
              <a:t> Works To Comply with Title VI </a:t>
            </a:r>
          </a:p>
        </p:txBody>
      </p:sp>
      <p:graphicFrame>
        <p:nvGraphicFramePr>
          <p:cNvPr id="2" name="Table 1"/>
          <p:cNvGraphicFramePr>
            <a:graphicFrameLocks noGrp="1"/>
          </p:cNvGraphicFramePr>
          <p:nvPr>
            <p:extLst>
              <p:ext uri="{D42A27DB-BD31-4B8C-83A1-F6EECF244321}">
                <p14:modId xmlns:p14="http://schemas.microsoft.com/office/powerpoint/2010/main" val="2505615435"/>
              </p:ext>
            </p:extLst>
          </p:nvPr>
        </p:nvGraphicFramePr>
        <p:xfrm>
          <a:off x="0" y="990600"/>
          <a:ext cx="9143999" cy="5867400"/>
        </p:xfrm>
        <a:graphic>
          <a:graphicData uri="http://schemas.openxmlformats.org/drawingml/2006/table">
            <a:tbl>
              <a:tblPr firstRow="1" bandRow="1">
                <a:tableStyleId>{00A15C55-8517-42AA-B614-E9B94910E393}</a:tableStyleId>
              </a:tblPr>
              <a:tblGrid>
                <a:gridCol w="4070556"/>
                <a:gridCol w="5073443"/>
              </a:tblGrid>
              <a:tr h="347059">
                <a:tc>
                  <a:txBody>
                    <a:bodyPr/>
                    <a:lstStyle/>
                    <a:p>
                      <a:pPr algn="ctr"/>
                      <a:r>
                        <a:rPr lang="en-US" sz="1600" dirty="0" smtClean="0">
                          <a:latin typeface="Open Sans" panose="020B0606030504020204" pitchFamily="34" charset="0"/>
                          <a:ea typeface="Open Sans" panose="020B0606030504020204" pitchFamily="34" charset="0"/>
                          <a:cs typeface="Open Sans" panose="020B0606030504020204" pitchFamily="34" charset="0"/>
                        </a:rPr>
                        <a:t>Federal Requirement (DOJ and EPA)</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tc>
                <a:tc>
                  <a:txBody>
                    <a:bodyPr/>
                    <a:lstStyle/>
                    <a:p>
                      <a:pPr algn="ctr"/>
                      <a:r>
                        <a:rPr lang="en-US" sz="1600" dirty="0" smtClean="0">
                          <a:latin typeface="Open Sans" panose="020B0606030504020204" pitchFamily="34" charset="0"/>
                          <a:ea typeface="Open Sans" panose="020B0606030504020204" pitchFamily="34" charset="0"/>
                          <a:cs typeface="Open Sans" panose="020B0606030504020204" pitchFamily="34" charset="0"/>
                        </a:rPr>
                        <a:t>TDEC Implementation</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tc>
              </a:tr>
              <a:tr h="322771">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Appoint Title VI coordinator and program liaison</a:t>
                      </a:r>
                    </a:p>
                  </a:txBody>
                  <a:tcPr marL="68652" marR="68652" marT="34326" marB="34326" anchor="ctr"/>
                </a:tc>
                <a:tc>
                  <a:txBody>
                    <a:bodyPr/>
                    <a:lstStyle/>
                    <a:p>
                      <a:pPr marL="0" indent="0">
                        <a:buFont typeface="Wingdings" panose="05000000000000000000" pitchFamily="2" charset="2"/>
                        <a:buNone/>
                        <a:defRPr/>
                      </a:pPr>
                      <a:r>
                        <a:rPr lang="en-US" sz="1200" dirty="0" smtClean="0">
                          <a:latin typeface="Open Sans" panose="020B0606030504020204" pitchFamily="34" charset="0"/>
                          <a:ea typeface="Open Sans" panose="020B0606030504020204" pitchFamily="34" charset="0"/>
                          <a:cs typeface="Open Sans" panose="020B0606030504020204" pitchFamily="34" charset="0"/>
                        </a:rPr>
                        <a:t>TDEC Title VI Coordinator position in Office</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of Policy and Planning</a:t>
                      </a:r>
                      <a:endParaRPr lang="en-US" sz="1200" dirty="0" smtClean="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nchor="ctr"/>
                </a:tc>
              </a:tr>
              <a:tr h="685578">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Provide Title VI training for employees at all levels</a:t>
                      </a:r>
                    </a:p>
                  </a:txBody>
                  <a:tcPr marL="68652" marR="68652" marT="34326" marB="34326" anchor="ctr"/>
                </a:tc>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Annual Title VI training required for all TDEC employees</a:t>
                      </a:r>
                    </a:p>
                    <a:p>
                      <a:endParaRPr lang="en-US" sz="1200" dirty="0" smtClean="0">
                        <a:latin typeface="Open Sans" panose="020B0606030504020204" pitchFamily="34" charset="0"/>
                        <a:ea typeface="Open Sans" panose="020B0606030504020204" pitchFamily="34" charset="0"/>
                        <a:cs typeface="Open Sans" panose="020B0606030504020204" pitchFamily="34" charset="0"/>
                      </a:endParaRPr>
                    </a:p>
                    <a:p>
                      <a:r>
                        <a:rPr lang="en-US" sz="1200" dirty="0" smtClean="0">
                          <a:latin typeface="Open Sans" panose="020B0606030504020204" pitchFamily="34" charset="0"/>
                          <a:ea typeface="Open Sans" panose="020B0606030504020204" pitchFamily="34" charset="0"/>
                          <a:cs typeface="Open Sans" panose="020B0606030504020204" pitchFamily="34" charset="0"/>
                        </a:rPr>
                        <a:t>Title VI Intranet site</a:t>
                      </a:r>
                      <a:endParaRPr lang="en-US" sz="1200" dirty="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nchor="ctr"/>
                </a:tc>
              </a:tr>
              <a:tr h="482468">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Develop a Title VI policy statement and post in visible areas</a:t>
                      </a:r>
                    </a:p>
                  </a:txBody>
                  <a:tcPr marL="68652" marR="68652" marT="34326" marB="34326" anchor="ctr"/>
                </a:tc>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Title VI posters placed on employee bulletin boards throughout</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TDEC offices and available on Intranet</a:t>
                      </a:r>
                      <a:endParaRPr lang="en-US" sz="1200" dirty="0" smtClean="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nchor="ctr"/>
                </a:tc>
              </a:tr>
              <a:tr h="610051">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Include Title VI assurances in contracts/grants and acquire signed assurances from contractors/grantees</a:t>
                      </a:r>
                    </a:p>
                  </a:txBody>
                  <a:tcPr marL="68652" marR="68652" marT="34326" marB="34326" anchor="ctr"/>
                </a:tc>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Standard</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nondiscrimination and assurance language in grants and contracts</a:t>
                      </a:r>
                    </a:p>
                  </a:txBody>
                  <a:tcPr marL="68652" marR="68652" marT="34326" marB="34326" anchor="ctr"/>
                </a:tc>
              </a:tr>
              <a:tr h="482468">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Monitoring ethnicity of contractors and subcontractors</a:t>
                      </a:r>
                    </a:p>
                  </a:txBody>
                  <a:tcPr marL="68652" marR="68652" marT="34326" marB="34326" anchor="ctr"/>
                </a:tc>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Information</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collected </a:t>
                      </a:r>
                      <a:r>
                        <a:rPr lang="en-US" sz="1200" dirty="0" smtClean="0">
                          <a:latin typeface="Open Sans" panose="020B0606030504020204" pitchFamily="34" charset="0"/>
                          <a:ea typeface="Open Sans" panose="020B0606030504020204" pitchFamily="34" charset="0"/>
                          <a:cs typeface="Open Sans" panose="020B0606030504020204" pitchFamily="34" charset="0"/>
                        </a:rPr>
                        <a:t>by</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P</a:t>
                      </a:r>
                      <a:r>
                        <a:rPr lang="en-US" sz="1200" dirty="0" smtClean="0">
                          <a:latin typeface="Open Sans" panose="020B0606030504020204" pitchFamily="34" charset="0"/>
                          <a:ea typeface="Open Sans" panose="020B0606030504020204" pitchFamily="34" charset="0"/>
                          <a:cs typeface="Open Sans" panose="020B0606030504020204" pitchFamily="34" charset="0"/>
                        </a:rPr>
                        <a:t>rocurement</a:t>
                      </a:r>
                    </a:p>
                  </a:txBody>
                  <a:tcPr marL="68652" marR="68652" marT="34326" marB="34326" anchor="ctr"/>
                </a:tc>
              </a:tr>
              <a:tr h="1438986">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Pre- and post-award</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compliance</a:t>
                      </a:r>
                      <a:endParaRPr lang="en-US" sz="1200" dirty="0" smtClean="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nchor="ctr"/>
                </a:tc>
                <a:tc>
                  <a:txBody>
                    <a:bodyPr/>
                    <a:lstStyle/>
                    <a:p>
                      <a:pPr marL="0" marR="0" indent="0" algn="l" defTabSz="1217889" rtl="0" eaLnBrk="1" fontAlgn="auto" latinLnBrk="0" hangingPunct="1">
                        <a:lnSpc>
                          <a:spcPct val="100000"/>
                        </a:lnSpc>
                        <a:spcBef>
                          <a:spcPts val="0"/>
                        </a:spcBef>
                        <a:spcAft>
                          <a:spcPts val="0"/>
                        </a:spcAft>
                        <a:buClrTx/>
                        <a:buSzTx/>
                        <a:buFontTx/>
                        <a:buNone/>
                        <a:tabLst/>
                        <a:defRPr/>
                      </a:pPr>
                      <a:r>
                        <a:rPr lang="en-US" sz="1200" dirty="0" smtClean="0">
                          <a:latin typeface="Open Sans" panose="020B0606030504020204" pitchFamily="34" charset="0"/>
                          <a:ea typeface="Open Sans" panose="020B0606030504020204" pitchFamily="34" charset="0"/>
                          <a:cs typeface="Open Sans" panose="020B0606030504020204" pitchFamily="34" charset="0"/>
                        </a:rPr>
                        <a:t>Title VI pre-audit</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survey upon submission of application for funding (grants management system)</a:t>
                      </a:r>
                    </a:p>
                    <a:p>
                      <a:endParaRPr lang="en-US" sz="1200" baseline="0" dirty="0" smtClean="0">
                        <a:latin typeface="Open Sans" panose="020B0606030504020204" pitchFamily="34" charset="0"/>
                        <a:ea typeface="Open Sans" panose="020B0606030504020204" pitchFamily="34" charset="0"/>
                        <a:cs typeface="Open Sans" panose="020B0606030504020204" pitchFamily="34" charset="0"/>
                      </a:endParaRPr>
                    </a:p>
                    <a:p>
                      <a:r>
                        <a:rPr lang="en-US" sz="1200" baseline="0" dirty="0" smtClean="0">
                          <a:latin typeface="Open Sans" panose="020B0606030504020204" pitchFamily="34" charset="0"/>
                          <a:ea typeface="Open Sans" panose="020B0606030504020204" pitchFamily="34" charset="0"/>
                          <a:cs typeface="Open Sans" panose="020B0606030504020204" pitchFamily="34" charset="0"/>
                        </a:rPr>
                        <a:t>Post-award sub-recipient Title VI self-survey </a:t>
                      </a:r>
                    </a:p>
                    <a:p>
                      <a:endParaRPr lang="en-US" sz="1200" baseline="0" dirty="0" smtClean="0">
                        <a:latin typeface="Open Sans" panose="020B0606030504020204" pitchFamily="34" charset="0"/>
                        <a:ea typeface="Open Sans" panose="020B0606030504020204" pitchFamily="34" charset="0"/>
                        <a:cs typeface="Open Sans" panose="020B0606030504020204" pitchFamily="34" charset="0"/>
                      </a:endParaRPr>
                    </a:p>
                    <a:p>
                      <a:r>
                        <a:rPr lang="en-US" sz="1200" baseline="0" dirty="0" smtClean="0">
                          <a:latin typeface="Open Sans" panose="020B0606030504020204" pitchFamily="34" charset="0"/>
                          <a:ea typeface="Open Sans" panose="020B0606030504020204" pitchFamily="34" charset="0"/>
                          <a:cs typeface="Open Sans" panose="020B0606030504020204" pitchFamily="34" charset="0"/>
                        </a:rPr>
                        <a:t>Audit checklist inclusive of Title VI elements</a:t>
                      </a:r>
                      <a:endParaRPr lang="en-US" sz="1200" dirty="0" smtClean="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nchor="ctr"/>
                </a:tc>
              </a:tr>
              <a:tr h="1498019">
                <a:tc>
                  <a:txBody>
                    <a:bodyPr/>
                    <a:lstStyle/>
                    <a:p>
                      <a:r>
                        <a:rPr lang="en-US" sz="1200" dirty="0" smtClean="0">
                          <a:latin typeface="Open Sans" panose="020B0606030504020204" pitchFamily="34" charset="0"/>
                          <a:ea typeface="Open Sans" panose="020B0606030504020204" pitchFamily="34" charset="0"/>
                          <a:cs typeface="Open Sans" panose="020B0606030504020204" pitchFamily="34" charset="0"/>
                        </a:rPr>
                        <a:t>Inform customers about Title VI and disseminate information to public via website, poster, newspaper, customer interactions, etc.</a:t>
                      </a:r>
                    </a:p>
                  </a:txBody>
                  <a:tcPr marL="68652" marR="68652" marT="34326" marB="34326" anchor="ctr"/>
                </a:tc>
                <a:tc>
                  <a:txBody>
                    <a:bodyPr/>
                    <a:lstStyle/>
                    <a:p>
                      <a:pPr marL="0" marR="0" indent="0" algn="l" defTabSz="1217889" rtl="0" eaLnBrk="1" fontAlgn="auto" latinLnBrk="0" hangingPunct="1">
                        <a:lnSpc>
                          <a:spcPct val="100000"/>
                        </a:lnSpc>
                        <a:spcBef>
                          <a:spcPts val="0"/>
                        </a:spcBef>
                        <a:spcAft>
                          <a:spcPts val="0"/>
                        </a:spcAft>
                        <a:buClrTx/>
                        <a:buSzTx/>
                        <a:buFontTx/>
                        <a:buNone/>
                        <a:tabLst/>
                        <a:defRPr/>
                      </a:pPr>
                      <a:r>
                        <a:rPr lang="en-US" sz="1200" dirty="0" smtClean="0">
                          <a:latin typeface="Open Sans" panose="020B0606030504020204" pitchFamily="34" charset="0"/>
                          <a:ea typeface="Open Sans" panose="020B0606030504020204" pitchFamily="34" charset="0"/>
                          <a:cs typeface="Open Sans" panose="020B0606030504020204" pitchFamily="34" charset="0"/>
                        </a:rPr>
                        <a:t>Title</a:t>
                      </a:r>
                      <a:r>
                        <a:rPr lang="en-US" sz="1200" baseline="0" dirty="0" smtClean="0">
                          <a:latin typeface="Open Sans" panose="020B0606030504020204" pitchFamily="34" charset="0"/>
                          <a:ea typeface="Open Sans" panose="020B0606030504020204" pitchFamily="34" charset="0"/>
                          <a:cs typeface="Open Sans" panose="020B0606030504020204" pitchFamily="34" charset="0"/>
                        </a:rPr>
                        <a:t> VI Internet page</a:t>
                      </a:r>
                    </a:p>
                    <a:p>
                      <a:pPr marL="0" marR="0" indent="0" algn="l" defTabSz="1217889" rtl="0" eaLnBrk="1" fontAlgn="auto" latinLnBrk="0" hangingPunct="1">
                        <a:lnSpc>
                          <a:spcPct val="100000"/>
                        </a:lnSpc>
                        <a:spcBef>
                          <a:spcPts val="0"/>
                        </a:spcBef>
                        <a:spcAft>
                          <a:spcPts val="0"/>
                        </a:spcAft>
                        <a:buClrTx/>
                        <a:buSzTx/>
                        <a:buFontTx/>
                        <a:buNone/>
                        <a:tabLst/>
                        <a:defRPr/>
                      </a:pPr>
                      <a:endParaRPr lang="en-US" sz="1200" baseline="0" dirty="0" smtClean="0">
                        <a:latin typeface="Open Sans" panose="020B0606030504020204" pitchFamily="34" charset="0"/>
                        <a:ea typeface="Open Sans" panose="020B0606030504020204" pitchFamily="34" charset="0"/>
                        <a:cs typeface="Open Sans" panose="020B0606030504020204" pitchFamily="34" charset="0"/>
                      </a:endParaRPr>
                    </a:p>
                    <a:p>
                      <a:pPr marL="0" marR="0" indent="0" algn="l" defTabSz="1217889" rtl="0" eaLnBrk="1" fontAlgn="auto" latinLnBrk="0" hangingPunct="1">
                        <a:lnSpc>
                          <a:spcPct val="100000"/>
                        </a:lnSpc>
                        <a:spcBef>
                          <a:spcPts val="0"/>
                        </a:spcBef>
                        <a:spcAft>
                          <a:spcPts val="0"/>
                        </a:spcAft>
                        <a:buClrTx/>
                        <a:buSzTx/>
                        <a:buFontTx/>
                        <a:buNone/>
                        <a:tabLst/>
                        <a:defRPr/>
                      </a:pPr>
                      <a:r>
                        <a:rPr lang="en-US" sz="1200" baseline="0" dirty="0" smtClean="0">
                          <a:latin typeface="Open Sans" panose="020B0606030504020204" pitchFamily="34" charset="0"/>
                          <a:ea typeface="Open Sans" panose="020B0606030504020204" pitchFamily="34" charset="0"/>
                          <a:cs typeface="Open Sans" panose="020B0606030504020204" pitchFamily="34" charset="0"/>
                        </a:rPr>
                        <a:t>External online training</a:t>
                      </a:r>
                    </a:p>
                    <a:p>
                      <a:pPr marL="0" marR="0" indent="0" algn="l" defTabSz="1217889" rtl="0" eaLnBrk="1" fontAlgn="auto" latinLnBrk="0" hangingPunct="1">
                        <a:lnSpc>
                          <a:spcPct val="100000"/>
                        </a:lnSpc>
                        <a:spcBef>
                          <a:spcPts val="0"/>
                        </a:spcBef>
                        <a:spcAft>
                          <a:spcPts val="0"/>
                        </a:spcAft>
                        <a:buClrTx/>
                        <a:buSzTx/>
                        <a:buFontTx/>
                        <a:buNone/>
                        <a:tabLst/>
                        <a:defRPr/>
                      </a:pPr>
                      <a:endParaRPr lang="en-US" sz="1200" baseline="0" dirty="0" smtClean="0">
                        <a:latin typeface="Open Sans" panose="020B0606030504020204" pitchFamily="34" charset="0"/>
                        <a:ea typeface="Open Sans" panose="020B0606030504020204" pitchFamily="34" charset="0"/>
                        <a:cs typeface="Open Sans" panose="020B0606030504020204" pitchFamily="34" charset="0"/>
                      </a:endParaRPr>
                    </a:p>
                    <a:p>
                      <a:pPr marL="0" marR="0" indent="0" algn="l" defTabSz="1217889" rtl="0" eaLnBrk="1" fontAlgn="auto" latinLnBrk="0" hangingPunct="1">
                        <a:lnSpc>
                          <a:spcPct val="100000"/>
                        </a:lnSpc>
                        <a:spcBef>
                          <a:spcPts val="0"/>
                        </a:spcBef>
                        <a:spcAft>
                          <a:spcPts val="0"/>
                        </a:spcAft>
                        <a:buClrTx/>
                        <a:buSzTx/>
                        <a:buFontTx/>
                        <a:buNone/>
                        <a:tabLst/>
                        <a:defRPr/>
                      </a:pPr>
                      <a:r>
                        <a:rPr lang="en-US" sz="1200" baseline="0" dirty="0" smtClean="0">
                          <a:latin typeface="Open Sans" panose="020B0606030504020204" pitchFamily="34" charset="0"/>
                          <a:ea typeface="Open Sans" panose="020B0606030504020204" pitchFamily="34" charset="0"/>
                          <a:cs typeface="Open Sans" panose="020B0606030504020204" pitchFamily="34" charset="0"/>
                        </a:rPr>
                        <a:t>Posters placed on bulletin boards</a:t>
                      </a:r>
                    </a:p>
                    <a:p>
                      <a:pPr marL="0" marR="0" indent="0" algn="l" defTabSz="1217889" rtl="0" eaLnBrk="1" fontAlgn="auto" latinLnBrk="0" hangingPunct="1">
                        <a:lnSpc>
                          <a:spcPct val="100000"/>
                        </a:lnSpc>
                        <a:spcBef>
                          <a:spcPts val="0"/>
                        </a:spcBef>
                        <a:spcAft>
                          <a:spcPts val="0"/>
                        </a:spcAft>
                        <a:buClrTx/>
                        <a:buSzTx/>
                        <a:buFontTx/>
                        <a:buNone/>
                        <a:tabLst/>
                        <a:defRPr/>
                      </a:pPr>
                      <a:endParaRPr lang="en-US" sz="1200" baseline="0" dirty="0" smtClean="0">
                        <a:latin typeface="Open Sans" panose="020B0606030504020204" pitchFamily="34" charset="0"/>
                        <a:ea typeface="Open Sans" panose="020B0606030504020204" pitchFamily="34" charset="0"/>
                        <a:cs typeface="Open Sans" panose="020B0606030504020204" pitchFamily="34" charset="0"/>
                      </a:endParaRPr>
                    </a:p>
                    <a:p>
                      <a:pPr marL="0" marR="0" indent="0" algn="l" defTabSz="1217889" rtl="0" eaLnBrk="1" fontAlgn="auto" latinLnBrk="0" hangingPunct="1">
                        <a:lnSpc>
                          <a:spcPct val="100000"/>
                        </a:lnSpc>
                        <a:spcBef>
                          <a:spcPts val="0"/>
                        </a:spcBef>
                        <a:spcAft>
                          <a:spcPts val="0"/>
                        </a:spcAft>
                        <a:buClrTx/>
                        <a:buSzTx/>
                        <a:buFontTx/>
                        <a:buNone/>
                        <a:tabLst/>
                        <a:defRPr/>
                      </a:pPr>
                      <a:r>
                        <a:rPr lang="en-US" sz="1200" baseline="0" dirty="0" smtClean="0">
                          <a:latin typeface="Open Sans" panose="020B0606030504020204" pitchFamily="34" charset="0"/>
                          <a:ea typeface="Open Sans" panose="020B0606030504020204" pitchFamily="34" charset="0"/>
                          <a:cs typeface="Open Sans" panose="020B0606030504020204" pitchFamily="34" charset="0"/>
                        </a:rPr>
                        <a:t>Employee interactions with customers</a:t>
                      </a:r>
                      <a:endParaRPr lang="en-US" sz="1200" dirty="0" smtClean="0">
                        <a:latin typeface="Open Sans" panose="020B0606030504020204" pitchFamily="34" charset="0"/>
                        <a:ea typeface="Open Sans" panose="020B0606030504020204" pitchFamily="34" charset="0"/>
                        <a:cs typeface="Open Sans" panose="020B0606030504020204" pitchFamily="34" charset="0"/>
                      </a:endParaRPr>
                    </a:p>
                  </a:txBody>
                  <a:tcPr marL="68652" marR="68652" marT="34326" marB="34326" anchor="ctr"/>
                </a:tc>
              </a:tr>
            </a:tbl>
          </a:graphicData>
        </a:graphic>
      </p:graphicFrame>
    </p:spTree>
    <p:extLst>
      <p:ext uri="{BB962C8B-B14F-4D97-AF65-F5344CB8AC3E}">
        <p14:creationId xmlns:p14="http://schemas.microsoft.com/office/powerpoint/2010/main" val="3710985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dirty="0"/>
              <a:t>Examples of Title VI Violations</a:t>
            </a:r>
          </a:p>
        </p:txBody>
      </p:sp>
      <p:sp>
        <p:nvSpPr>
          <p:cNvPr id="22531" name="Content Placeholder 3"/>
          <p:cNvSpPr>
            <a:spLocks noGrp="1"/>
          </p:cNvSpPr>
          <p:nvPr>
            <p:ph idx="1"/>
          </p:nvPr>
        </p:nvSpPr>
        <p:spPr>
          <a:xfrm>
            <a:off x="152400" y="1143000"/>
            <a:ext cx="8839200" cy="5008563"/>
          </a:xfrm>
        </p:spPr>
        <p:txBody>
          <a:bodyPr>
            <a:noAutofit/>
          </a:bodyPr>
          <a:lstStyle/>
          <a:p>
            <a:pPr>
              <a:lnSpc>
                <a:spcPct val="114000"/>
              </a:lnSpc>
              <a:spcBef>
                <a:spcPts val="0"/>
              </a:spcBef>
              <a:buSzPct val="60000"/>
              <a:buFont typeface="Wingdings" panose="05000000000000000000" pitchFamily="2" charset="2"/>
              <a:buChar char="q"/>
              <a:defRPr/>
            </a:pPr>
            <a:r>
              <a:rPr lang="en-US" sz="2200" dirty="0" smtClean="0">
                <a:solidFill>
                  <a:prstClr val="black"/>
                </a:solidFill>
              </a:rPr>
              <a:t>Restricting </a:t>
            </a:r>
            <a:r>
              <a:rPr lang="en-US" sz="2200" dirty="0">
                <a:solidFill>
                  <a:prstClr val="black"/>
                </a:solidFill>
              </a:rPr>
              <a:t>an individual in any way in the enjoyment of services, facilities or any other advantage, privilege or other benefit provided to </a:t>
            </a:r>
            <a:r>
              <a:rPr lang="en-US" sz="2200" dirty="0" smtClean="0">
                <a:solidFill>
                  <a:prstClr val="black"/>
                </a:solidFill>
              </a:rPr>
              <a:t>others</a:t>
            </a:r>
          </a:p>
          <a:p>
            <a:pPr marL="685800" lvl="1">
              <a:lnSpc>
                <a:spcPct val="114000"/>
              </a:lnSpc>
              <a:spcBef>
                <a:spcPts val="0"/>
              </a:spcBef>
              <a:buSzPct val="80000"/>
              <a:buFont typeface="Courier New" panose="02070309020205020404" pitchFamily="49" charset="0"/>
              <a:buChar char="o"/>
              <a:defRPr/>
            </a:pPr>
            <a:r>
              <a:rPr lang="en-US" sz="1800" dirty="0" smtClean="0">
                <a:solidFill>
                  <a:prstClr val="black"/>
                </a:solidFill>
              </a:rPr>
              <a:t>Example: Denying </a:t>
            </a:r>
            <a:r>
              <a:rPr lang="en-US" sz="1800" dirty="0">
                <a:solidFill>
                  <a:prstClr val="black"/>
                </a:solidFill>
              </a:rPr>
              <a:t>Asian Americans and Hispanic Americans the right to reserve available meeting rooms at Henry Horton State </a:t>
            </a:r>
            <a:r>
              <a:rPr lang="en-US" sz="1800" dirty="0" smtClean="0">
                <a:solidFill>
                  <a:prstClr val="black"/>
                </a:solidFill>
              </a:rPr>
              <a:t>Park, </a:t>
            </a:r>
            <a:r>
              <a:rPr lang="en-US" sz="1800" dirty="0">
                <a:solidFill>
                  <a:prstClr val="black"/>
                </a:solidFill>
              </a:rPr>
              <a:t>but permitting white Americans and black Americans to reserve available meeting </a:t>
            </a:r>
            <a:r>
              <a:rPr lang="en-US" sz="1800" dirty="0" smtClean="0">
                <a:solidFill>
                  <a:prstClr val="black"/>
                </a:solidFill>
              </a:rPr>
              <a:t>rooms</a:t>
            </a:r>
            <a:r>
              <a:rPr lang="en-US" sz="1800" dirty="0">
                <a:solidFill>
                  <a:prstClr val="black"/>
                </a:solidFill>
              </a:rPr>
              <a:t>.</a:t>
            </a:r>
          </a:p>
          <a:p>
            <a:pPr marL="319088" indent="-319088">
              <a:lnSpc>
                <a:spcPct val="114000"/>
              </a:lnSpc>
              <a:spcBef>
                <a:spcPts val="0"/>
              </a:spcBef>
              <a:buSzPct val="60000"/>
              <a:buFont typeface="Wingdings" pitchFamily="2" charset="2"/>
              <a:buChar char=""/>
              <a:defRPr/>
            </a:pPr>
            <a:endParaRPr lang="en-US" sz="1400" dirty="0" smtClean="0">
              <a:solidFill>
                <a:prstClr val="black"/>
              </a:solidFill>
            </a:endParaRPr>
          </a:p>
          <a:p>
            <a:pPr>
              <a:lnSpc>
                <a:spcPct val="114000"/>
              </a:lnSpc>
              <a:spcBef>
                <a:spcPts val="0"/>
              </a:spcBef>
              <a:buSzPct val="60000"/>
              <a:buFont typeface="Wingdings" panose="05000000000000000000" pitchFamily="2" charset="2"/>
              <a:buChar char="q"/>
              <a:defRPr/>
            </a:pPr>
            <a:r>
              <a:rPr lang="en-US" sz="2200" dirty="0" smtClean="0">
                <a:solidFill>
                  <a:prstClr val="black"/>
                </a:solidFill>
              </a:rPr>
              <a:t>Failure </a:t>
            </a:r>
            <a:r>
              <a:rPr lang="en-US" sz="2200" dirty="0">
                <a:solidFill>
                  <a:prstClr val="black"/>
                </a:solidFill>
              </a:rPr>
              <a:t>to provide </a:t>
            </a:r>
            <a:r>
              <a:rPr lang="en-US" sz="2200" dirty="0" smtClean="0">
                <a:solidFill>
                  <a:prstClr val="black"/>
                </a:solidFill>
              </a:rPr>
              <a:t>service </a:t>
            </a:r>
            <a:r>
              <a:rPr lang="en-US" sz="2200" dirty="0">
                <a:solidFill>
                  <a:prstClr val="black"/>
                </a:solidFill>
              </a:rPr>
              <a:t>or information in a language other than English where significant numbers of potential or actual beneficiaries are of limited English speaking </a:t>
            </a:r>
            <a:r>
              <a:rPr lang="en-US" sz="2200" dirty="0" smtClean="0">
                <a:solidFill>
                  <a:prstClr val="black"/>
                </a:solidFill>
              </a:rPr>
              <a:t>ability</a:t>
            </a:r>
          </a:p>
          <a:p>
            <a:pPr marL="685800" lvl="1">
              <a:lnSpc>
                <a:spcPct val="114000"/>
              </a:lnSpc>
              <a:spcBef>
                <a:spcPts val="0"/>
              </a:spcBef>
              <a:buSzPct val="80000"/>
              <a:buFont typeface="Courier New" panose="02070309020205020404" pitchFamily="49" charset="0"/>
              <a:buChar char="o"/>
              <a:defRPr/>
            </a:pPr>
            <a:r>
              <a:rPr lang="en-US" sz="1800" dirty="0" smtClean="0">
                <a:solidFill>
                  <a:prstClr val="black"/>
                </a:solidFill>
              </a:rPr>
              <a:t>Example: Failure to provide language translation assistance to Hispanic persons with limited English proficiency who are seeking wastewater treatment operators’ training and certification at Fleming Training Center. </a:t>
            </a:r>
            <a:endParaRPr lang="en-US" sz="1800"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2800" dirty="0">
                <a:effectLst/>
              </a:rPr>
              <a:t>TDEC’s Written Title VI Complaint Process and </a:t>
            </a:r>
            <a:r>
              <a:rPr lang="en-US" sz="2800" dirty="0" smtClean="0">
                <a:effectLst/>
              </a:rPr>
              <a:t>Log </a:t>
            </a:r>
            <a:endParaRPr lang="en-US" sz="2800" dirty="0"/>
          </a:p>
        </p:txBody>
      </p:sp>
      <p:sp>
        <p:nvSpPr>
          <p:cNvPr id="34819" name="Content Placeholder 3"/>
          <p:cNvSpPr>
            <a:spLocks noGrp="1"/>
          </p:cNvSpPr>
          <p:nvPr>
            <p:ph idx="1"/>
          </p:nvPr>
        </p:nvSpPr>
        <p:spPr>
          <a:xfrm>
            <a:off x="152400" y="1066800"/>
            <a:ext cx="8839200" cy="5084763"/>
          </a:xfrm>
        </p:spPr>
        <p:txBody>
          <a:bodyPr>
            <a:noAutofit/>
          </a:bodyPr>
          <a:lstStyle/>
          <a:p>
            <a:pPr eaLnBrk="1" hangingPunct="1">
              <a:lnSpc>
                <a:spcPct val="114000"/>
              </a:lnSpc>
              <a:spcBef>
                <a:spcPts val="0"/>
              </a:spcBef>
              <a:buSzPct val="60000"/>
              <a:buFont typeface="Wingdings" panose="05000000000000000000" pitchFamily="2" charset="2"/>
              <a:buChar char="q"/>
              <a:defRPr/>
            </a:pPr>
            <a:r>
              <a:rPr lang="en-US" altLang="en-US" sz="1700" dirty="0" smtClean="0">
                <a:solidFill>
                  <a:srgbClr val="000000"/>
                </a:solidFill>
              </a:rPr>
              <a:t>Complaint must be filed within 180 days of the alleged occurrence or when the alleged discrimination became known to the complainant.</a:t>
            </a:r>
          </a:p>
          <a:p>
            <a:pPr eaLnBrk="1" hangingPunct="1">
              <a:lnSpc>
                <a:spcPct val="114000"/>
              </a:lnSpc>
              <a:spcBef>
                <a:spcPts val="0"/>
              </a:spcBef>
              <a:buSzPct val="60000"/>
              <a:buFont typeface="Wingdings" panose="05000000000000000000" pitchFamily="2" charset="2"/>
              <a:buChar char="q"/>
              <a:defRPr/>
            </a:pPr>
            <a:r>
              <a:rPr lang="en-US" altLang="en-US" sz="1700" dirty="0" smtClean="0">
                <a:solidFill>
                  <a:srgbClr val="000000"/>
                </a:solidFill>
              </a:rPr>
              <a:t>Complaints filed against the contractor (doing business with TDEC) or sub-recipient (who is recipient of funding from TDEC) should be forwarded to TDEC for investigation.</a:t>
            </a:r>
          </a:p>
          <a:p>
            <a:pPr eaLnBrk="1" hangingPunct="1">
              <a:lnSpc>
                <a:spcPct val="114000"/>
              </a:lnSpc>
              <a:spcBef>
                <a:spcPts val="0"/>
              </a:spcBef>
              <a:buSzPct val="60000"/>
              <a:buFont typeface="Wingdings" panose="05000000000000000000" pitchFamily="2" charset="2"/>
              <a:buChar char="q"/>
              <a:defRPr/>
            </a:pPr>
            <a:r>
              <a:rPr lang="en-US" altLang="en-US" sz="1700" dirty="0" smtClean="0">
                <a:solidFill>
                  <a:srgbClr val="000000"/>
                </a:solidFill>
              </a:rPr>
              <a:t>Upon receipt of complaint, TDEC determines the jurisdiction, acceptability, and the need for additional information to investigate the merit of the complaint.</a:t>
            </a:r>
          </a:p>
          <a:p>
            <a:pPr eaLnBrk="1" hangingPunct="1">
              <a:lnSpc>
                <a:spcPct val="114000"/>
              </a:lnSpc>
              <a:spcBef>
                <a:spcPts val="0"/>
              </a:spcBef>
              <a:buSzPct val="60000"/>
              <a:buFont typeface="Wingdings" panose="05000000000000000000" pitchFamily="2" charset="2"/>
              <a:buChar char="q"/>
              <a:defRPr/>
            </a:pPr>
            <a:r>
              <a:rPr lang="en-US" altLang="en-US" sz="1700" dirty="0" smtClean="0">
                <a:solidFill>
                  <a:srgbClr val="000000"/>
                </a:solidFill>
              </a:rPr>
              <a:t>Following investigation, TDEC takes final action within 60 days and provides decision and appeal instructions to the complainant.</a:t>
            </a:r>
          </a:p>
          <a:p>
            <a:pPr eaLnBrk="1" hangingPunct="1">
              <a:lnSpc>
                <a:spcPct val="114000"/>
              </a:lnSpc>
              <a:spcBef>
                <a:spcPts val="0"/>
              </a:spcBef>
              <a:buSzPct val="60000"/>
              <a:buFont typeface="Wingdings" panose="05000000000000000000" pitchFamily="2" charset="2"/>
              <a:buChar char="q"/>
              <a:defRPr/>
            </a:pPr>
            <a:r>
              <a:rPr lang="en-US" altLang="en-US" sz="1700" dirty="0" smtClean="0">
                <a:solidFill>
                  <a:srgbClr val="000000"/>
                </a:solidFill>
              </a:rPr>
              <a:t>Complaints should be forwarded to:</a:t>
            </a:r>
          </a:p>
          <a:p>
            <a:pPr eaLnBrk="1" hangingPunct="1">
              <a:lnSpc>
                <a:spcPct val="134000"/>
              </a:lnSpc>
              <a:spcBef>
                <a:spcPts val="0"/>
              </a:spcBef>
              <a:buSzPct val="60000"/>
              <a:buFont typeface="Wingdings" pitchFamily="2" charset="2"/>
              <a:buChar char="q"/>
              <a:defRPr/>
            </a:pPr>
            <a:endParaRPr lang="en-US" altLang="en-US" sz="1000" dirty="0" smtClean="0">
              <a:solidFill>
                <a:srgbClr val="000000"/>
              </a:solidFill>
            </a:endParaRPr>
          </a:p>
          <a:p>
            <a:pPr marL="0" indent="0" algn="ctr">
              <a:spcBef>
                <a:spcPts val="0"/>
              </a:spcBef>
              <a:buFont typeface="Arial" charset="0"/>
              <a:buNone/>
              <a:defRPr/>
            </a:pPr>
            <a:r>
              <a:rPr lang="en-US" sz="1600" b="1" smtClean="0"/>
              <a:t>TDEC Title </a:t>
            </a:r>
            <a:r>
              <a:rPr lang="en-US" sz="1600" b="1" dirty="0" smtClean="0"/>
              <a:t>VI Coordinator</a:t>
            </a:r>
            <a:endParaRPr lang="en-US" sz="1600" dirty="0"/>
          </a:p>
          <a:p>
            <a:pPr marL="0" indent="0" algn="ctr">
              <a:spcBef>
                <a:spcPts val="0"/>
              </a:spcBef>
              <a:buFont typeface="Arial" charset="0"/>
              <a:buNone/>
              <a:defRPr/>
            </a:pPr>
            <a:r>
              <a:rPr lang="en-US" sz="1600" dirty="0"/>
              <a:t>William R. Snodgrass Tennessee Tower</a:t>
            </a:r>
          </a:p>
          <a:p>
            <a:pPr marL="0" indent="0" algn="ctr">
              <a:spcBef>
                <a:spcPts val="0"/>
              </a:spcBef>
              <a:buFont typeface="Arial" charset="0"/>
              <a:buNone/>
              <a:defRPr/>
            </a:pPr>
            <a:r>
              <a:rPr lang="en-US" sz="1600" dirty="0"/>
              <a:t>312 Rosa L. Parks Blvd., 2nd Floor</a:t>
            </a:r>
          </a:p>
          <a:p>
            <a:pPr marL="0" indent="0" algn="ctr">
              <a:spcBef>
                <a:spcPts val="0"/>
              </a:spcBef>
              <a:buFont typeface="Arial" charset="0"/>
              <a:buNone/>
              <a:defRPr/>
            </a:pPr>
            <a:r>
              <a:rPr lang="en-US" sz="1600" dirty="0"/>
              <a:t>Nashville, TN 37243</a:t>
            </a:r>
          </a:p>
          <a:p>
            <a:pPr marL="0" indent="0" algn="ctr">
              <a:spcBef>
                <a:spcPts val="0"/>
              </a:spcBef>
              <a:buFont typeface="Arial" charset="0"/>
              <a:buNone/>
              <a:defRPr/>
            </a:pPr>
            <a:r>
              <a:rPr lang="en-US" sz="1600" dirty="0" smtClean="0">
                <a:hlinkClick r:id="rId2"/>
              </a:rPr>
              <a:t>TDEC.TitleVI@tn.gov</a:t>
            </a:r>
            <a:r>
              <a:rPr lang="en-US" sz="1600" dirty="0" smtClean="0"/>
              <a:t> </a:t>
            </a:r>
            <a:endParaRPr lang="en-US" altLang="en-US" sz="1600" dirty="0" smtClean="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3600" dirty="0"/>
              <a:t>Title VI Noncompliance Consequences </a:t>
            </a:r>
            <a:endParaRPr lang="en-US" sz="3600" dirty="0">
              <a:latin typeface="Constantia" panose="02030602050306030303" pitchFamily="18" charset="0"/>
            </a:endParaRPr>
          </a:p>
        </p:txBody>
      </p:sp>
      <p:sp>
        <p:nvSpPr>
          <p:cNvPr id="22531" name="Content Placeholder 3"/>
          <p:cNvSpPr>
            <a:spLocks noGrp="1"/>
          </p:cNvSpPr>
          <p:nvPr>
            <p:ph idx="1"/>
          </p:nvPr>
        </p:nvSpPr>
        <p:spPr>
          <a:xfrm>
            <a:off x="228600" y="1193800"/>
            <a:ext cx="8763000" cy="4957763"/>
          </a:xfrm>
        </p:spPr>
        <p:txBody>
          <a:bodyPr/>
          <a:lstStyle/>
          <a:p>
            <a:pPr eaLnBrk="1" hangingPunct="1">
              <a:spcBef>
                <a:spcPts val="700"/>
              </a:spcBef>
              <a:buSzPct val="60000"/>
              <a:buFont typeface="Wingdings" panose="05000000000000000000" pitchFamily="2" charset="2"/>
              <a:buChar char="q"/>
              <a:defRPr/>
            </a:pPr>
            <a:r>
              <a:rPr lang="en-US" sz="2800" b="1" dirty="0" smtClean="0"/>
              <a:t>Withholding</a:t>
            </a:r>
            <a:r>
              <a:rPr lang="en-US" sz="2800" dirty="0" smtClean="0"/>
              <a:t> </a:t>
            </a:r>
            <a:r>
              <a:rPr lang="en-US" sz="2800" dirty="0"/>
              <a:t>of payments to TDEC under the </a:t>
            </a:r>
            <a:r>
              <a:rPr lang="en-US" sz="2800" dirty="0" smtClean="0"/>
              <a:t>grant or contract </a:t>
            </a:r>
            <a:r>
              <a:rPr lang="en-US" sz="2800" dirty="0"/>
              <a:t>until compliance </a:t>
            </a:r>
            <a:r>
              <a:rPr lang="en-US" sz="2800" dirty="0" smtClean="0"/>
              <a:t>achieved; </a:t>
            </a:r>
            <a:r>
              <a:rPr lang="en-US" sz="2800" dirty="0"/>
              <a:t>and/or</a:t>
            </a:r>
          </a:p>
          <a:p>
            <a:pPr eaLnBrk="1" hangingPunct="1">
              <a:spcBef>
                <a:spcPts val="700"/>
              </a:spcBef>
              <a:buSzPct val="60000"/>
              <a:buFont typeface="Wingdings" panose="05000000000000000000" pitchFamily="2" charset="2"/>
              <a:buChar char="q"/>
              <a:defRPr/>
            </a:pPr>
            <a:r>
              <a:rPr lang="en-US" sz="2800" b="1" dirty="0"/>
              <a:t>Cancellation, termination or suspension</a:t>
            </a:r>
            <a:r>
              <a:rPr lang="en-US" sz="2800" dirty="0"/>
              <a:t> of TDEC’s </a:t>
            </a:r>
            <a:r>
              <a:rPr lang="en-US" sz="2800" dirty="0" smtClean="0"/>
              <a:t>grant or contract</a:t>
            </a:r>
            <a:r>
              <a:rPr lang="en-US" sz="2800" dirty="0"/>
              <a:t>, in whole or in part.</a:t>
            </a:r>
          </a:p>
          <a:p>
            <a:pPr marL="0" indent="0" eaLnBrk="1" hangingPunct="1">
              <a:spcBef>
                <a:spcPts val="700"/>
              </a:spcBef>
              <a:buClr>
                <a:srgbClr val="D3D7E2"/>
              </a:buClr>
              <a:buSzPct val="60000"/>
              <a:buFont typeface="Arial" charset="0"/>
              <a:buNone/>
              <a:defRPr/>
            </a:pPr>
            <a:endParaRPr lang="en-US" sz="2200" b="1" dirty="0"/>
          </a:p>
          <a:p>
            <a:pPr marL="0" indent="0" eaLnBrk="1" hangingPunct="1">
              <a:spcBef>
                <a:spcPts val="700"/>
              </a:spcBef>
              <a:buClr>
                <a:srgbClr val="D3D7E2"/>
              </a:buClr>
              <a:buSzPct val="60000"/>
              <a:buFont typeface="Arial" charset="0"/>
              <a:buNone/>
              <a:defRPr/>
            </a:pPr>
            <a:r>
              <a:rPr lang="en-US" sz="2200" b="1" dirty="0" smtClean="0">
                <a:solidFill>
                  <a:prstClr val="black"/>
                </a:solidFill>
              </a:rPr>
              <a:t>TDEC’s </a:t>
            </a:r>
            <a:r>
              <a:rPr lang="en-US" sz="2200" b="1" dirty="0">
                <a:solidFill>
                  <a:prstClr val="black"/>
                </a:solidFill>
              </a:rPr>
              <a:t>receipt of federal funding is contingent </a:t>
            </a:r>
            <a:r>
              <a:rPr lang="en-US" sz="2200" b="1" dirty="0" smtClean="0">
                <a:solidFill>
                  <a:prstClr val="black"/>
                </a:solidFill>
              </a:rPr>
              <a:t>upon Title </a:t>
            </a:r>
            <a:r>
              <a:rPr lang="en-US" sz="2200" b="1" dirty="0">
                <a:solidFill>
                  <a:prstClr val="black"/>
                </a:solidFill>
              </a:rPr>
              <a:t>VI compliance. </a:t>
            </a:r>
            <a:r>
              <a:rPr lang="en-US" sz="2200" b="1" dirty="0" smtClean="0">
                <a:solidFill>
                  <a:prstClr val="black"/>
                </a:solidFill>
              </a:rPr>
              <a:t>Thus</a:t>
            </a:r>
            <a:r>
              <a:rPr lang="en-US" sz="2200" b="1" dirty="0">
                <a:solidFill>
                  <a:prstClr val="black"/>
                </a:solidFill>
              </a:rPr>
              <a:t>, it is </a:t>
            </a:r>
            <a:r>
              <a:rPr lang="en-US" sz="2200" b="1" i="1" u="sng" dirty="0">
                <a:solidFill>
                  <a:prstClr val="black"/>
                </a:solidFill>
              </a:rPr>
              <a:t>extremely</a:t>
            </a:r>
            <a:r>
              <a:rPr lang="en-US" sz="2200" b="1" dirty="0">
                <a:solidFill>
                  <a:prstClr val="black"/>
                </a:solidFill>
              </a:rPr>
              <a:t> important for all TDEC staff to assist with compliance.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2800" dirty="0" smtClean="0"/>
              <a:t>Ensuring Compliance: Nondiscrimination</a:t>
            </a:r>
            <a:endParaRPr lang="en-US" sz="2800" dirty="0"/>
          </a:p>
        </p:txBody>
      </p:sp>
      <p:sp>
        <p:nvSpPr>
          <p:cNvPr id="22531" name="Content Placeholder 3"/>
          <p:cNvSpPr>
            <a:spLocks noGrp="1"/>
          </p:cNvSpPr>
          <p:nvPr>
            <p:ph idx="1"/>
          </p:nvPr>
        </p:nvSpPr>
        <p:spPr>
          <a:xfrm>
            <a:off x="152400" y="1066801"/>
            <a:ext cx="8839200" cy="5029200"/>
          </a:xfrm>
        </p:spPr>
        <p:txBody>
          <a:bodyPr>
            <a:normAutofit/>
          </a:bodyPr>
          <a:lstStyle/>
          <a:p>
            <a:pPr eaLnBrk="1" hangingPunct="1">
              <a:lnSpc>
                <a:spcPct val="114000"/>
              </a:lnSpc>
              <a:spcBef>
                <a:spcPts val="0"/>
              </a:spcBef>
              <a:buClr>
                <a:srgbClr val="FF0000"/>
              </a:buClr>
              <a:buSzPct val="60000"/>
              <a:buFont typeface="Wingdings" panose="05000000000000000000" pitchFamily="2" charset="2"/>
              <a:buChar char="q"/>
              <a:defRPr/>
            </a:pPr>
            <a:r>
              <a:rPr lang="en-US" sz="2900" dirty="0" smtClean="0">
                <a:solidFill>
                  <a:prstClr val="black"/>
                </a:solidFill>
              </a:rPr>
              <a:t>TDEC </a:t>
            </a:r>
            <a:r>
              <a:rPr lang="en-US" sz="2900" dirty="0">
                <a:solidFill>
                  <a:prstClr val="black"/>
                </a:solidFill>
              </a:rPr>
              <a:t>must ensure that all contractors, sub-contractors, and sub-recipients awarded TDEC funded contracts and grants adhere to Title VI and all other applicable civil rights laws and </a:t>
            </a:r>
            <a:r>
              <a:rPr lang="en-US" sz="2900" dirty="0" smtClean="0">
                <a:solidFill>
                  <a:prstClr val="black"/>
                </a:solidFill>
              </a:rPr>
              <a:t>regulations.</a:t>
            </a:r>
          </a:p>
          <a:p>
            <a:pPr lvl="1" eaLnBrk="1" hangingPunct="1">
              <a:lnSpc>
                <a:spcPct val="114000"/>
              </a:lnSpc>
              <a:spcBef>
                <a:spcPts val="0"/>
              </a:spcBef>
              <a:buClr>
                <a:srgbClr val="FF0000"/>
              </a:buClr>
              <a:buSzPct val="60000"/>
              <a:buFont typeface="Wingdings" panose="05000000000000000000" pitchFamily="2" charset="2"/>
              <a:buChar char="q"/>
              <a:defRPr/>
            </a:pPr>
            <a:r>
              <a:rPr lang="en-US" sz="2400" dirty="0" smtClean="0">
                <a:solidFill>
                  <a:prstClr val="black"/>
                </a:solidFill>
              </a:rPr>
              <a:t>Mandatory Title VI resources and policies include: </a:t>
            </a:r>
            <a:endParaRPr lang="en-US" sz="2400" dirty="0">
              <a:solidFill>
                <a:prstClr val="black"/>
              </a:solidFill>
            </a:endParaRPr>
          </a:p>
          <a:p>
            <a:pPr lvl="2" eaLnBrk="1" hangingPunct="1">
              <a:spcBef>
                <a:spcPct val="0"/>
              </a:spcBef>
              <a:buClr>
                <a:srgbClr val="FF0000"/>
              </a:buClr>
              <a:buSzPct val="60000"/>
              <a:buFont typeface="Wingdings" panose="05000000000000000000" pitchFamily="2" charset="2"/>
              <a:buChar char="q"/>
              <a:defRPr/>
            </a:pPr>
            <a:r>
              <a:rPr lang="en-US" sz="2000" dirty="0">
                <a:solidFill>
                  <a:prstClr val="black"/>
                </a:solidFill>
              </a:rPr>
              <a:t>Strategy for board </a:t>
            </a:r>
            <a:r>
              <a:rPr lang="en-US" sz="2000" dirty="0" smtClean="0">
                <a:solidFill>
                  <a:prstClr val="black"/>
                </a:solidFill>
              </a:rPr>
              <a:t>diversity </a:t>
            </a:r>
            <a:endParaRPr lang="en-US" sz="2000" dirty="0">
              <a:solidFill>
                <a:prstClr val="black"/>
              </a:solidFill>
            </a:endParaRPr>
          </a:p>
          <a:p>
            <a:pPr lvl="2" eaLnBrk="1" hangingPunct="1">
              <a:spcBef>
                <a:spcPct val="0"/>
              </a:spcBef>
              <a:buClr>
                <a:srgbClr val="FF0000"/>
              </a:buClr>
              <a:buSzPct val="60000"/>
              <a:buFont typeface="Wingdings" panose="05000000000000000000" pitchFamily="2" charset="2"/>
              <a:buChar char="q"/>
              <a:defRPr/>
            </a:pPr>
            <a:r>
              <a:rPr lang="en-US" sz="2000" dirty="0">
                <a:solidFill>
                  <a:prstClr val="black"/>
                </a:solidFill>
              </a:rPr>
              <a:t>Written non-discrimination policy</a:t>
            </a:r>
          </a:p>
          <a:p>
            <a:pPr lvl="2" eaLnBrk="1" hangingPunct="1">
              <a:spcBef>
                <a:spcPct val="0"/>
              </a:spcBef>
              <a:buClr>
                <a:srgbClr val="FF0000"/>
              </a:buClr>
              <a:buSzPct val="60000"/>
              <a:buFont typeface="Wingdings" panose="05000000000000000000" pitchFamily="2" charset="2"/>
              <a:buChar char="q"/>
              <a:defRPr/>
            </a:pPr>
            <a:r>
              <a:rPr lang="en-US" sz="2000" dirty="0">
                <a:solidFill>
                  <a:prstClr val="black"/>
                </a:solidFill>
              </a:rPr>
              <a:t>Limited English Proficiency (LEP) policy</a:t>
            </a:r>
          </a:p>
          <a:p>
            <a:pPr lvl="2" eaLnBrk="1" hangingPunct="1">
              <a:spcBef>
                <a:spcPct val="0"/>
              </a:spcBef>
              <a:buClr>
                <a:srgbClr val="FF0000"/>
              </a:buClr>
              <a:buSzPct val="60000"/>
              <a:buFont typeface="Wingdings" panose="05000000000000000000" pitchFamily="2" charset="2"/>
              <a:buChar char="q"/>
              <a:defRPr/>
            </a:pPr>
            <a:r>
              <a:rPr lang="en-US" sz="2000" dirty="0">
                <a:solidFill>
                  <a:prstClr val="black"/>
                </a:solidFill>
              </a:rPr>
              <a:t>Title VI training </a:t>
            </a:r>
            <a:r>
              <a:rPr lang="en-US" sz="2000" dirty="0" smtClean="0">
                <a:solidFill>
                  <a:prstClr val="black"/>
                </a:solidFill>
              </a:rPr>
              <a:t>materials, poster, and complaint review process</a:t>
            </a:r>
            <a:endParaRPr lang="en-US" sz="2000" dirty="0">
              <a:solidFill>
                <a:prstClr val="black"/>
              </a:solidFill>
            </a:endParaRPr>
          </a:p>
          <a:p>
            <a:pPr marL="457200" lvl="1" indent="0" eaLnBrk="1" hangingPunct="1">
              <a:spcBef>
                <a:spcPct val="0"/>
              </a:spcBef>
              <a:buClr>
                <a:srgbClr val="FF0000"/>
              </a:buClr>
              <a:buSzPct val="60000"/>
              <a:buNone/>
              <a:defRPr/>
            </a:pPr>
            <a:endParaRPr lang="en-US" sz="2200" dirty="0">
              <a:solidFill>
                <a:prstClr val="black"/>
              </a:solidFill>
            </a:endParaRPr>
          </a:p>
          <a:p>
            <a:pPr marL="319088" indent="-319088" eaLnBrk="1" hangingPunct="1">
              <a:spcBef>
                <a:spcPts val="700"/>
              </a:spcBef>
              <a:buClr>
                <a:srgbClr val="FF0000"/>
              </a:buClr>
              <a:buSzPct val="60000"/>
              <a:buFont typeface="Arial" charset="0"/>
              <a:buNone/>
              <a:defRPr/>
            </a:pPr>
            <a:endParaRPr lang="en-US" sz="2900" dirty="0">
              <a:solidFill>
                <a:prstClr val="black"/>
              </a:solidFill>
              <a:latin typeface="Constantia"/>
              <a:ea typeface="+mn-ea"/>
              <a:cs typeface="+mn-cs"/>
            </a:endParaRPr>
          </a:p>
          <a:p>
            <a:pPr marL="0" indent="0" eaLnBrk="1" hangingPunct="1">
              <a:buFont typeface="Arial" charset="0"/>
              <a:buNone/>
              <a:defRPr/>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77800"/>
            <a:ext cx="8839200" cy="825500"/>
          </a:xfrm>
        </p:spPr>
        <p:txBody>
          <a:bodyPr rtlCol="0"/>
          <a:lstStyle/>
          <a:p>
            <a:pPr algn="ctr" eaLnBrk="1" fontAlgn="auto" hangingPunct="1">
              <a:spcAft>
                <a:spcPts val="0"/>
              </a:spcAft>
              <a:defRPr/>
            </a:pPr>
            <a:r>
              <a:rPr lang="en-US" sz="2800" kern="0" dirty="0" smtClean="0"/>
              <a:t>Ensuring Compliance: Environmental </a:t>
            </a:r>
            <a:r>
              <a:rPr lang="en-US" sz="2800" kern="0" dirty="0"/>
              <a:t>Justice</a:t>
            </a:r>
            <a:endParaRPr lang="en-US" sz="2800" dirty="0"/>
          </a:p>
        </p:txBody>
      </p:sp>
      <p:sp>
        <p:nvSpPr>
          <p:cNvPr id="22531" name="Content Placeholder 3"/>
          <p:cNvSpPr>
            <a:spLocks noGrp="1"/>
          </p:cNvSpPr>
          <p:nvPr>
            <p:ph idx="1"/>
          </p:nvPr>
        </p:nvSpPr>
        <p:spPr>
          <a:xfrm>
            <a:off x="152400" y="1143000"/>
            <a:ext cx="8839200" cy="4724400"/>
          </a:xfrm>
        </p:spPr>
        <p:txBody>
          <a:bodyPr>
            <a:normAutofit fontScale="77500" lnSpcReduction="20000"/>
          </a:bodyPr>
          <a:lstStyle/>
          <a:p>
            <a:pPr eaLnBrk="1" hangingPunct="1">
              <a:lnSpc>
                <a:spcPct val="114000"/>
              </a:lnSpc>
              <a:spcBef>
                <a:spcPts val="0"/>
              </a:spcBef>
              <a:buClr>
                <a:srgbClr val="FF0000"/>
              </a:buClr>
              <a:buSzPct val="60000"/>
              <a:buFont typeface="Wingdings" panose="05000000000000000000" pitchFamily="2" charset="2"/>
              <a:buChar char="q"/>
              <a:defRPr/>
            </a:pPr>
            <a:r>
              <a:rPr lang="en-US" sz="2900" dirty="0">
                <a:solidFill>
                  <a:prstClr val="black"/>
                </a:solidFill>
              </a:rPr>
              <a:t>EPA defines environmental justice as, “the fair treatment and meaningful involvement of all people regardless of race, color, national origin, or income with respect to the development, implementation, and enforcement of environmental laws, regulations, and policies.”</a:t>
            </a:r>
          </a:p>
          <a:p>
            <a:pPr eaLnBrk="1" hangingPunct="1">
              <a:lnSpc>
                <a:spcPct val="114000"/>
              </a:lnSpc>
              <a:spcBef>
                <a:spcPts val="0"/>
              </a:spcBef>
              <a:buClr>
                <a:srgbClr val="FF0000"/>
              </a:buClr>
              <a:buSzPct val="60000"/>
              <a:buFont typeface="Wingdings" panose="05000000000000000000" pitchFamily="2" charset="2"/>
              <a:buChar char="q"/>
              <a:defRPr/>
            </a:pPr>
            <a:endParaRPr lang="en-US" sz="2900" dirty="0">
              <a:solidFill>
                <a:prstClr val="black"/>
              </a:solidFill>
            </a:endParaRPr>
          </a:p>
          <a:p>
            <a:pPr eaLnBrk="1" hangingPunct="1">
              <a:lnSpc>
                <a:spcPct val="114000"/>
              </a:lnSpc>
              <a:spcBef>
                <a:spcPts val="0"/>
              </a:spcBef>
              <a:buClr>
                <a:srgbClr val="FF0000"/>
              </a:buClr>
              <a:buSzPct val="60000"/>
              <a:buFont typeface="Wingdings" panose="05000000000000000000" pitchFamily="2" charset="2"/>
              <a:buChar char="q"/>
              <a:defRPr/>
            </a:pPr>
            <a:r>
              <a:rPr lang="en-US" sz="2900" dirty="0">
                <a:solidFill>
                  <a:prstClr val="black"/>
                </a:solidFill>
              </a:rPr>
              <a:t>EPA further defines fair treatment to mean that “no group of people should bear a disproportionate burden of environmental harms and risks, including those resulting from the negative environmental consequences of industrial, governmental, and commercial operations or programs and policies.”</a:t>
            </a:r>
          </a:p>
          <a:p>
            <a:pPr eaLnBrk="1" hangingPunct="1">
              <a:lnSpc>
                <a:spcPct val="114000"/>
              </a:lnSpc>
              <a:spcBef>
                <a:spcPts val="0"/>
              </a:spcBef>
              <a:buClr>
                <a:srgbClr val="FF0000"/>
              </a:buClr>
              <a:buSzPct val="60000"/>
              <a:buFont typeface="Wingdings" panose="05000000000000000000" pitchFamily="2" charset="2"/>
              <a:buChar char="q"/>
              <a:defRPr/>
            </a:pPr>
            <a:endParaRPr lang="en-US" sz="2900" dirty="0">
              <a:solidFill>
                <a:prstClr val="black"/>
              </a:solidFill>
            </a:endParaRPr>
          </a:p>
          <a:p>
            <a:pPr marL="0" indent="0" eaLnBrk="1" hangingPunct="1">
              <a:lnSpc>
                <a:spcPct val="114000"/>
              </a:lnSpc>
              <a:spcBef>
                <a:spcPts val="0"/>
              </a:spcBef>
              <a:buClr>
                <a:srgbClr val="FF0000"/>
              </a:buClr>
              <a:buSzPct val="60000"/>
              <a:buNone/>
              <a:defRPr/>
            </a:pPr>
            <a:r>
              <a:rPr lang="en-US" sz="2900" dirty="0">
                <a:solidFill>
                  <a:prstClr val="black"/>
                </a:solidFill>
                <a:hlinkClick r:id="rId2"/>
              </a:rPr>
              <a:t>http://www.epa.gov/environmentaljustice</a:t>
            </a:r>
            <a:r>
              <a:rPr lang="en-US" sz="2900" dirty="0" smtClean="0">
                <a:solidFill>
                  <a:prstClr val="black"/>
                </a:solidFill>
                <a:hlinkClick r:id="rId2"/>
              </a:rPr>
              <a:t>/</a:t>
            </a:r>
            <a:r>
              <a:rPr lang="en-US" sz="2900" dirty="0" smtClean="0">
                <a:solidFill>
                  <a:prstClr val="black"/>
                </a:solidFill>
              </a:rPr>
              <a:t>  </a:t>
            </a:r>
            <a:endParaRPr lang="en-US" sz="2900" dirty="0">
              <a:solidFill>
                <a:prstClr val="black"/>
              </a:solidFill>
              <a:latin typeface="Constantia"/>
              <a:ea typeface="+mn-ea"/>
              <a:cs typeface="+mn-cs"/>
            </a:endParaRPr>
          </a:p>
        </p:txBody>
      </p:sp>
    </p:spTree>
    <p:extLst>
      <p:ext uri="{BB962C8B-B14F-4D97-AF65-F5344CB8AC3E}">
        <p14:creationId xmlns:p14="http://schemas.microsoft.com/office/powerpoint/2010/main" val="3356306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TotalTime>
  <Words>1705</Words>
  <Application>Microsoft Office PowerPoint</Application>
  <PresentationFormat>On-screen Show (4:3)</PresentationFormat>
  <Paragraphs>151</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PowerPoint B</vt:lpstr>
      <vt:lpstr>Title VI of the  Civil Rights Act of 1964</vt:lpstr>
      <vt:lpstr>What is Title VI?</vt:lpstr>
      <vt:lpstr>How Title VI (federal law) Applies to TDEC (state agency)</vt:lpstr>
      <vt:lpstr>How TDEC Currently Works To Comply with Title VI </vt:lpstr>
      <vt:lpstr>Examples of Title VI Violations</vt:lpstr>
      <vt:lpstr>TDEC’s Written Title VI Complaint Process and Log </vt:lpstr>
      <vt:lpstr>Title VI Noncompliance Consequences </vt:lpstr>
      <vt:lpstr>Ensuring Compliance: Nondiscrimination</vt:lpstr>
      <vt:lpstr>Ensuring Compliance: Environmental Justice</vt:lpstr>
      <vt:lpstr>Executive Order 12898 </vt:lpstr>
      <vt:lpstr>What is TDEC’s EJ Responsibility?</vt:lpstr>
      <vt:lpstr>Ensuring Compliance: Public Participation  </vt:lpstr>
      <vt:lpstr>Ensuring Compliance: Limited English Proficiency (LEP) </vt:lpstr>
      <vt:lpstr>TDEC LEP Policy and Process</vt:lpstr>
      <vt:lpstr>Questions?</vt:lpstr>
    </vt:vector>
  </TitlesOfParts>
  <Company>TDEC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BG</dc:creator>
  <cp:lastModifiedBy>Christina Guidry</cp:lastModifiedBy>
  <cp:revision>74</cp:revision>
  <cp:lastPrinted>2017-10-04T18:11:18Z</cp:lastPrinted>
  <dcterms:created xsi:type="dcterms:W3CDTF">2015-10-20T16:52:50Z</dcterms:created>
  <dcterms:modified xsi:type="dcterms:W3CDTF">2017-11-15T19:14:41Z</dcterms:modified>
</cp:coreProperties>
</file>