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5.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821" r:id="rId3"/>
    <p:sldMasterId id="2147483829" r:id="rId4"/>
    <p:sldMasterId id="2147483837" r:id="rId5"/>
    <p:sldMasterId id="2147483717" r:id="rId6"/>
    <p:sldMasterId id="2147483757" r:id="rId7"/>
    <p:sldMasterId id="2147483749" r:id="rId8"/>
    <p:sldMasterId id="2147483765" r:id="rId9"/>
    <p:sldMasterId id="2147483773" r:id="rId10"/>
    <p:sldMasterId id="2147483781" r:id="rId11"/>
    <p:sldMasterId id="2147483789" r:id="rId12"/>
    <p:sldMasterId id="2147483797" r:id="rId13"/>
    <p:sldMasterId id="2147483805" r:id="rId14"/>
  </p:sldMasterIdLst>
  <p:notesMasterIdLst>
    <p:notesMasterId r:id="rId44"/>
  </p:notesMasterIdLst>
  <p:sldIdLst>
    <p:sldId id="319" r:id="rId15"/>
    <p:sldId id="320" r:id="rId16"/>
    <p:sldId id="321" r:id="rId17"/>
    <p:sldId id="322" r:id="rId18"/>
    <p:sldId id="323" r:id="rId19"/>
    <p:sldId id="324" r:id="rId20"/>
    <p:sldId id="325" r:id="rId21"/>
    <p:sldId id="326" r:id="rId22"/>
    <p:sldId id="327" r:id="rId23"/>
    <p:sldId id="301" r:id="rId24"/>
    <p:sldId id="304" r:id="rId25"/>
    <p:sldId id="329" r:id="rId26"/>
    <p:sldId id="331" r:id="rId27"/>
    <p:sldId id="306" r:id="rId28"/>
    <p:sldId id="328" r:id="rId29"/>
    <p:sldId id="307" r:id="rId30"/>
    <p:sldId id="332" r:id="rId31"/>
    <p:sldId id="308" r:id="rId32"/>
    <p:sldId id="333" r:id="rId33"/>
    <p:sldId id="309" r:id="rId34"/>
    <p:sldId id="334" r:id="rId35"/>
    <p:sldId id="310" r:id="rId36"/>
    <p:sldId id="312" r:id="rId37"/>
    <p:sldId id="313" r:id="rId38"/>
    <p:sldId id="314" r:id="rId39"/>
    <p:sldId id="335" r:id="rId40"/>
    <p:sldId id="336" r:id="rId41"/>
    <p:sldId id="337" r:id="rId42"/>
    <p:sldId id="315" r:id="rId43"/>
  </p:sldIdLst>
  <p:sldSz cx="9144000" cy="5143500" type="screen16x9"/>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Ross" initials="JR" lastIdx="6" clrIdx="0">
    <p:extLst>
      <p:ext uri="{19B8F6BF-5375-455C-9EA6-DF929625EA0E}">
        <p15:presenceInfo xmlns:p15="http://schemas.microsoft.com/office/powerpoint/2012/main" userId="cafa9de5ababe37d" providerId="Windows Live"/>
      </p:ext>
    </p:extLst>
  </p:cmAuthor>
  <p:cmAuthor id="2" name="Kristen B. McKeever" initials="KBM" lastIdx="1" clrIdx="1">
    <p:extLst>
      <p:ext uri="{19B8F6BF-5375-455C-9EA6-DF929625EA0E}">
        <p15:presenceInfo xmlns:p15="http://schemas.microsoft.com/office/powerpoint/2012/main" userId="S-1-5-21-2149558826-3324038498-27948981-366398" providerId="AD"/>
      </p:ext>
    </p:extLst>
  </p:cmAuthor>
  <p:cmAuthor id="3" name="Hannah McIntosh" initials="HM" lastIdx="8" clrIdx="2">
    <p:extLst>
      <p:ext uri="{19B8F6BF-5375-455C-9EA6-DF929625EA0E}">
        <p15:presenceInfo xmlns:p15="http://schemas.microsoft.com/office/powerpoint/2012/main" userId="S-1-5-21-2149558826-3324038498-27948981-365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FDC5A"/>
    <a:srgbClr val="FFAE7C"/>
    <a:srgbClr val="FFD965"/>
    <a:srgbClr val="1B356D"/>
    <a:srgbClr val="F4B183"/>
    <a:srgbClr val="9DC3E6"/>
    <a:srgbClr val="FFD966"/>
    <a:srgbClr val="CC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6" autoAdjust="0"/>
    <p:restoredTop sz="74711" autoAdjust="0"/>
  </p:normalViewPr>
  <p:slideViewPr>
    <p:cSldViewPr snapToGrid="0" showGuides="1">
      <p:cViewPr varScale="1">
        <p:scale>
          <a:sx n="114" d="100"/>
          <a:sy n="114" d="100"/>
        </p:scale>
        <p:origin x="156" y="9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C7CE7-2709-8048-A754-F3B5A5F54B62}" type="doc">
      <dgm:prSet loTypeId="urn:microsoft.com/office/officeart/2005/8/layout/hChevron3" loCatId="" qsTypeId="urn:microsoft.com/office/officeart/2005/8/quickstyle/simple1" qsCatId="simple" csTypeId="urn:microsoft.com/office/officeart/2005/8/colors/colorful1" csCatId="colorful" phldr="1"/>
      <dgm:spPr/>
    </dgm:pt>
    <dgm:pt modelId="{74463AEB-CA19-1F46-BA42-06A0C7109FDC}">
      <dgm:prSet phldrT="[Text]"/>
      <dgm:spPr>
        <a:solidFill>
          <a:srgbClr val="FFAE7C"/>
        </a:solidFill>
      </dgm:spPr>
      <dgm:t>
        <a:bodyPr/>
        <a:lstStyle/>
        <a:p>
          <a:r>
            <a:rPr lang="en-US" dirty="0"/>
            <a:t>Planning</a:t>
          </a:r>
        </a:p>
      </dgm:t>
    </dgm:pt>
    <dgm:pt modelId="{28218CA1-0EEC-9C43-BF4B-390E7661580B}" type="parTrans" cxnId="{1D3B8D07-142B-8448-99CB-4DE2B7437727}">
      <dgm:prSet/>
      <dgm:spPr/>
      <dgm:t>
        <a:bodyPr/>
        <a:lstStyle/>
        <a:p>
          <a:endParaRPr lang="en-US"/>
        </a:p>
      </dgm:t>
    </dgm:pt>
    <dgm:pt modelId="{03731F20-F5E8-9A44-8276-1FD0367FD3C9}" type="sibTrans" cxnId="{1D3B8D07-142B-8448-99CB-4DE2B7437727}">
      <dgm:prSet/>
      <dgm:spPr/>
      <dgm:t>
        <a:bodyPr/>
        <a:lstStyle/>
        <a:p>
          <a:endParaRPr lang="en-US"/>
        </a:p>
      </dgm:t>
    </dgm:pt>
    <dgm:pt modelId="{63EB1CD8-0155-9946-9A0E-491056E7A8F1}">
      <dgm:prSet phldrT="[Text]"/>
      <dgm:spPr>
        <a:solidFill>
          <a:srgbClr val="A9D18E"/>
        </a:solidFill>
      </dgm:spPr>
      <dgm:t>
        <a:bodyPr/>
        <a:lstStyle/>
        <a:p>
          <a:r>
            <a:rPr lang="en-US" dirty="0"/>
            <a:t>Monitoring</a:t>
          </a:r>
        </a:p>
      </dgm:t>
    </dgm:pt>
    <dgm:pt modelId="{70A48A42-A963-C84A-8F4A-2A3FBE763C35}" type="parTrans" cxnId="{35CC8935-1406-5E40-A4F5-838A49BAE2AB}">
      <dgm:prSet/>
      <dgm:spPr/>
      <dgm:t>
        <a:bodyPr/>
        <a:lstStyle/>
        <a:p>
          <a:endParaRPr lang="en-US"/>
        </a:p>
      </dgm:t>
    </dgm:pt>
    <dgm:pt modelId="{0D201AC6-779F-0D4F-8921-492C8FCDBDD6}" type="sibTrans" cxnId="{35CC8935-1406-5E40-A4F5-838A49BAE2AB}">
      <dgm:prSet/>
      <dgm:spPr/>
      <dgm:t>
        <a:bodyPr/>
        <a:lstStyle/>
        <a:p>
          <a:endParaRPr lang="en-US"/>
        </a:p>
      </dgm:t>
    </dgm:pt>
    <dgm:pt modelId="{0C01AD64-F8DA-0C46-A95A-4C558BE0D0E5}">
      <dgm:prSet phldrT="[Text]"/>
      <dgm:spPr>
        <a:solidFill>
          <a:srgbClr val="FFDC5A"/>
        </a:solidFill>
      </dgm:spPr>
      <dgm:t>
        <a:bodyPr/>
        <a:lstStyle/>
        <a:p>
          <a:r>
            <a:rPr lang="en-US" dirty="0"/>
            <a:t>Evaluating</a:t>
          </a:r>
        </a:p>
      </dgm:t>
    </dgm:pt>
    <dgm:pt modelId="{538CE943-6581-9141-B443-691AE3073794}" type="parTrans" cxnId="{4AA421B0-D5EB-1C43-A570-E073CD5AB3E6}">
      <dgm:prSet/>
      <dgm:spPr/>
      <dgm:t>
        <a:bodyPr/>
        <a:lstStyle/>
        <a:p>
          <a:endParaRPr lang="en-US"/>
        </a:p>
      </dgm:t>
    </dgm:pt>
    <dgm:pt modelId="{6BE783C0-D0AB-204C-945D-86756E8723CE}" type="sibTrans" cxnId="{4AA421B0-D5EB-1C43-A570-E073CD5AB3E6}">
      <dgm:prSet/>
      <dgm:spPr/>
      <dgm:t>
        <a:bodyPr/>
        <a:lstStyle/>
        <a:p>
          <a:endParaRPr lang="en-US"/>
        </a:p>
      </dgm:t>
    </dgm:pt>
    <dgm:pt modelId="{AA5A0644-63A0-4848-B4A6-9D9D7795EAB6}" type="pres">
      <dgm:prSet presAssocID="{6F4C7CE7-2709-8048-A754-F3B5A5F54B62}" presName="Name0" presStyleCnt="0">
        <dgm:presLayoutVars>
          <dgm:dir/>
          <dgm:resizeHandles val="exact"/>
        </dgm:presLayoutVars>
      </dgm:prSet>
      <dgm:spPr/>
    </dgm:pt>
    <dgm:pt modelId="{CBEFFB05-899A-A54F-97D1-8B6171971B1F}" type="pres">
      <dgm:prSet presAssocID="{74463AEB-CA19-1F46-BA42-06A0C7109FDC}" presName="parTxOnly" presStyleLbl="node1" presStyleIdx="0" presStyleCnt="3">
        <dgm:presLayoutVars>
          <dgm:bulletEnabled val="1"/>
        </dgm:presLayoutVars>
      </dgm:prSet>
      <dgm:spPr/>
      <dgm:t>
        <a:bodyPr/>
        <a:lstStyle/>
        <a:p>
          <a:endParaRPr lang="en-US"/>
        </a:p>
      </dgm:t>
    </dgm:pt>
    <dgm:pt modelId="{4AA1B71E-61AB-9943-81B6-3880B6621F99}" type="pres">
      <dgm:prSet presAssocID="{03731F20-F5E8-9A44-8276-1FD0367FD3C9}" presName="parSpace" presStyleCnt="0"/>
      <dgm:spPr/>
    </dgm:pt>
    <dgm:pt modelId="{8FF9A32D-AA78-A14B-A047-8EEE20C214A4}" type="pres">
      <dgm:prSet presAssocID="{63EB1CD8-0155-9946-9A0E-491056E7A8F1}" presName="parTxOnly" presStyleLbl="node1" presStyleIdx="1" presStyleCnt="3">
        <dgm:presLayoutVars>
          <dgm:bulletEnabled val="1"/>
        </dgm:presLayoutVars>
      </dgm:prSet>
      <dgm:spPr/>
      <dgm:t>
        <a:bodyPr/>
        <a:lstStyle/>
        <a:p>
          <a:endParaRPr lang="en-US"/>
        </a:p>
      </dgm:t>
    </dgm:pt>
    <dgm:pt modelId="{8C2E55BC-7DAC-4D4A-B73A-FD9FD2273483}" type="pres">
      <dgm:prSet presAssocID="{0D201AC6-779F-0D4F-8921-492C8FCDBDD6}" presName="parSpace" presStyleCnt="0"/>
      <dgm:spPr/>
    </dgm:pt>
    <dgm:pt modelId="{38818FB1-75F0-8543-A3E1-393EC2DDB6E5}" type="pres">
      <dgm:prSet presAssocID="{0C01AD64-F8DA-0C46-A95A-4C558BE0D0E5}" presName="parTxOnly" presStyleLbl="node1" presStyleIdx="2" presStyleCnt="3">
        <dgm:presLayoutVars>
          <dgm:bulletEnabled val="1"/>
        </dgm:presLayoutVars>
      </dgm:prSet>
      <dgm:spPr/>
      <dgm:t>
        <a:bodyPr/>
        <a:lstStyle/>
        <a:p>
          <a:endParaRPr lang="en-US"/>
        </a:p>
      </dgm:t>
    </dgm:pt>
  </dgm:ptLst>
  <dgm:cxnLst>
    <dgm:cxn modelId="{E58C4905-09DF-9946-883C-29479A05E6F0}" type="presOf" srcId="{74463AEB-CA19-1F46-BA42-06A0C7109FDC}" destId="{CBEFFB05-899A-A54F-97D1-8B6171971B1F}" srcOrd="0" destOrd="0" presId="urn:microsoft.com/office/officeart/2005/8/layout/hChevron3"/>
    <dgm:cxn modelId="{35CC8935-1406-5E40-A4F5-838A49BAE2AB}" srcId="{6F4C7CE7-2709-8048-A754-F3B5A5F54B62}" destId="{63EB1CD8-0155-9946-9A0E-491056E7A8F1}" srcOrd="1" destOrd="0" parTransId="{70A48A42-A963-C84A-8F4A-2A3FBE763C35}" sibTransId="{0D201AC6-779F-0D4F-8921-492C8FCDBDD6}"/>
    <dgm:cxn modelId="{4AA421B0-D5EB-1C43-A570-E073CD5AB3E6}" srcId="{6F4C7CE7-2709-8048-A754-F3B5A5F54B62}" destId="{0C01AD64-F8DA-0C46-A95A-4C558BE0D0E5}" srcOrd="2" destOrd="0" parTransId="{538CE943-6581-9141-B443-691AE3073794}" sibTransId="{6BE783C0-D0AB-204C-945D-86756E8723CE}"/>
    <dgm:cxn modelId="{1D3B8D07-142B-8448-99CB-4DE2B7437727}" srcId="{6F4C7CE7-2709-8048-A754-F3B5A5F54B62}" destId="{74463AEB-CA19-1F46-BA42-06A0C7109FDC}" srcOrd="0" destOrd="0" parTransId="{28218CA1-0EEC-9C43-BF4B-390E7661580B}" sibTransId="{03731F20-F5E8-9A44-8276-1FD0367FD3C9}"/>
    <dgm:cxn modelId="{69648BB2-3EF5-3645-9A62-BCD46322AF7C}" type="presOf" srcId="{6F4C7CE7-2709-8048-A754-F3B5A5F54B62}" destId="{AA5A0644-63A0-4848-B4A6-9D9D7795EAB6}" srcOrd="0" destOrd="0" presId="urn:microsoft.com/office/officeart/2005/8/layout/hChevron3"/>
    <dgm:cxn modelId="{7F5F0711-E4ED-5540-B053-3A67D6741BBA}" type="presOf" srcId="{63EB1CD8-0155-9946-9A0E-491056E7A8F1}" destId="{8FF9A32D-AA78-A14B-A047-8EEE20C214A4}" srcOrd="0" destOrd="0" presId="urn:microsoft.com/office/officeart/2005/8/layout/hChevron3"/>
    <dgm:cxn modelId="{B6636996-55F6-4D4B-8027-D4818C734B0B}" type="presOf" srcId="{0C01AD64-F8DA-0C46-A95A-4C558BE0D0E5}" destId="{38818FB1-75F0-8543-A3E1-393EC2DDB6E5}" srcOrd="0" destOrd="0" presId="urn:microsoft.com/office/officeart/2005/8/layout/hChevron3"/>
    <dgm:cxn modelId="{25A66A38-DAD1-5C45-B4A9-E7F11D890E7C}" type="presParOf" srcId="{AA5A0644-63A0-4848-B4A6-9D9D7795EAB6}" destId="{CBEFFB05-899A-A54F-97D1-8B6171971B1F}" srcOrd="0" destOrd="0" presId="urn:microsoft.com/office/officeart/2005/8/layout/hChevron3"/>
    <dgm:cxn modelId="{280AFB77-1E3E-924F-BBE7-24119CA0A758}" type="presParOf" srcId="{AA5A0644-63A0-4848-B4A6-9D9D7795EAB6}" destId="{4AA1B71E-61AB-9943-81B6-3880B6621F99}" srcOrd="1" destOrd="0" presId="urn:microsoft.com/office/officeart/2005/8/layout/hChevron3"/>
    <dgm:cxn modelId="{3F898D02-C16E-4A4B-A1E5-0EA8FEDDA567}" type="presParOf" srcId="{AA5A0644-63A0-4848-B4A6-9D9D7795EAB6}" destId="{8FF9A32D-AA78-A14B-A047-8EEE20C214A4}" srcOrd="2" destOrd="0" presId="urn:microsoft.com/office/officeart/2005/8/layout/hChevron3"/>
    <dgm:cxn modelId="{909C91FA-FB87-0B4A-B175-5D111013B11F}" type="presParOf" srcId="{AA5A0644-63A0-4848-B4A6-9D9D7795EAB6}" destId="{8C2E55BC-7DAC-4D4A-B73A-FD9FD2273483}" srcOrd="3" destOrd="0" presId="urn:microsoft.com/office/officeart/2005/8/layout/hChevron3"/>
    <dgm:cxn modelId="{2FCF6F8C-6951-3546-95C5-AE1FA9685735}" type="presParOf" srcId="{AA5A0644-63A0-4848-B4A6-9D9D7795EAB6}" destId="{38818FB1-75F0-8543-A3E1-393EC2DDB6E5}" srcOrd="4"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FFB05-899A-A54F-97D1-8B6171971B1F}">
      <dsp:nvSpPr>
        <dsp:cNvPr id="0" name=""/>
        <dsp:cNvSpPr/>
      </dsp:nvSpPr>
      <dsp:spPr>
        <a:xfrm>
          <a:off x="3477" y="813396"/>
          <a:ext cx="3041051" cy="1216420"/>
        </a:xfrm>
        <a:prstGeom prst="homePlate">
          <a:avLst/>
        </a:prstGeom>
        <a:solidFill>
          <a:srgbClr val="FFAE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r>
            <a:rPr lang="en-US" sz="2800" kern="1200" dirty="0"/>
            <a:t>Planning</a:t>
          </a:r>
        </a:p>
      </dsp:txBody>
      <dsp:txXfrm>
        <a:off x="3477" y="813396"/>
        <a:ext cx="2736946" cy="1216420"/>
      </dsp:txXfrm>
    </dsp:sp>
    <dsp:sp modelId="{8FF9A32D-AA78-A14B-A047-8EEE20C214A4}">
      <dsp:nvSpPr>
        <dsp:cNvPr id="0" name=""/>
        <dsp:cNvSpPr/>
      </dsp:nvSpPr>
      <dsp:spPr>
        <a:xfrm>
          <a:off x="2436318" y="813396"/>
          <a:ext cx="3041051" cy="1216420"/>
        </a:xfrm>
        <a:prstGeom prst="chevron">
          <a:avLst/>
        </a:prstGeom>
        <a:solidFill>
          <a:srgbClr val="A9D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Monitoring</a:t>
          </a:r>
        </a:p>
      </dsp:txBody>
      <dsp:txXfrm>
        <a:off x="3044528" y="813396"/>
        <a:ext cx="1824631" cy="1216420"/>
      </dsp:txXfrm>
    </dsp:sp>
    <dsp:sp modelId="{38818FB1-75F0-8543-A3E1-393EC2DDB6E5}">
      <dsp:nvSpPr>
        <dsp:cNvPr id="0" name=""/>
        <dsp:cNvSpPr/>
      </dsp:nvSpPr>
      <dsp:spPr>
        <a:xfrm>
          <a:off x="4869159" y="813396"/>
          <a:ext cx="3041051" cy="1216420"/>
        </a:xfrm>
        <a:prstGeom prst="chevron">
          <a:avLst/>
        </a:prstGeom>
        <a:solidFill>
          <a:srgbClr val="FFDC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r>
            <a:rPr lang="en-US" sz="2800" kern="1200" dirty="0"/>
            <a:t>Evaluating</a:t>
          </a:r>
        </a:p>
      </dsp:txBody>
      <dsp:txXfrm>
        <a:off x="5477369" y="813396"/>
        <a:ext cx="1824631" cy="12164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D9B715-3AC1-B042-8C68-35B4CB2ACBA4}" type="datetimeFigureOut">
              <a:rPr lang="en-US" smtClean="0"/>
              <a:t>12/11/2018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C8B38F-BEA7-ED45-94C2-403ED7B0907D}" type="slidenum">
              <a:rPr lang="en-US" smtClean="0"/>
              <a:t>‹#›</a:t>
            </a:fld>
            <a:endParaRPr lang="en-US"/>
          </a:p>
        </p:txBody>
      </p:sp>
    </p:spTree>
    <p:extLst>
      <p:ext uri="{BB962C8B-B14F-4D97-AF65-F5344CB8AC3E}">
        <p14:creationId xmlns:p14="http://schemas.microsoft.com/office/powerpoint/2010/main" val="70371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sponsibilityandchoice.questionpro.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_tSE6SynNc4"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bbTr2dFt1R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As a student, how did you learn to become responsible for your learning? For making good choices, both in and out of school? How did you develop the ability to become a responsible decision maker? As an educator, what can you do to help students make better choices and become more responsible for their learning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their social interactions, both in school and beyond?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module explores responsibility and choice practices that you can implement in the classroom to support students’ development of their social and personal competencies, including responsible decision-making and self-management skills. </a:t>
            </a:r>
          </a:p>
        </p:txBody>
      </p:sp>
      <p:sp>
        <p:nvSpPr>
          <p:cNvPr id="4" name="Slide Number Placeholder 3"/>
          <p:cNvSpPr>
            <a:spLocks noGrp="1"/>
          </p:cNvSpPr>
          <p:nvPr>
            <p:ph type="sldNum" sz="quarter" idx="10"/>
          </p:nvPr>
        </p:nvSpPr>
        <p:spPr/>
        <p:txBody>
          <a:bodyPr/>
          <a:lstStyle/>
          <a:p>
            <a:fld id="{ADC8B38F-BEA7-ED45-94C2-403ED7B0907D}" type="slidenum">
              <a:rPr lang="en-US" smtClean="0"/>
              <a:t>1</a:t>
            </a:fld>
            <a:endParaRPr lang="en-US"/>
          </a:p>
        </p:txBody>
      </p:sp>
    </p:spTree>
    <p:extLst>
      <p:ext uri="{BB962C8B-B14F-4D97-AF65-F5344CB8AC3E}">
        <p14:creationId xmlns:p14="http://schemas.microsoft.com/office/powerpoint/2010/main" val="165467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from all backgrounds and developmental levels can engage in responsibility and choice practices; although, the way that they engage in those practices might differ. For example, not all students come to school with the same motivation for success or have the same understanding about their roles as students. Students who come from cultures that promote independent thinking and interactions are more likely to value making their own choices, whereas students from more communal cultures are more intrinsically motivated when presented with choices that have more value to the group or are decided on with an elder (</a:t>
            </a:r>
            <a:r>
              <a:rPr lang="en-US" sz="1200" kern="1200" dirty="0" err="1">
                <a:solidFill>
                  <a:schemeClr val="tx1"/>
                </a:solidFill>
                <a:effectLst/>
                <a:latin typeface="+mn-lt"/>
                <a:ea typeface="+mn-ea"/>
                <a:cs typeface="+mn-cs"/>
              </a:rPr>
              <a:t>D’ailly</a:t>
            </a:r>
            <a:r>
              <a:rPr lang="en-US" sz="1200" kern="1200" dirty="0">
                <a:solidFill>
                  <a:schemeClr val="tx1"/>
                </a:solidFill>
                <a:effectLst/>
                <a:latin typeface="+mn-lt"/>
                <a:ea typeface="+mn-ea"/>
                <a:cs typeface="+mn-cs"/>
              </a:rPr>
              <a:t>, 2004; Katz &amp; </a:t>
            </a:r>
            <a:r>
              <a:rPr lang="en-US" sz="1200" kern="1200" dirty="0" err="1">
                <a:solidFill>
                  <a:schemeClr val="tx1"/>
                </a:solidFill>
                <a:effectLst/>
                <a:latin typeface="+mn-lt"/>
                <a:ea typeface="+mn-ea"/>
                <a:cs typeface="+mn-cs"/>
              </a:rPr>
              <a:t>Assor</a:t>
            </a:r>
            <a:r>
              <a:rPr lang="en-US" sz="1200" kern="1200" dirty="0">
                <a:solidFill>
                  <a:schemeClr val="tx1"/>
                </a:solidFill>
                <a:effectLst/>
                <a:latin typeface="+mn-lt"/>
                <a:ea typeface="+mn-ea"/>
                <a:cs typeface="+mn-cs"/>
              </a:rPr>
              <a:t>, 2007).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remainder of the module, we will provide specific practices that you can engage in with your students that exemplify responsibility and choice. Specifically, you’ll learn more about self-directed learning strategies, democratic norms and procedures, student-led conferences, peer tutoring, and service-learning.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10</a:t>
            </a:fld>
            <a:endParaRPr lang="en-US"/>
          </a:p>
        </p:txBody>
      </p:sp>
    </p:spTree>
    <p:extLst>
      <p:ext uri="{BB962C8B-B14F-4D97-AF65-F5344CB8AC3E}">
        <p14:creationId xmlns:p14="http://schemas.microsoft.com/office/powerpoint/2010/main" val="185563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Through the integration of responsibility and choice practices in the classroom, your students are more likely to become autonomous learners. Autonomous learners take greater responsibility for their learning. They make their own choices, take actions on their own to realize their personal goals, and persist on tasks even when faced with challenges (</a:t>
            </a:r>
            <a:r>
              <a:rPr lang="en-US" sz="1200" kern="1200" dirty="0" err="1">
                <a:solidFill>
                  <a:schemeClr val="tx1"/>
                </a:solidFill>
                <a:effectLst/>
                <a:latin typeface="+mn-lt"/>
                <a:ea typeface="+mn-ea"/>
                <a:cs typeface="+mn-cs"/>
              </a:rPr>
              <a:t>Assor</a:t>
            </a:r>
            <a:r>
              <a:rPr lang="en-US" sz="1200" kern="1200" dirty="0">
                <a:solidFill>
                  <a:schemeClr val="tx1"/>
                </a:solidFill>
                <a:effectLst/>
                <a:latin typeface="+mn-lt"/>
                <a:ea typeface="+mn-ea"/>
                <a:cs typeface="+mn-cs"/>
              </a:rPr>
              <a:t>, Kaplan &amp; Roth, 2002). Further, students who perceive themselves as autonomous learners report greater curiosity, increased involvement in schoolwork, and more enjoyment in schoolwork compared to their peers who do not perceive themselves as autonomous (</a:t>
            </a:r>
            <a:r>
              <a:rPr lang="en-US" sz="1200" kern="1200" dirty="0" err="1">
                <a:solidFill>
                  <a:schemeClr val="tx1"/>
                </a:solidFill>
                <a:effectLst/>
                <a:latin typeface="+mn-lt"/>
                <a:ea typeface="+mn-ea"/>
                <a:cs typeface="+mn-cs"/>
              </a:rPr>
              <a:t>Stefanou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Perencevich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DiCinto</a:t>
            </a:r>
            <a:r>
              <a:rPr lang="en-US" sz="1200" kern="1200" dirty="0">
                <a:solidFill>
                  <a:schemeClr val="tx1"/>
                </a:solidFill>
                <a:effectLst/>
                <a:latin typeface="+mn-lt"/>
                <a:ea typeface="+mn-ea"/>
                <a:cs typeface="+mn-cs"/>
              </a:rPr>
              <a:t> &amp; Turner, 2004).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enact general principles of responsibility and choice to support autonomous, self-directed learners in the classroom. General principles include (Katz &amp; </a:t>
            </a:r>
            <a:r>
              <a:rPr lang="en-US" sz="1200" kern="1200" dirty="0" err="1">
                <a:solidFill>
                  <a:schemeClr val="tx1"/>
                </a:solidFill>
                <a:effectLst/>
                <a:latin typeface="+mn-lt"/>
                <a:ea typeface="+mn-ea"/>
                <a:cs typeface="+mn-cs"/>
              </a:rPr>
              <a:t>Assor</a:t>
            </a:r>
            <a:r>
              <a:rPr lang="en-US" sz="1200" kern="1200" dirty="0">
                <a:solidFill>
                  <a:schemeClr val="tx1"/>
                </a:solidFill>
                <a:effectLst/>
                <a:latin typeface="+mn-lt"/>
                <a:ea typeface="+mn-ea"/>
                <a:cs typeface="+mn-cs"/>
              </a:rPr>
              <a:t>, 2007; </a:t>
            </a:r>
            <a:r>
              <a:rPr lang="en-US" sz="1200" kern="1200" dirty="0" err="1">
                <a:solidFill>
                  <a:schemeClr val="tx1"/>
                </a:solidFill>
                <a:effectLst/>
                <a:latin typeface="+mn-lt"/>
                <a:ea typeface="+mn-ea"/>
                <a:cs typeface="+mn-cs"/>
              </a:rPr>
              <a:t>Stefanou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Perencevich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DiCinto</a:t>
            </a:r>
            <a:r>
              <a:rPr lang="en-US" sz="1200" kern="1200" dirty="0">
                <a:solidFill>
                  <a:schemeClr val="tx1"/>
                </a:solidFill>
                <a:effectLst/>
                <a:latin typeface="+mn-lt"/>
                <a:ea typeface="+mn-ea"/>
                <a:cs typeface="+mn-cs"/>
              </a:rPr>
              <a:t> &amp; Turner, 2004):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Connect content to student values, </a:t>
            </a:r>
            <a:r>
              <a:rPr lang="en-US" sz="1200" kern="1200" dirty="0" smtClean="0">
                <a:solidFill>
                  <a:schemeClr val="tx1"/>
                </a:solidFill>
                <a:effectLst/>
                <a:latin typeface="+mn-lt"/>
                <a:ea typeface="+mn-ea"/>
                <a:cs typeface="+mn-cs"/>
              </a:rPr>
              <a:t>interests, </a:t>
            </a:r>
            <a:r>
              <a:rPr lang="en-US" sz="1200" kern="1200" dirty="0">
                <a:solidFill>
                  <a:schemeClr val="tx1"/>
                </a:solidFill>
                <a:effectLst/>
                <a:latin typeface="+mn-lt"/>
                <a:ea typeface="+mn-ea"/>
                <a:cs typeface="+mn-cs"/>
              </a:rPr>
              <a:t>and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Listen to students more often;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students to demonstrate responsibility with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what they want or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Respond to student-generated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giving solutions or using directives;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overreliance on extrinsic motivators  </a:t>
            </a:r>
          </a:p>
        </p:txBody>
      </p:sp>
      <p:sp>
        <p:nvSpPr>
          <p:cNvPr id="4" name="Slide Number Placeholder 3"/>
          <p:cNvSpPr>
            <a:spLocks noGrp="1"/>
          </p:cNvSpPr>
          <p:nvPr>
            <p:ph type="sldNum" sz="quarter" idx="10"/>
          </p:nvPr>
        </p:nvSpPr>
        <p:spPr/>
        <p:txBody>
          <a:bodyPr/>
          <a:lstStyle/>
          <a:p>
            <a:fld id="{ADC8B38F-BEA7-ED45-94C2-403ED7B0907D}" type="slidenum">
              <a:rPr lang="en-US" smtClean="0"/>
              <a:t>11</a:t>
            </a:fld>
            <a:endParaRPr lang="en-US"/>
          </a:p>
        </p:txBody>
      </p:sp>
    </p:spTree>
    <p:extLst>
      <p:ext uri="{BB962C8B-B14F-4D97-AF65-F5344CB8AC3E}">
        <p14:creationId xmlns:p14="http://schemas.microsoft.com/office/powerpoint/2010/main" val="234168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effectLst/>
                <a:latin typeface="+mn-lt"/>
                <a:ea typeface="+mn-ea"/>
                <a:cs typeface="+mn-cs"/>
              </a:rPr>
              <a:t>Choice: The Gateway to Autonomous Learners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surface, student choice may appear simple to implement in the classroom; however, there’s more to choice than just giving students an option or two. Researchers note that the act of choosing, in and of itself,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motivational (Evans &amp; Boucher, 2015; Katz &amp; </a:t>
            </a:r>
            <a:r>
              <a:rPr lang="en-US" sz="1200" kern="1200" dirty="0" err="1">
                <a:solidFill>
                  <a:schemeClr val="tx1"/>
                </a:solidFill>
                <a:effectLst/>
                <a:latin typeface="+mn-lt"/>
                <a:ea typeface="+mn-ea"/>
                <a:cs typeface="+mn-cs"/>
              </a:rPr>
              <a:t>Assor</a:t>
            </a:r>
            <a:r>
              <a:rPr lang="en-US" sz="1200" kern="1200" dirty="0">
                <a:solidFill>
                  <a:schemeClr val="tx1"/>
                </a:solidFill>
                <a:effectLst/>
                <a:latin typeface="+mn-lt"/>
                <a:ea typeface="+mn-ea"/>
                <a:cs typeface="+mn-cs"/>
              </a:rPr>
              <a:t>, 2007, </a:t>
            </a:r>
            <a:r>
              <a:rPr lang="en-US" sz="1200" kern="1200" dirty="0" err="1">
                <a:solidFill>
                  <a:schemeClr val="tx1"/>
                </a:solidFill>
                <a:effectLst/>
                <a:latin typeface="+mn-lt"/>
                <a:ea typeface="+mn-ea"/>
                <a:cs typeface="+mn-cs"/>
              </a:rPr>
              <a:t>Patall</a:t>
            </a:r>
            <a:r>
              <a:rPr lang="en-US" sz="1200" kern="1200" dirty="0">
                <a:solidFill>
                  <a:schemeClr val="tx1"/>
                </a:solidFill>
                <a:effectLst/>
                <a:latin typeface="+mn-lt"/>
                <a:ea typeface="+mn-ea"/>
                <a:cs typeface="+mn-cs"/>
              </a:rPr>
              <a:t>, Cooper &amp; Wynn, 2010). Instead, to have a positive impact on students, the choices you provide must be personally relevant and meaningful. To help make the distinction, some people distinguish picking and choosing. </a:t>
            </a:r>
            <a:r>
              <a:rPr lang="en-US" sz="1200" b="1" kern="1200" dirty="0">
                <a:solidFill>
                  <a:schemeClr val="tx1"/>
                </a:solidFill>
                <a:effectLst/>
                <a:latin typeface="+mn-lt"/>
                <a:ea typeface="+mn-ea"/>
                <a:cs typeface="+mn-cs"/>
              </a:rPr>
              <a:t>Picking</a:t>
            </a:r>
            <a:r>
              <a:rPr lang="en-US" sz="1200" kern="1200" dirty="0">
                <a:solidFill>
                  <a:schemeClr val="tx1"/>
                </a:solidFill>
                <a:effectLst/>
                <a:latin typeface="+mn-lt"/>
                <a:ea typeface="+mn-ea"/>
                <a:cs typeface="+mn-cs"/>
              </a:rPr>
              <a:t> is when you decide between two similar options, such as picking between pencil and paper or computer, whereas, </a:t>
            </a:r>
            <a:r>
              <a:rPr lang="en-US" sz="1200" b="1" kern="1200" dirty="0">
                <a:solidFill>
                  <a:schemeClr val="tx1"/>
                </a:solidFill>
                <a:effectLst/>
                <a:latin typeface="+mn-lt"/>
                <a:ea typeface="+mn-ea"/>
                <a:cs typeface="+mn-cs"/>
              </a:rPr>
              <a:t>choosing</a:t>
            </a:r>
            <a:r>
              <a:rPr lang="en-US" sz="1200" kern="1200" dirty="0">
                <a:solidFill>
                  <a:schemeClr val="tx1"/>
                </a:solidFill>
                <a:effectLst/>
                <a:latin typeface="+mn-lt"/>
                <a:ea typeface="+mn-ea"/>
                <a:cs typeface="+mn-cs"/>
              </a:rPr>
              <a:t> occurs when the options are personally relevant to students and connect to their personal goals, interests, or values. In other words, choices are motivational, and picking is not.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Universal Design for Learning framework (Rose &amp; Meyer, 2002) suggests that meaningful choices for students are culturally relevant, age-appropriate, and personalized to students’ interests and lives. Because not all students have the same interests and experiences, it is vital to form meaningful relationships with your students and learn more about them so you can offer more relevant choices to your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are some appropriate choices you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provide? Choices can be simple, such as choices for </a:t>
            </a:r>
            <a:r>
              <a:rPr lang="en-US" sz="1200" b="1" kern="1200" dirty="0">
                <a:solidFill>
                  <a:schemeClr val="tx1"/>
                </a:solidFill>
                <a:effectLst/>
                <a:latin typeface="+mn-lt"/>
                <a:ea typeface="+mn-ea"/>
                <a:cs typeface="+mn-cs"/>
              </a:rPr>
              <a:t>organizing</a:t>
            </a:r>
            <a:r>
              <a:rPr lang="en-US" sz="1200" kern="1200" dirty="0">
                <a:solidFill>
                  <a:schemeClr val="tx1"/>
                </a:solidFill>
                <a:effectLst/>
                <a:latin typeface="+mn-lt"/>
                <a:ea typeface="+mn-ea"/>
                <a:cs typeface="+mn-cs"/>
              </a:rPr>
              <a:t> student work, like allowing students to choose whom they want to work with and where they’ll physically do their work. Students can also make choices about the </a:t>
            </a:r>
            <a:r>
              <a:rPr lang="en-US" sz="1200" b="1" kern="1200" dirty="0">
                <a:solidFill>
                  <a:schemeClr val="tx1"/>
                </a:solidFill>
                <a:effectLst/>
                <a:latin typeface="+mn-lt"/>
                <a:ea typeface="+mn-ea"/>
                <a:cs typeface="+mn-cs"/>
              </a:rPr>
              <a:t>procedures</a:t>
            </a:r>
            <a:r>
              <a:rPr lang="en-US" sz="1200" kern="1200" dirty="0">
                <a:solidFill>
                  <a:schemeClr val="tx1"/>
                </a:solidFill>
                <a:effectLst/>
                <a:latin typeface="+mn-lt"/>
                <a:ea typeface="+mn-ea"/>
                <a:cs typeface="+mn-cs"/>
              </a:rPr>
              <a:t> they use, such as offering students a choice of materials and how they’ll demonstrate learning. Teachers can offer sophisticated </a:t>
            </a:r>
            <a:r>
              <a:rPr lang="en-US" sz="1200" b="1" kern="1200" dirty="0">
                <a:solidFill>
                  <a:schemeClr val="tx1"/>
                </a:solidFill>
                <a:effectLst/>
                <a:latin typeface="+mn-lt"/>
                <a:ea typeface="+mn-ea"/>
                <a:cs typeface="+mn-cs"/>
              </a:rPr>
              <a:t>cognitive</a:t>
            </a:r>
            <a:r>
              <a:rPr lang="en-US" sz="1200" kern="1200" dirty="0">
                <a:solidFill>
                  <a:schemeClr val="tx1"/>
                </a:solidFill>
                <a:effectLst/>
                <a:latin typeface="+mn-lt"/>
                <a:ea typeface="+mn-ea"/>
                <a:cs typeface="+mn-cs"/>
              </a:rPr>
              <a:t> choices through questioning and interactions with students, in which students have to justify or argue their position or to evaluate their own and others’ solutions or ideas.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DC8B38F-BEA7-ED45-94C2-403ED7B0907D}" type="slidenum">
              <a:rPr lang="en-US" smtClean="0"/>
              <a:t>12</a:t>
            </a:fld>
            <a:endParaRPr lang="en-US"/>
          </a:p>
        </p:txBody>
      </p:sp>
    </p:spTree>
    <p:extLst>
      <p:ext uri="{BB962C8B-B14F-4D97-AF65-F5344CB8AC3E}">
        <p14:creationId xmlns:p14="http://schemas.microsoft.com/office/powerpoint/2010/main" val="163789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Much like Goldilocks’ quest for a good bowl of porridge, choices have to be “just right” for students, or they can have negative consequences. But what is </a:t>
            </a:r>
            <a:r>
              <a:rPr lang="en-US" sz="1200" i="1" kern="1200" dirty="0">
                <a:solidFill>
                  <a:schemeClr val="tx1"/>
                </a:solidFill>
                <a:effectLst/>
                <a:latin typeface="+mn-lt"/>
                <a:ea typeface="+mn-ea"/>
                <a:cs typeface="+mn-cs"/>
              </a:rPr>
              <a:t>just right</a:t>
            </a:r>
            <a:r>
              <a:rPr lang="en-US" sz="1200" kern="1200" dirty="0">
                <a:solidFill>
                  <a:schemeClr val="tx1"/>
                </a:solidFill>
                <a:effectLst/>
                <a:latin typeface="+mn-lt"/>
                <a:ea typeface="+mn-ea"/>
                <a:cs typeface="+mn-cs"/>
              </a:rPr>
              <a:t> for one student may not be for all. For example, some students can feel overwhelmed if they don’t feel like they have a clear understanding of what they are being asked to do. Fortunately, researchers have identified some critical parameters when providing students opportunities to make choices in the classroom (</a:t>
            </a:r>
            <a:r>
              <a:rPr lang="en-US" sz="1200" kern="1200" dirty="0" err="1">
                <a:solidFill>
                  <a:schemeClr val="tx1"/>
                </a:solidFill>
                <a:effectLst/>
                <a:latin typeface="+mn-lt"/>
                <a:ea typeface="+mn-ea"/>
                <a:cs typeface="+mn-cs"/>
              </a:rPr>
              <a:t>Assor</a:t>
            </a:r>
            <a:r>
              <a:rPr lang="en-US" sz="1200" kern="1200" dirty="0">
                <a:solidFill>
                  <a:schemeClr val="tx1"/>
                </a:solidFill>
                <a:effectLst/>
                <a:latin typeface="+mn-lt"/>
                <a:ea typeface="+mn-ea"/>
                <a:cs typeface="+mn-cs"/>
              </a:rPr>
              <a:t>, Kaplan &amp; Roth, 2002; </a:t>
            </a:r>
            <a:r>
              <a:rPr lang="en-US" sz="1200" kern="1200" dirty="0" err="1">
                <a:solidFill>
                  <a:schemeClr val="tx1"/>
                </a:solidFill>
                <a:effectLst/>
                <a:latin typeface="+mn-lt"/>
                <a:ea typeface="+mn-ea"/>
                <a:cs typeface="+mn-cs"/>
              </a:rPr>
              <a:t>Beymer</a:t>
            </a:r>
            <a:r>
              <a:rPr lang="en-US" sz="1200" kern="1200" dirty="0">
                <a:solidFill>
                  <a:schemeClr val="tx1"/>
                </a:solidFill>
                <a:effectLst/>
                <a:latin typeface="+mn-lt"/>
                <a:ea typeface="+mn-ea"/>
                <a:cs typeface="+mn-cs"/>
              </a:rPr>
              <a:t> &amp; Thomson, 2015; Evans &amp; Boucher, 2015; </a:t>
            </a:r>
            <a:r>
              <a:rPr lang="en-US" sz="1200" kern="1200" dirty="0" err="1">
                <a:solidFill>
                  <a:schemeClr val="tx1"/>
                </a:solidFill>
                <a:effectLst/>
                <a:latin typeface="+mn-lt"/>
                <a:ea typeface="+mn-ea"/>
                <a:cs typeface="+mn-cs"/>
              </a:rPr>
              <a:t>Patall</a:t>
            </a:r>
            <a:r>
              <a:rPr lang="en-US" sz="1200" kern="1200" dirty="0">
                <a:solidFill>
                  <a:schemeClr val="tx1"/>
                </a:solidFill>
                <a:effectLst/>
                <a:latin typeface="+mn-lt"/>
                <a:ea typeface="+mn-ea"/>
                <a:cs typeface="+mn-cs"/>
              </a:rPr>
              <a:t>, Cooper &amp; Robinson, 2008).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Components of effective choices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Choices should be personally relevant and interesting to students, linking to their personal goals, interests, and/or values. If the choice is not interesting to the students, it’s likely to be ineffective.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between three to five options. Some students may need scaffolding to benefit from the larger number of choices, as too many choices can lead to “choice overload.” You may consider using choice boards, interactive menus, or “learning menus” that provide activities using different formats, such as “must dos and may do,” </a:t>
            </a:r>
            <a:r>
              <a:rPr lang="en-US" sz="1200" kern="1200" dirty="0" smtClean="0">
                <a:solidFill>
                  <a:schemeClr val="tx1"/>
                </a:solidFill>
                <a:effectLst/>
                <a:latin typeface="+mn-lt"/>
                <a:ea typeface="+mn-ea"/>
                <a:cs typeface="+mn-cs"/>
              </a:rPr>
              <a:t>or </a:t>
            </a:r>
            <a:r>
              <a:rPr lang="en-US" sz="1200" kern="1200" dirty="0">
                <a:solidFill>
                  <a:schemeClr val="tx1"/>
                </a:solidFill>
                <a:effectLst/>
                <a:latin typeface="+mn-lt"/>
                <a:ea typeface="+mn-ea"/>
                <a:cs typeface="+mn-cs"/>
              </a:rPr>
              <a:t>“appetizers, entrée, dessert,” as ways to organize choices for students.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t>
            </a:r>
            <a:r>
              <a:rPr lang="en-US" sz="1200" kern="1200" dirty="0" smtClean="0">
                <a:solidFill>
                  <a:schemeClr val="tx1"/>
                </a:solidFill>
                <a:effectLst/>
                <a:latin typeface="+mn-lt"/>
                <a:ea typeface="+mn-ea"/>
                <a:cs typeface="+mn-cs"/>
              </a:rPr>
              <a:t>offering </a:t>
            </a:r>
            <a:r>
              <a:rPr lang="en-US" sz="1200" kern="1200" dirty="0">
                <a:solidFill>
                  <a:schemeClr val="tx1"/>
                </a:solidFill>
                <a:effectLst/>
                <a:latin typeface="+mn-lt"/>
                <a:ea typeface="+mn-ea"/>
                <a:cs typeface="+mn-cs"/>
              </a:rPr>
              <a:t>choices with tasks, the tasks should be in the intermediate range of difficulty for students, based on their abilities and developmental level. If you provide choices that are too easy or too hard, students may become bored or overwhelmed and not engage with the choices.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Tasks should not be too different from each other or vary widely in difficulty or rigor.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students to process, make a choice, and weigh their decisions.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students access to adequate resources and support to complete their chosen tasks successfully.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As you progress through this module, we encourage you to consider characteristics or strategies of responsibility and choice that you want to take action on in your classroom. While some of the practices require collaboration across classrooms, such as peer tutoring or service-learning, you may still want to investigate them and plan for future implementation at your school. You will find multiple handouts broken out by topic. </a:t>
            </a:r>
            <a:r>
              <a:rPr lang="en-US" sz="1200" kern="1200" dirty="0" smtClean="0">
                <a:solidFill>
                  <a:schemeClr val="tx1"/>
                </a:solidFill>
                <a:effectLst/>
                <a:latin typeface="+mn-lt"/>
                <a:ea typeface="+mn-ea"/>
                <a:cs typeface="+mn-cs"/>
              </a:rPr>
              <a:t>Choose </a:t>
            </a:r>
            <a:r>
              <a:rPr lang="en-US" sz="1200" kern="1200" dirty="0">
                <a:solidFill>
                  <a:schemeClr val="tx1"/>
                </a:solidFill>
                <a:effectLst/>
                <a:latin typeface="+mn-lt"/>
                <a:ea typeface="+mn-ea"/>
                <a:cs typeface="+mn-cs"/>
              </a:rPr>
              <a:t>the topic and corresponding handouts that you wish to focus on as you progress through the module. Review the tips to implement providing effective choices in Handout 3a, which includes a link to the Tennessee Department of Education’s </a:t>
            </a:r>
            <a:r>
              <a:rPr lang="en-US" sz="1200" i="1" kern="1200" dirty="0">
                <a:solidFill>
                  <a:schemeClr val="tx1"/>
                </a:solidFill>
                <a:effectLst/>
                <a:latin typeface="+mn-lt"/>
                <a:ea typeface="+mn-ea"/>
                <a:cs typeface="+mn-cs"/>
              </a:rPr>
              <a:t>K-12 Social and Personal Competencies Resource Guide.</a:t>
            </a:r>
            <a:r>
              <a:rPr lang="en-US" sz="1200" kern="1200" dirty="0">
                <a:solidFill>
                  <a:schemeClr val="tx1"/>
                </a:solidFill>
                <a:effectLst/>
                <a:latin typeface="+mn-lt"/>
                <a:ea typeface="+mn-ea"/>
                <a:cs typeface="+mn-cs"/>
              </a:rPr>
              <a: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13</a:t>
            </a:fld>
            <a:endParaRPr lang="en-US"/>
          </a:p>
        </p:txBody>
      </p:sp>
    </p:spTree>
    <p:extLst>
      <p:ext uri="{BB962C8B-B14F-4D97-AF65-F5344CB8AC3E}">
        <p14:creationId xmlns:p14="http://schemas.microsoft.com/office/powerpoint/2010/main" val="274619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Encouraging self-directed learning is a key practice for promoting responsibility and choice. Self-directed learning requires a variety of social and personal competencies, including self-awareness, self-management, and social awareness.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Self-directed learning occurs when students—or anyone for that matter—take on the responsibility of learning a new skill or increasing their knowledge on their own volition. There is no one “right” approach for self-directed learning, as two people could attempt to learn the same skill or knowledge each taking a different approach, requiring more or less time to learn, and engaging in the learning in different settings. (Gibbons, 2002). Although you may assume that self-directed learning occurs on one’s own, don’t assume that individuals who do not seek external support from others are more knowledgeable in a particular subject or skill. Asking questions is an important strategy for self-directed learners.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three steps you can follow to teach students to become self-directed learners: planning for, monitoring, and evaluating their learning (</a:t>
            </a:r>
            <a:r>
              <a:rPr lang="en-US" sz="1200" kern="1200" dirty="0" err="1">
                <a:solidFill>
                  <a:schemeClr val="tx1"/>
                </a:solidFill>
                <a:effectLst/>
                <a:latin typeface="+mn-lt"/>
                <a:ea typeface="+mn-ea"/>
                <a:cs typeface="+mn-cs"/>
              </a:rPr>
              <a:t>Ertmer</a:t>
            </a:r>
            <a:r>
              <a:rPr lang="en-US" sz="1200" kern="1200" dirty="0">
                <a:solidFill>
                  <a:schemeClr val="tx1"/>
                </a:solidFill>
                <a:effectLst/>
                <a:latin typeface="+mn-lt"/>
                <a:ea typeface="+mn-ea"/>
                <a:cs typeface="+mn-cs"/>
              </a:rPr>
              <a:t> &amp; Newby, 1996). Each step requires students to demonstrate a variety of social and personal competencies, and it is critical that students are explicitly taught how to engage in these learning strategies. </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b="1" kern="1200" dirty="0">
                <a:solidFill>
                  <a:schemeClr val="tx1"/>
                </a:solidFill>
                <a:effectLst/>
                <a:latin typeface="+mn-lt"/>
                <a:ea typeface="+mn-ea"/>
                <a:cs typeface="+mn-cs"/>
              </a:rPr>
              <a:t>Planning.</a:t>
            </a:r>
            <a:r>
              <a:rPr lang="en-US" sz="1200" kern="1200" dirty="0">
                <a:solidFill>
                  <a:schemeClr val="tx1"/>
                </a:solidFill>
                <a:effectLst/>
                <a:latin typeface="+mn-lt"/>
                <a:ea typeface="+mn-ea"/>
                <a:cs typeface="+mn-cs"/>
              </a:rPr>
              <a:t> In the planning stage, students exhibit self-awareness, self-management, and social awareness skills, three of Tennessee’s social and personal competencies. In planning, students set goals for their learning. Their goals can be based on academic standards, social and personal competencies, or a combination. Goals can be customized to each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interests, values, and experiences. Similarly, students should create plans for accomplishing their goals, and identify resources they need to accomplish them, often working with their teacher to do so. </a:t>
            </a:r>
          </a:p>
          <a:p>
            <a:pPr marL="228600" lvl="0" indent="-228600">
              <a:buFont typeface="+mj-lt"/>
              <a:buAutoNum type="arabicPeriod"/>
            </a:pPr>
            <a:r>
              <a:rPr lang="en-US" sz="1200" b="1" kern="1200" dirty="0">
                <a:solidFill>
                  <a:schemeClr val="tx1"/>
                </a:solidFill>
                <a:effectLst/>
                <a:latin typeface="+mn-lt"/>
                <a:ea typeface="+mn-ea"/>
                <a:cs typeface="+mn-cs"/>
              </a:rPr>
              <a:t>Monitoring.</a:t>
            </a:r>
            <a:r>
              <a:rPr lang="en-US" sz="1200" kern="1200" dirty="0">
                <a:solidFill>
                  <a:schemeClr val="tx1"/>
                </a:solidFill>
                <a:effectLst/>
                <a:latin typeface="+mn-lt"/>
                <a:ea typeface="+mn-ea"/>
                <a:cs typeface="+mn-cs"/>
              </a:rPr>
              <a:t> The monitoring stage also affords opportunities for students to develop social and personal competencies, such as self-awareness and self-management. In this stage, students assess progress </a:t>
            </a:r>
            <a:r>
              <a:rPr lang="en-US" sz="1200" kern="1200" dirty="0" smtClean="0">
                <a:solidFill>
                  <a:schemeClr val="tx1"/>
                </a:solidFill>
                <a:effectLst/>
                <a:latin typeface="+mn-lt"/>
                <a:ea typeface="+mn-ea"/>
                <a:cs typeface="+mn-cs"/>
              </a:rPr>
              <a:t>toward </a:t>
            </a:r>
            <a:r>
              <a:rPr lang="en-US" sz="1200" kern="1200" dirty="0">
                <a:solidFill>
                  <a:schemeClr val="tx1"/>
                </a:solidFill>
                <a:effectLst/>
                <a:latin typeface="+mn-lt"/>
                <a:ea typeface="+mn-ea"/>
                <a:cs typeface="+mn-cs"/>
              </a:rPr>
              <a:t>their learning targets or engage in self- or peer-assessment. You can use a variety of strategies, tools, and resources with students. These may include formative checks like questioning, exit tickets, checklists, rubrics, or activity requirements or guidelines. If you find that students aren’t making sufficient progress, help them return to their goals and determine if they should modify their current strategies or revise their goals.  </a:t>
            </a:r>
          </a:p>
          <a:p>
            <a:pPr marL="228600" lvl="0" indent="-228600">
              <a:buFont typeface="+mj-lt"/>
              <a:buAutoNum type="arabicPeriod"/>
            </a:pPr>
            <a:r>
              <a:rPr lang="en-US" sz="1200" b="1" kern="1200" dirty="0">
                <a:solidFill>
                  <a:schemeClr val="tx1"/>
                </a:solidFill>
                <a:effectLst/>
                <a:latin typeface="+mn-lt"/>
                <a:ea typeface="+mn-ea"/>
                <a:cs typeface="+mn-cs"/>
              </a:rPr>
              <a:t>Evaluating.</a:t>
            </a:r>
            <a:r>
              <a:rPr lang="en-US" sz="1200" kern="1200" dirty="0">
                <a:solidFill>
                  <a:schemeClr val="tx1"/>
                </a:solidFill>
                <a:effectLst/>
                <a:latin typeface="+mn-lt"/>
                <a:ea typeface="+mn-ea"/>
                <a:cs typeface="+mn-cs"/>
              </a:rPr>
              <a:t> Monitoring occurs </a:t>
            </a:r>
            <a:r>
              <a:rPr lang="en-US" sz="1200" i="1" kern="1200" dirty="0">
                <a:solidFill>
                  <a:schemeClr val="tx1"/>
                </a:solidFill>
                <a:effectLst/>
                <a:latin typeface="+mn-lt"/>
                <a:ea typeface="+mn-ea"/>
                <a:cs typeface="+mn-cs"/>
              </a:rPr>
              <a:t>during</a:t>
            </a:r>
            <a:r>
              <a:rPr lang="en-US" sz="1200" kern="1200" dirty="0">
                <a:solidFill>
                  <a:schemeClr val="tx1"/>
                </a:solidFill>
                <a:effectLst/>
                <a:latin typeface="+mn-lt"/>
                <a:ea typeface="+mn-ea"/>
                <a:cs typeface="+mn-cs"/>
              </a:rPr>
              <a:t> learning and can result in changes to goals and the actions students take. Evaluation comes at the end of learning. To support self-directed learning, evaluation should go beyond determining whether student responses are simply correct or not. Evaluation requires students to reflect on their learning and the strategies they used to learn. Students may reflect on both their academic goals and the social and personal competencies they used to support learning. Review Module 7: Self-Assessment and Self-Reflection for additional information on monitoring and evaluating goals.</a:t>
            </a:r>
          </a:p>
        </p:txBody>
      </p:sp>
      <p:sp>
        <p:nvSpPr>
          <p:cNvPr id="4" name="Slide Number Placeholder 3"/>
          <p:cNvSpPr>
            <a:spLocks noGrp="1"/>
          </p:cNvSpPr>
          <p:nvPr>
            <p:ph type="sldNum" sz="quarter" idx="10"/>
          </p:nvPr>
        </p:nvSpPr>
        <p:spPr/>
        <p:txBody>
          <a:bodyPr/>
          <a:lstStyle/>
          <a:p>
            <a:fld id="{ADC8B38F-BEA7-ED45-94C2-403ED7B0907D}" type="slidenum">
              <a:rPr lang="en-US" smtClean="0"/>
              <a:t>14</a:t>
            </a:fld>
            <a:endParaRPr lang="en-US"/>
          </a:p>
        </p:txBody>
      </p:sp>
    </p:spTree>
    <p:extLst>
      <p:ext uri="{BB962C8B-B14F-4D97-AF65-F5344CB8AC3E}">
        <p14:creationId xmlns:p14="http://schemas.microsoft.com/office/powerpoint/2010/main" val="1033621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 key component of self-directed learning for learners at all developmental stages is </a:t>
            </a:r>
            <a:r>
              <a:rPr lang="en-US" sz="1200" b="1" kern="1200" dirty="0">
                <a:solidFill>
                  <a:schemeClr val="tx1"/>
                </a:solidFill>
                <a:effectLst/>
                <a:latin typeface="+mn-lt"/>
                <a:ea typeface="+mn-ea"/>
                <a:cs typeface="+mn-cs"/>
              </a:rPr>
              <a:t>metacognition.</a:t>
            </a:r>
            <a:r>
              <a:rPr lang="en-US" sz="1200" kern="1200" dirty="0">
                <a:solidFill>
                  <a:schemeClr val="tx1"/>
                </a:solidFill>
                <a:effectLst/>
                <a:latin typeface="+mn-lt"/>
                <a:ea typeface="+mn-ea"/>
                <a:cs typeface="+mn-cs"/>
              </a:rPr>
              <a:t> Simply put, metacognition is thinking about your thinking. It goes beyond demonstrating new skills and knowledge and incorporates extended thinking about the topic, the skills you’ve developed, and how that has expanded your thinking. Metacognition is often associated with extended thinking, which is linked to Depth of Knowledge Level 4. The Depth of Knowledge Levels serve as a framework for the cognitive complexity of the Tennessee content standards.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educators and researchers at Harvard’s Project Zero call metacognition “making thinking visible.” They have developed principles or practices that students of all ages can engage in to make their thinking visible, such as making close observations and learning to describe things in detail. Students can also make their thinking visible by learning to reason with evidence or by making connections with prior knowledge or past content. You can find more information and a long list of activities you can incorporate in any classroom with students of most ages on their Visible Thinking website (</a:t>
            </a:r>
            <a:r>
              <a:rPr lang="en-US" sz="1200" kern="1200" dirty="0" err="1">
                <a:solidFill>
                  <a:schemeClr val="tx1"/>
                </a:solidFill>
                <a:effectLst/>
                <a:latin typeface="+mn-lt"/>
                <a:ea typeface="+mn-ea"/>
                <a:cs typeface="+mn-cs"/>
              </a:rPr>
              <a:t>Ritchhart</a:t>
            </a:r>
            <a:r>
              <a:rPr lang="en-US" sz="1200" kern="1200" dirty="0">
                <a:solidFill>
                  <a:schemeClr val="tx1"/>
                </a:solidFill>
                <a:effectLst/>
                <a:latin typeface="+mn-lt"/>
                <a:ea typeface="+mn-ea"/>
                <a:cs typeface="+mn-cs"/>
              </a:rPr>
              <a:t>, Church, and Morrison, 2011, pp. 11, 13).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want to focus on strategies to promote self-directed learning in your classroom? Or maybe you’d like to explore and implement strategies to help make thinking more visible. Refer to handout 3b for additional resources and to determine whether you plan to focus on self-directed learning for your work related to this module.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15</a:t>
            </a:fld>
            <a:endParaRPr lang="en-US"/>
          </a:p>
        </p:txBody>
      </p:sp>
    </p:spTree>
    <p:extLst>
      <p:ext uri="{BB962C8B-B14F-4D97-AF65-F5344CB8AC3E}">
        <p14:creationId xmlns:p14="http://schemas.microsoft.com/office/powerpoint/2010/main" val="3689466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All democracies strive to maintain a balance between personal freedoms and social responsibilities. The same is true for democratic classrooms, in which students have significant responsibility for determining norms and running the classroom. William </a:t>
            </a:r>
            <a:r>
              <a:rPr lang="en-US" sz="1200" kern="1200" dirty="0" err="1">
                <a:solidFill>
                  <a:schemeClr val="tx1"/>
                </a:solidFill>
                <a:effectLst/>
                <a:latin typeface="+mn-lt"/>
                <a:ea typeface="+mn-ea"/>
                <a:cs typeface="+mn-cs"/>
              </a:rPr>
              <a:t>Wraga</a:t>
            </a:r>
            <a:r>
              <a:rPr lang="en-US" sz="1200" kern="1200" dirty="0">
                <a:solidFill>
                  <a:schemeClr val="tx1"/>
                </a:solidFill>
                <a:effectLst/>
                <a:latin typeface="+mn-lt"/>
                <a:ea typeface="+mn-ea"/>
                <a:cs typeface="+mn-cs"/>
              </a:rPr>
              <a:t> (1998) describes five principles of democracy that can be applied to classroom norms and procedures. </a:t>
            </a:r>
          </a:p>
          <a:p>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Popular sovereignty.</a:t>
            </a:r>
            <a:r>
              <a:rPr lang="en-US" sz="1200" kern="1200" dirty="0">
                <a:solidFill>
                  <a:schemeClr val="tx1"/>
                </a:solidFill>
                <a:effectLst/>
                <a:latin typeface="+mn-lt"/>
                <a:ea typeface="+mn-ea"/>
                <a:cs typeface="+mn-cs"/>
              </a:rPr>
              <a:t> To the greatest extent possible, students participate in decisions that impact them. This principle goes beyond making group decisions by taking a vote, but rather by having students make </a:t>
            </a:r>
            <a:r>
              <a:rPr lang="en-US" sz="1200" i="1" kern="1200" dirty="0">
                <a:solidFill>
                  <a:schemeClr val="tx1"/>
                </a:solidFill>
                <a:effectLst/>
                <a:latin typeface="+mn-lt"/>
                <a:ea typeface="+mn-ea"/>
                <a:cs typeface="+mn-cs"/>
              </a:rPr>
              <a:t>meaningful</a:t>
            </a:r>
            <a:r>
              <a:rPr lang="en-US" sz="1200" kern="1200" dirty="0">
                <a:solidFill>
                  <a:schemeClr val="tx1"/>
                </a:solidFill>
                <a:effectLst/>
                <a:latin typeface="+mn-lt"/>
                <a:ea typeface="+mn-ea"/>
                <a:cs typeface="+mn-cs"/>
              </a:rPr>
              <a:t> decisions. For example, students can create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monitor the norms and procedures for how the classroom operates, and develop structures that give students the opportunity to explore and manage issues that arise during class, at school, or in the community at large.</a:t>
            </a:r>
          </a:p>
          <a:p>
            <a:pPr marL="228600" lvl="0" indent="-228600">
              <a:buFont typeface="+mj-lt"/>
              <a:buAutoNum type="arabicPeriod"/>
            </a:pPr>
            <a:r>
              <a:rPr lang="en-US" sz="1200" b="1" kern="1200" dirty="0">
                <a:solidFill>
                  <a:schemeClr val="tx1"/>
                </a:solidFill>
                <a:effectLst/>
                <a:latin typeface="+mn-lt"/>
                <a:ea typeface="+mn-ea"/>
                <a:cs typeface="+mn-cs"/>
              </a:rPr>
              <a:t>Freedom.</a:t>
            </a:r>
            <a:r>
              <a:rPr lang="en-US" sz="1200" kern="1200" dirty="0">
                <a:solidFill>
                  <a:schemeClr val="tx1"/>
                </a:solidFill>
                <a:effectLst/>
                <a:latin typeface="+mn-lt"/>
                <a:ea typeface="+mn-ea"/>
                <a:cs typeface="+mn-cs"/>
              </a:rPr>
              <a:t> Teachers should create a balance between freedom and control in the classroom, as too much freedom can lead to a lack of discipline and reduced responsibility. You can support creating a sense of freedom by providing students with opportunities to reflect on and think critically about personal and social actions in the classroom. Reflections can occur during class meetings where students grapple with resolutions to </a:t>
            </a:r>
            <a:r>
              <a:rPr lang="en-US" sz="1200" kern="1200" dirty="0" smtClean="0">
                <a:solidFill>
                  <a:schemeClr val="tx1"/>
                </a:solidFill>
                <a:effectLst/>
                <a:latin typeface="+mn-lt"/>
                <a:ea typeface="+mn-ea"/>
                <a:cs typeface="+mn-cs"/>
              </a:rPr>
              <a:t>school- or </a:t>
            </a:r>
            <a:r>
              <a:rPr lang="en-US" sz="1200" kern="1200" dirty="0">
                <a:solidFill>
                  <a:schemeClr val="tx1"/>
                </a:solidFill>
                <a:effectLst/>
                <a:latin typeface="+mn-lt"/>
                <a:ea typeface="+mn-ea"/>
                <a:cs typeface="+mn-cs"/>
              </a:rPr>
              <a:t>community-based problems, or during academic discussions where students discuss their point of view acknowledging others may have different viewpoints.  </a:t>
            </a:r>
          </a:p>
          <a:p>
            <a:pPr marL="228600" lvl="0" indent="-228600">
              <a:buFont typeface="+mj-lt"/>
              <a:buAutoNum type="arabicPeriod"/>
            </a:pPr>
            <a:r>
              <a:rPr lang="en-US" sz="1200" b="1" kern="1200" dirty="0">
                <a:solidFill>
                  <a:schemeClr val="tx1"/>
                </a:solidFill>
                <a:effectLst/>
                <a:latin typeface="+mn-lt"/>
                <a:ea typeface="+mn-ea"/>
                <a:cs typeface="+mn-cs"/>
              </a:rPr>
              <a:t>Equality.</a:t>
            </a:r>
            <a:r>
              <a:rPr lang="en-US" sz="1200" kern="1200" dirty="0">
                <a:solidFill>
                  <a:schemeClr val="tx1"/>
                </a:solidFill>
                <a:effectLst/>
                <a:latin typeface="+mn-lt"/>
                <a:ea typeface="+mn-ea"/>
                <a:cs typeface="+mn-cs"/>
              </a:rPr>
              <a:t> Democratic classrooms ensure that students have equal opportunity to contribute to group </a:t>
            </a:r>
            <a:r>
              <a:rPr lang="en-US" sz="1200" kern="1200" dirty="0" smtClean="0">
                <a:solidFill>
                  <a:schemeClr val="tx1"/>
                </a:solidFill>
                <a:effectLst/>
                <a:latin typeface="+mn-lt"/>
                <a:ea typeface="+mn-ea"/>
                <a:cs typeface="+mn-cs"/>
              </a:rPr>
              <a:t>work</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class </a:t>
            </a:r>
            <a:r>
              <a:rPr lang="en-US" sz="1200" kern="1200" dirty="0">
                <a:solidFill>
                  <a:schemeClr val="tx1"/>
                </a:solidFill>
                <a:effectLst/>
                <a:latin typeface="+mn-lt"/>
                <a:ea typeface="+mn-ea"/>
                <a:cs typeface="+mn-cs"/>
              </a:rPr>
              <a:t>discussions, and teachers ensure that all students have equal access to the curriculum.</a:t>
            </a:r>
          </a:p>
          <a:p>
            <a:pPr marL="228600" lvl="0" indent="-228600">
              <a:buFont typeface="+mj-lt"/>
              <a:buAutoNum type="arabicPeriod"/>
            </a:pPr>
            <a:r>
              <a:rPr lang="en-US" sz="1200" b="1" kern="1200" dirty="0">
                <a:solidFill>
                  <a:schemeClr val="tx1"/>
                </a:solidFill>
                <a:effectLst/>
                <a:latin typeface="+mn-lt"/>
                <a:ea typeface="+mn-ea"/>
                <a:cs typeface="+mn-cs"/>
              </a:rPr>
              <a:t>Individualism. </a:t>
            </a:r>
            <a:r>
              <a:rPr lang="en-US" sz="1200" kern="1200" dirty="0">
                <a:solidFill>
                  <a:schemeClr val="tx1"/>
                </a:solidFill>
                <a:effectLst/>
                <a:latin typeface="+mn-lt"/>
                <a:ea typeface="+mn-ea"/>
                <a:cs typeface="+mn-cs"/>
              </a:rPr>
              <a:t>Be sure student interests and backgrounds are taken seriously and are incorporated into learning when possible. Classroom management is designed to help students develop self-control and self-directed action. </a:t>
            </a:r>
          </a:p>
          <a:p>
            <a:pPr marL="228600" lvl="0" indent="-228600">
              <a:buFont typeface="+mj-lt"/>
              <a:buAutoNum type="arabicPeriod"/>
            </a:pPr>
            <a:r>
              <a:rPr lang="en-US" sz="1200" b="1" kern="1200" dirty="0">
                <a:solidFill>
                  <a:schemeClr val="tx1"/>
                </a:solidFill>
                <a:effectLst/>
                <a:latin typeface="+mn-lt"/>
                <a:ea typeface="+mn-ea"/>
                <a:cs typeface="+mn-cs"/>
              </a:rPr>
              <a:t>Social responsibility.</a:t>
            </a:r>
            <a:r>
              <a:rPr lang="en-US" sz="1200" kern="1200" dirty="0">
                <a:solidFill>
                  <a:schemeClr val="tx1"/>
                </a:solidFill>
                <a:effectLst/>
                <a:latin typeface="+mn-lt"/>
                <a:ea typeface="+mn-ea"/>
                <a:cs typeface="+mn-cs"/>
              </a:rPr>
              <a:t> Individualism is complemented by a commitment to others in the classroom. Students engage in social responsibility through participation in the resolution of classroom issues and contributing to classroom decisions. Your students can learn how to contribute to small groups, the classroom and school, and the wider democratic society.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democratic classroom leadership style motivates students and increases student participation and completion of work, even when the leader is absent from the room (</a:t>
            </a:r>
            <a:r>
              <a:rPr lang="en-US" sz="1200" kern="1200" dirty="0" err="1">
                <a:solidFill>
                  <a:schemeClr val="tx1"/>
                </a:solidFill>
                <a:effectLst/>
                <a:latin typeface="+mn-lt"/>
                <a:ea typeface="+mn-ea"/>
                <a:cs typeface="+mn-cs"/>
              </a:rPr>
              <a:t>Stefanou</a:t>
            </a:r>
            <a:r>
              <a:rPr lang="en-US" sz="1200" kern="1200" dirty="0">
                <a:solidFill>
                  <a:schemeClr val="tx1"/>
                </a:solidFill>
                <a:effectLst/>
                <a:latin typeface="+mn-lt"/>
                <a:ea typeface="+mn-ea"/>
                <a:cs typeface="+mn-cs"/>
              </a:rPr>
              <a:t> et al., 2004). Students develop and apply a variety of social and personal competencies, such as curiosity, critical thinking, problem-solving, perspective taking, compromise, and arbitration when engaged in democratic classrooms (</a:t>
            </a:r>
            <a:r>
              <a:rPr lang="en-US" sz="1200" kern="1200" dirty="0" err="1">
                <a:solidFill>
                  <a:schemeClr val="tx1"/>
                </a:solidFill>
                <a:effectLst/>
                <a:latin typeface="+mn-lt"/>
                <a:ea typeface="+mn-ea"/>
                <a:cs typeface="+mn-cs"/>
              </a:rPr>
              <a:t>Turabik</a:t>
            </a:r>
            <a:r>
              <a:rPr lang="en-US" sz="1200" kern="1200" dirty="0">
                <a:solidFill>
                  <a:schemeClr val="tx1"/>
                </a:solidFill>
                <a:effectLst/>
                <a:latin typeface="+mn-lt"/>
                <a:ea typeface="+mn-ea"/>
                <a:cs typeface="+mn-cs"/>
              </a:rPr>
              <a:t> &amp; Gun, 2016). Furthermore, when students are given input on and support for how their democratic classroom operates, they reflect on their values, the values of the education process, and how the values reflect greater principles of democracy found outside of schools. </a:t>
            </a:r>
          </a:p>
        </p:txBody>
      </p:sp>
      <p:sp>
        <p:nvSpPr>
          <p:cNvPr id="4" name="Slide Number Placeholder 3"/>
          <p:cNvSpPr>
            <a:spLocks noGrp="1"/>
          </p:cNvSpPr>
          <p:nvPr>
            <p:ph type="sldNum" sz="quarter" idx="10"/>
          </p:nvPr>
        </p:nvSpPr>
        <p:spPr/>
        <p:txBody>
          <a:bodyPr/>
          <a:lstStyle/>
          <a:p>
            <a:fld id="{ADC8B38F-BEA7-ED45-94C2-403ED7B0907D}" type="slidenum">
              <a:rPr lang="en-US" smtClean="0"/>
              <a:t>16</a:t>
            </a:fld>
            <a:endParaRPr lang="en-US"/>
          </a:p>
        </p:txBody>
      </p:sp>
    </p:spTree>
    <p:extLst>
      <p:ext uri="{BB962C8B-B14F-4D97-AF65-F5344CB8AC3E}">
        <p14:creationId xmlns:p14="http://schemas.microsoft.com/office/powerpoint/2010/main" val="423399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effectLst/>
                <a:latin typeface="+mn-lt"/>
                <a:ea typeface="+mn-ea"/>
                <a:cs typeface="+mn-cs"/>
              </a:rPr>
              <a:t>Similar </a:t>
            </a:r>
            <a:r>
              <a:rPr lang="en-US" sz="1200" kern="1200" dirty="0">
                <a:solidFill>
                  <a:schemeClr val="tx1"/>
                </a:solidFill>
                <a:effectLst/>
                <a:latin typeface="+mn-lt"/>
                <a:ea typeface="+mn-ea"/>
                <a:cs typeface="+mn-cs"/>
              </a:rPr>
              <a:t>to other new classroom practices you implement with your students, you will want to scaffold the experience, starting with structured processes and procedures, then gradually releasing control to students to become more responsible for their learning. Throughout the process, it is important that you, as a classroom leader, enable and inspire students to participate and cooperate in class.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not impose a vision for how a democratic classroom </a:t>
            </a:r>
            <a:r>
              <a:rPr lang="en-US" sz="1200" kern="1200" dirty="0" smtClean="0">
                <a:solidFill>
                  <a:schemeClr val="tx1"/>
                </a:solidFill>
                <a:effectLst/>
                <a:latin typeface="+mn-lt"/>
                <a:ea typeface="+mn-ea"/>
                <a:cs typeface="+mn-cs"/>
              </a:rPr>
              <a:t>operates; instead, </a:t>
            </a:r>
            <a:r>
              <a:rPr lang="en-US" sz="1200" kern="1200" dirty="0">
                <a:solidFill>
                  <a:schemeClr val="tx1"/>
                </a:solidFill>
                <a:effectLst/>
                <a:latin typeface="+mn-lt"/>
                <a:ea typeface="+mn-ea"/>
                <a:cs typeface="+mn-cs"/>
              </a:rPr>
              <a:t>ensure students have a voice in determining how a democratic class will operate and how they will monitor what is and isn’t working. This imposition is particularly true of teachers who have significantly different cultural backgrounds and experiences from their students. Student voice is a critical component of democratic classroom norms, but once established, classroom leaders must have high expectations and provide high levels of support. In restorative practices, that is referred to as “doing things </a:t>
            </a:r>
            <a:r>
              <a:rPr lang="en-US" sz="1200" i="1" kern="1200" dirty="0">
                <a:solidFill>
                  <a:schemeClr val="tx1"/>
                </a:solidFill>
                <a:effectLst/>
                <a:latin typeface="+mn-lt"/>
                <a:ea typeface="+mn-ea"/>
                <a:cs typeface="+mn-cs"/>
              </a:rPr>
              <a:t>with</a:t>
            </a:r>
            <a:r>
              <a:rPr lang="en-US" sz="1200" kern="1200" dirty="0">
                <a:solidFill>
                  <a:schemeClr val="tx1"/>
                </a:solidFill>
                <a:effectLst/>
                <a:latin typeface="+mn-lt"/>
                <a:ea typeface="+mn-ea"/>
                <a:cs typeface="+mn-cs"/>
              </a:rPr>
              <a:t> people” rather than doing things </a:t>
            </a:r>
            <a:r>
              <a:rPr lang="en-US" sz="1200" i="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them, </a:t>
            </a:r>
            <a:r>
              <a:rPr lang="en-US" sz="1200" i="1" kern="1200" dirty="0">
                <a:solidFill>
                  <a:schemeClr val="tx1"/>
                </a:solidFill>
                <a:effectLst/>
                <a:latin typeface="+mn-lt"/>
                <a:ea typeface="+mn-ea"/>
                <a:cs typeface="+mn-cs"/>
              </a:rPr>
              <a:t>for</a:t>
            </a:r>
            <a:r>
              <a:rPr lang="en-US" sz="1200" kern="1200" dirty="0">
                <a:solidFill>
                  <a:schemeClr val="tx1"/>
                </a:solidFill>
                <a:effectLst/>
                <a:latin typeface="+mn-lt"/>
                <a:ea typeface="+mn-ea"/>
                <a:cs typeface="+mn-cs"/>
              </a:rPr>
              <a:t> them, or not doing anything (Evans &amp; </a:t>
            </a:r>
            <a:r>
              <a:rPr lang="en-US" sz="1200" kern="1200" dirty="0" err="1">
                <a:solidFill>
                  <a:schemeClr val="tx1"/>
                </a:solidFill>
                <a:effectLst/>
                <a:latin typeface="+mn-lt"/>
                <a:ea typeface="+mn-ea"/>
                <a:cs typeface="+mn-cs"/>
              </a:rPr>
              <a:t>Vaandering</a:t>
            </a:r>
            <a:r>
              <a:rPr lang="en-US" sz="1200" kern="1200" dirty="0">
                <a:solidFill>
                  <a:schemeClr val="tx1"/>
                </a:solidFill>
                <a:effectLst/>
                <a:latin typeface="+mn-lt"/>
                <a:ea typeface="+mn-ea"/>
                <a:cs typeface="+mn-cs"/>
              </a:rPr>
              <a:t>, 2016;  Graham, 2017). So how can you do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steps to consider in developing a democratic classroom include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Teach students about their freedoms using developmentally appropriate language and examples. For example, for younger students, freedom might include discussing the freedom to learn whereas older students may discuss examples from democratic society and law (Landau &amp; </a:t>
            </a:r>
            <a:r>
              <a:rPr lang="en-US" sz="1200" kern="1200" dirty="0" err="1">
                <a:solidFill>
                  <a:schemeClr val="tx1"/>
                </a:solidFill>
                <a:effectLst/>
                <a:latin typeface="+mn-lt"/>
                <a:ea typeface="+mn-ea"/>
                <a:cs typeface="+mn-cs"/>
              </a:rPr>
              <a:t>Gathercoal</a:t>
            </a:r>
            <a:r>
              <a:rPr lang="en-US" sz="1200" kern="1200" dirty="0">
                <a:solidFill>
                  <a:schemeClr val="tx1"/>
                </a:solidFill>
                <a:effectLst/>
                <a:latin typeface="+mn-lt"/>
                <a:ea typeface="+mn-ea"/>
                <a:cs typeface="+mn-cs"/>
              </a:rPr>
              <a:t>, 2000, p. 451).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understanding the balance between personal freedoms and social responsibilities. For example, the Judicious Discipline framework (Landau &amp; </a:t>
            </a:r>
            <a:r>
              <a:rPr lang="en-US" sz="1200" kern="1200" dirty="0" err="1">
                <a:solidFill>
                  <a:schemeClr val="tx1"/>
                </a:solidFill>
                <a:effectLst/>
                <a:latin typeface="+mn-lt"/>
                <a:ea typeface="+mn-ea"/>
                <a:cs typeface="+mn-cs"/>
              </a:rPr>
              <a:t>Gathercoal</a:t>
            </a:r>
            <a:r>
              <a:rPr lang="en-US" sz="1200" kern="1200" dirty="0">
                <a:solidFill>
                  <a:schemeClr val="tx1"/>
                </a:solidFill>
                <a:effectLst/>
                <a:latin typeface="+mn-lt"/>
                <a:ea typeface="+mn-ea"/>
                <a:cs typeface="+mn-cs"/>
              </a:rPr>
              <a:t>, 2000, p. 451)) suggests students can focus on four areas of responsibility, including health and safety, property loss and damage, educational purpose, and serious disruption.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Execute and monitor classroom rules, norms, and procedures you have co-developed with your students. To do this, provide students meaningful opportunities to develop, execute, and monitor classroom norms; develop examples and non-examples, provide opportunities to practice; engage in meaningful structures to hold each other accountable; obtain explicit feedback on how well they are implementing them; and offer suggestions for changes in the future. See Module 1: Student-Centered Discipline for more information.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student voice in the classroom through offering students opportunities to brainstorm ideas, to debate, to vote, to become the “expert” through a passion project, and to engage with social media in productive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and redirect students, when necessary, to encourage continued learning about the democratic norms or provide other supports as they learn and practice new behaviors. The goal is supporting students in achieving worthwhile aims, not attempting to control student behavior (Graham, 2017).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opportunities for students to reflect on the effectiveness of class rules, norms, and procedures by displaying anchor charts or posters of procedures that students have co-developed. Furthermore, class meetings provide students with opportunities to explore classroom issues, even resolve or mediate conflicts. To learn more about setting up classroom meetings, review Module 4, Warmth and Support.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Are you interested in moving from classroom rules to incorporating student voice to implement and monitor democratic norms? Or perhaps you have tried democratic norms and want to revisit them? Refer to handout 3c for additional resources and to determine whether you plan to focus on democratic classroom norms for your work related to this module.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17</a:t>
            </a:fld>
            <a:endParaRPr lang="en-US"/>
          </a:p>
        </p:txBody>
      </p:sp>
    </p:spTree>
    <p:extLst>
      <p:ext uri="{BB962C8B-B14F-4D97-AF65-F5344CB8AC3E}">
        <p14:creationId xmlns:p14="http://schemas.microsoft.com/office/powerpoint/2010/main" val="155750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Student-led conferences are another approach you can take to promote responsibility and choice in your classroom. Student-led conferences afford students the opportunity to apply the academic, social, and personal competencies they develop in the classroom with their parents. Students use the opportunity to accept the responsibility for reporting progress on their goals, including their academic, social and personal, </a:t>
            </a:r>
            <a:r>
              <a:rPr lang="en-US" sz="1200" kern="1200" dirty="0" smtClean="0">
                <a:solidFill>
                  <a:schemeClr val="tx1"/>
                </a:solidFill>
                <a:effectLst/>
                <a:latin typeface="+mn-lt"/>
                <a:ea typeface="+mn-ea"/>
                <a:cs typeface="+mn-cs"/>
              </a:rPr>
              <a:t>and health </a:t>
            </a:r>
            <a:r>
              <a:rPr lang="en-US" sz="1200" kern="1200" dirty="0">
                <a:solidFill>
                  <a:schemeClr val="tx1"/>
                </a:solidFill>
                <a:effectLst/>
                <a:latin typeface="+mn-lt"/>
                <a:ea typeface="+mn-ea"/>
                <a:cs typeface="+mn-cs"/>
              </a:rPr>
              <a:t>and physical goals. Students of all grades and developmental stages, including students with individual education programs (or IEPs), benefit from student-led conferences.  (</a:t>
            </a:r>
            <a:r>
              <a:rPr lang="en-US" sz="1200" kern="1200" dirty="0" err="1">
                <a:solidFill>
                  <a:schemeClr val="tx1"/>
                </a:solidFill>
                <a:effectLst/>
                <a:latin typeface="+mn-lt"/>
                <a:ea typeface="+mn-ea"/>
                <a:cs typeface="+mn-cs"/>
              </a:rPr>
              <a:t>Borba</a:t>
            </a:r>
            <a:r>
              <a:rPr lang="en-US" sz="1200" kern="1200" dirty="0">
                <a:solidFill>
                  <a:schemeClr val="tx1"/>
                </a:solidFill>
                <a:effectLst/>
                <a:latin typeface="+mn-lt"/>
                <a:ea typeface="+mn-ea"/>
                <a:cs typeface="+mn-cs"/>
              </a:rPr>
              <a:t> &amp; Olvera, 2001; Cleland, 1999; Hackman, 1996; </a:t>
            </a:r>
            <a:r>
              <a:rPr lang="en-US" sz="1200" kern="1200" dirty="0" err="1">
                <a:solidFill>
                  <a:schemeClr val="tx1"/>
                </a:solidFill>
                <a:effectLst/>
                <a:latin typeface="+mn-lt"/>
                <a:ea typeface="+mn-ea"/>
                <a:cs typeface="+mn-cs"/>
              </a:rPr>
              <a:t>Conderman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Ikan</a:t>
            </a:r>
            <a:r>
              <a:rPr lang="en-US" sz="1200" kern="1200" dirty="0">
                <a:solidFill>
                  <a:schemeClr val="tx1"/>
                </a:solidFill>
                <a:effectLst/>
                <a:latin typeface="+mn-lt"/>
                <a:ea typeface="+mn-ea"/>
                <a:cs typeface="+mn-cs"/>
              </a:rPr>
              <a:t> &amp; Hatcher, 2000).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on student-led conferences suggests multiple benefits, including (</a:t>
            </a:r>
            <a:r>
              <a:rPr lang="en-US" sz="1200" kern="1200" dirty="0" err="1">
                <a:solidFill>
                  <a:schemeClr val="tx1"/>
                </a:solidFill>
                <a:effectLst/>
                <a:latin typeface="+mn-lt"/>
                <a:ea typeface="+mn-ea"/>
                <a:cs typeface="+mn-cs"/>
              </a:rPr>
              <a:t>Borba</a:t>
            </a:r>
            <a:r>
              <a:rPr lang="en-US" sz="1200" kern="1200" dirty="0">
                <a:solidFill>
                  <a:schemeClr val="tx1"/>
                </a:solidFill>
                <a:effectLst/>
                <a:latin typeface="+mn-lt"/>
                <a:ea typeface="+mn-ea"/>
                <a:cs typeface="+mn-cs"/>
              </a:rPr>
              <a:t> &amp; Olvera, 2001; Cleland, 1999; Hackman, 1996):</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student responsibility for meeting personal goals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opportunities to demonstrate learning through more authentic assessment processes beyond typical tests or grades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Additional opportunities for self-assessment and self-reflection on what students have and have not learned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Improved communication and collaboration between students, parents, and teachers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Enhanced social skills as students practice for conferences, engage in structures to guide them, and lead the actual conference.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Student-led conferences can be particularly beneficial for students with IEPs (</a:t>
            </a:r>
            <a:r>
              <a:rPr lang="en-US" sz="1200" kern="1200" dirty="0" err="1">
                <a:solidFill>
                  <a:schemeClr val="tx1"/>
                </a:solidFill>
                <a:effectLst/>
                <a:latin typeface="+mn-lt"/>
                <a:ea typeface="+mn-ea"/>
                <a:cs typeface="+mn-cs"/>
              </a:rPr>
              <a:t>Conderman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Ikan</a:t>
            </a:r>
            <a:r>
              <a:rPr lang="en-US" sz="1200" kern="1200" dirty="0">
                <a:solidFill>
                  <a:schemeClr val="tx1"/>
                </a:solidFill>
                <a:effectLst/>
                <a:latin typeface="+mn-lt"/>
                <a:ea typeface="+mn-ea"/>
                <a:cs typeface="+mn-cs"/>
              </a:rPr>
              <a:t> &amp; Hatcher, 200) because they afford students more voice within the IEP process. IEP conferences are typically conducted with</a:t>
            </a:r>
            <a:r>
              <a:rPr lang="en-US" sz="1200" i="1" kern="1200" dirty="0">
                <a:solidFill>
                  <a:schemeClr val="tx1"/>
                </a:solidFill>
                <a:effectLst/>
                <a:latin typeface="+mn-lt"/>
                <a:ea typeface="+mn-ea"/>
                <a:cs typeface="+mn-cs"/>
              </a:rPr>
              <a:t>out</a:t>
            </a:r>
            <a:r>
              <a:rPr lang="en-US" sz="1200" kern="1200" dirty="0">
                <a:solidFill>
                  <a:schemeClr val="tx1"/>
                </a:solidFill>
                <a:effectLst/>
                <a:latin typeface="+mn-lt"/>
                <a:ea typeface="+mn-ea"/>
                <a:cs typeface="+mn-cs"/>
              </a:rPr>
              <a:t> the student present, which can lead students to distrust and misunderstand the process. Building in student-led components into the IEP process has the potential to engage students more and build more trust in the process.  </a:t>
            </a:r>
          </a:p>
        </p:txBody>
      </p:sp>
      <p:sp>
        <p:nvSpPr>
          <p:cNvPr id="4" name="Slide Number Placeholder 3"/>
          <p:cNvSpPr>
            <a:spLocks noGrp="1"/>
          </p:cNvSpPr>
          <p:nvPr>
            <p:ph type="sldNum" sz="quarter" idx="10"/>
          </p:nvPr>
        </p:nvSpPr>
        <p:spPr/>
        <p:txBody>
          <a:bodyPr/>
          <a:lstStyle/>
          <a:p>
            <a:fld id="{ADC8B38F-BEA7-ED45-94C2-403ED7B0907D}" type="slidenum">
              <a:rPr lang="en-US" smtClean="0"/>
              <a:t>18</a:t>
            </a:fld>
            <a:endParaRPr lang="en-US"/>
          </a:p>
        </p:txBody>
      </p:sp>
    </p:spTree>
    <p:extLst>
      <p:ext uri="{BB962C8B-B14F-4D97-AF65-F5344CB8AC3E}">
        <p14:creationId xmlns:p14="http://schemas.microsoft.com/office/powerpoint/2010/main" val="395875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Student-led conferences take some planning and preparation, but many teachers feel they are worth the effort (Cleland, 1999). While there are several models to consider, student-led conferences generally include at least the following steps (</a:t>
            </a:r>
            <a:r>
              <a:rPr lang="en-US" sz="1200" kern="1200" dirty="0" err="1">
                <a:solidFill>
                  <a:schemeClr val="tx1"/>
                </a:solidFill>
                <a:effectLst/>
                <a:latin typeface="+mn-lt"/>
                <a:ea typeface="+mn-ea"/>
                <a:cs typeface="+mn-cs"/>
              </a:rPr>
              <a:t>Borba</a:t>
            </a:r>
            <a:r>
              <a:rPr lang="en-US" sz="1200" kern="1200" dirty="0">
                <a:solidFill>
                  <a:schemeClr val="tx1"/>
                </a:solidFill>
                <a:effectLst/>
                <a:latin typeface="+mn-lt"/>
                <a:ea typeface="+mn-ea"/>
                <a:cs typeface="+mn-cs"/>
              </a:rPr>
              <a:t> &amp; Olvera, 2001; </a:t>
            </a:r>
            <a:r>
              <a:rPr lang="en-US" sz="1200" kern="1200" dirty="0" err="1">
                <a:solidFill>
                  <a:schemeClr val="tx1"/>
                </a:solidFill>
                <a:effectLst/>
                <a:latin typeface="+mn-lt"/>
                <a:ea typeface="+mn-ea"/>
                <a:cs typeface="+mn-cs"/>
              </a:rPr>
              <a:t>Conderman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Ikan</a:t>
            </a:r>
            <a:r>
              <a:rPr lang="en-US" sz="1200" kern="1200" dirty="0">
                <a:solidFill>
                  <a:schemeClr val="tx1"/>
                </a:solidFill>
                <a:effectLst/>
                <a:latin typeface="+mn-lt"/>
                <a:ea typeface="+mn-ea"/>
                <a:cs typeface="+mn-cs"/>
              </a:rPr>
              <a:t> &amp; Hatcher, 2000; Hackman, 1996):</a:t>
            </a:r>
          </a:p>
          <a:p>
            <a:pPr marL="228600" lvl="0" indent="-228600">
              <a:buFont typeface="+mj-lt"/>
              <a:buAutoNum type="arabicPeriod"/>
            </a:pPr>
            <a:r>
              <a:rPr lang="en-US" sz="1200" b="1" kern="1200" dirty="0">
                <a:solidFill>
                  <a:schemeClr val="tx1"/>
                </a:solidFill>
                <a:effectLst/>
                <a:latin typeface="+mn-lt"/>
                <a:ea typeface="+mn-ea"/>
                <a:cs typeface="+mn-cs"/>
              </a:rPr>
              <a:t>Prepare the participants. </a:t>
            </a:r>
            <a:r>
              <a:rPr lang="en-US" sz="1200" kern="1200" dirty="0">
                <a:solidFill>
                  <a:schemeClr val="tx1"/>
                </a:solidFill>
                <a:effectLst/>
                <a:latin typeface="+mn-lt"/>
                <a:ea typeface="+mn-ea"/>
                <a:cs typeface="+mn-cs"/>
              </a:rPr>
              <a:t>Not only will students have greater roles and responsibilities, but there are expectations for parents as well. Prepare students and parents well ahead of time to understand that students will lead the conversations and what to expect. Send out ample reminders of the purpose and the roles and responsibilities of parents, teachers, and students during the conference, especially for parents who have never participated in this format before.</a:t>
            </a:r>
          </a:p>
          <a:p>
            <a:pPr marL="228600" lvl="0" indent="-228600">
              <a:buFont typeface="+mj-lt"/>
              <a:buAutoNum type="arabicPeriod"/>
            </a:pPr>
            <a:r>
              <a:rPr lang="en-US" sz="1200" b="1" kern="1200" dirty="0">
                <a:solidFill>
                  <a:schemeClr val="tx1"/>
                </a:solidFill>
                <a:effectLst/>
                <a:latin typeface="+mn-lt"/>
                <a:ea typeface="+mn-ea"/>
                <a:cs typeface="+mn-cs"/>
              </a:rPr>
              <a:t>Determine a format to collect evidence.</a:t>
            </a:r>
            <a:r>
              <a:rPr lang="en-US" sz="1200" kern="1200" dirty="0">
                <a:solidFill>
                  <a:schemeClr val="tx1"/>
                </a:solidFill>
                <a:effectLst/>
                <a:latin typeface="+mn-lt"/>
                <a:ea typeface="+mn-ea"/>
                <a:cs typeface="+mn-cs"/>
              </a:rPr>
              <a:t> Many schools have students collect artifacts in a digital or print portfolio, but other formats are possible, including three-ring binders, print or digital file folders, or data notebooks, to name a few. While students will set their goals, teachers will set some parameters regarding the kind of information students should collect, how students will analyze those artifacts, and the amount of choice students have in selecting those artifacts. </a:t>
            </a:r>
          </a:p>
          <a:p>
            <a:pPr marL="228600" lvl="0" indent="-228600">
              <a:buFont typeface="+mj-lt"/>
              <a:buAutoNum type="arabicPeriod"/>
            </a:pPr>
            <a:r>
              <a:rPr lang="en-US" sz="1200" b="1" kern="1200" dirty="0">
                <a:solidFill>
                  <a:schemeClr val="tx1"/>
                </a:solidFill>
                <a:effectLst/>
                <a:latin typeface="+mn-lt"/>
                <a:ea typeface="+mn-ea"/>
                <a:cs typeface="+mn-cs"/>
              </a:rPr>
              <a:t>Set student goals.</a:t>
            </a:r>
            <a:r>
              <a:rPr lang="en-US" sz="1200" kern="1200" dirty="0">
                <a:solidFill>
                  <a:schemeClr val="tx1"/>
                </a:solidFill>
                <a:effectLst/>
                <a:latin typeface="+mn-lt"/>
                <a:ea typeface="+mn-ea"/>
                <a:cs typeface="+mn-cs"/>
              </a:rPr>
              <a:t> Similar to other aspects of responsibility and choice, students can set academic, social, and personal goals for the conference and everyone should understand the student’s goals for the meeting. Students set their goals at the onset of the grading period and share their progress during the conference.</a:t>
            </a:r>
          </a:p>
          <a:p>
            <a:pPr marL="228600" lvl="0" indent="-228600">
              <a:buFont typeface="+mj-lt"/>
              <a:buAutoNum type="arabicPeriod"/>
            </a:pPr>
            <a:r>
              <a:rPr lang="en-US" sz="1200" b="1" kern="1200" dirty="0">
                <a:solidFill>
                  <a:schemeClr val="tx1"/>
                </a:solidFill>
                <a:effectLst/>
                <a:latin typeface="+mn-lt"/>
                <a:ea typeface="+mn-ea"/>
                <a:cs typeface="+mn-cs"/>
              </a:rPr>
              <a:t>Teach, model, and practice.</a:t>
            </a:r>
            <a:r>
              <a:rPr lang="en-US" sz="1200" kern="1200" dirty="0">
                <a:solidFill>
                  <a:schemeClr val="tx1"/>
                </a:solidFill>
                <a:effectLst/>
                <a:latin typeface="+mn-lt"/>
                <a:ea typeface="+mn-ea"/>
                <a:cs typeface="+mn-cs"/>
              </a:rPr>
              <a:t> To encourage student confidence, skill-building, and organization, you can help students use rubrics, checklists, scripts, question prompts, sentence starters, or other means. You can have students practice using the </a:t>
            </a:r>
            <a:r>
              <a:rPr lang="en-US" sz="1200" kern="1200" dirty="0" smtClean="0">
                <a:solidFill>
                  <a:schemeClr val="tx1"/>
                </a:solidFill>
                <a:effectLst/>
                <a:latin typeface="+mn-lt"/>
                <a:ea typeface="+mn-ea"/>
                <a:cs typeface="+mn-cs"/>
              </a:rPr>
              <a:t>tools </a:t>
            </a:r>
            <a:r>
              <a:rPr lang="en-US" sz="1200" kern="1200" dirty="0">
                <a:solidFill>
                  <a:schemeClr val="tx1"/>
                </a:solidFill>
                <a:effectLst/>
                <a:latin typeface="+mn-lt"/>
                <a:ea typeface="+mn-ea"/>
                <a:cs typeface="+mn-cs"/>
              </a:rPr>
              <a:t>and communicating their evidence with teachers, peers, or other adults who can also provide constructive feedback. Some areas to practice may include walking into the room, greeting parents, tips for presenting materials, and how to best close a conference.</a:t>
            </a:r>
          </a:p>
          <a:p>
            <a:pPr marL="228600" lvl="0" indent="-228600">
              <a:buFont typeface="+mj-lt"/>
              <a:buAutoNum type="arabicPeriod"/>
            </a:pPr>
            <a:r>
              <a:rPr lang="en-US" sz="1200" b="1" kern="1200" dirty="0">
                <a:solidFill>
                  <a:schemeClr val="tx1"/>
                </a:solidFill>
                <a:effectLst/>
                <a:latin typeface="+mn-lt"/>
                <a:ea typeface="+mn-ea"/>
                <a:cs typeface="+mn-cs"/>
              </a:rPr>
              <a:t>Host the conference.</a:t>
            </a:r>
            <a:r>
              <a:rPr lang="en-US" sz="1200" kern="1200" dirty="0">
                <a:solidFill>
                  <a:schemeClr val="tx1"/>
                </a:solidFill>
                <a:effectLst/>
                <a:latin typeface="+mn-lt"/>
                <a:ea typeface="+mn-ea"/>
                <a:cs typeface="+mn-cs"/>
              </a:rPr>
              <a:t> Conferences may be held after school or during specially designated release days. Conferences can occur with a single family in a classroom, or several conferences may occur simultaneously within the same room. Parents may use question prompts or guidelines you’ve provided, but the student leads the conference. You’re available as a facilitator—providing support, as necessary.</a:t>
            </a:r>
          </a:p>
          <a:p>
            <a:pPr marL="228600" lvl="0" indent="-228600">
              <a:buFont typeface="+mj-lt"/>
              <a:buAutoNum type="arabicPeriod"/>
            </a:pPr>
            <a:r>
              <a:rPr lang="en-US" sz="1200" b="1" kern="1200" dirty="0">
                <a:solidFill>
                  <a:schemeClr val="tx1"/>
                </a:solidFill>
                <a:effectLst/>
                <a:latin typeface="+mn-lt"/>
                <a:ea typeface="+mn-ea"/>
                <a:cs typeface="+mn-cs"/>
              </a:rPr>
              <a:t>Evaluate the conference.</a:t>
            </a:r>
            <a:r>
              <a:rPr lang="en-US" sz="1200" kern="1200" dirty="0">
                <a:solidFill>
                  <a:schemeClr val="tx1"/>
                </a:solidFill>
                <a:effectLst/>
                <a:latin typeface="+mn-lt"/>
                <a:ea typeface="+mn-ea"/>
                <a:cs typeface="+mn-cs"/>
              </a:rPr>
              <a:t> Students, parents, and teachers should evaluate the experience, as the idea of conferencing is better considered an ongoing process rather than a discrete event. Informal evaluations could occur through a question at the end, such as “How did this conference help you understand my learning?” whereas others may want to include a formal questionnaire or survey. You and your students should reflect more deeply following the conference to realign or establish new goals for the next conference.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many parents report positive experiences with student-led conferences, some may still want private time with you to ask additional questions. Be sure to leave time during the conference in case a parent makes that request.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you already incorporating student-led conferences, or is it something you are interested in? Student-led conferences are a programmatic approach that can take coordination and collaboration across several teachers or an entire campus. If you and your colleagues are interested in integrating student-led conferences in the future, refer to handout 3d for additional resources and to work on a plan for integrating student-led conferences in the future.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19</a:t>
            </a:fld>
            <a:endParaRPr lang="en-US"/>
          </a:p>
        </p:txBody>
      </p:sp>
    </p:spTree>
    <p:extLst>
      <p:ext uri="{BB962C8B-B14F-4D97-AF65-F5344CB8AC3E}">
        <p14:creationId xmlns:p14="http://schemas.microsoft.com/office/powerpoint/2010/main" val="192043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Your students will take greater responsibility for their learning when the learning activities they engage in are connected to their personal goals, interests, and experiences. Students who take greater responsibility may be described as more </a:t>
            </a:r>
            <a:r>
              <a:rPr lang="en-US" sz="1200" b="1" kern="1200" dirty="0">
                <a:solidFill>
                  <a:schemeClr val="tx1"/>
                </a:solidFill>
                <a:effectLst/>
                <a:latin typeface="+mn-lt"/>
                <a:ea typeface="+mn-ea"/>
                <a:cs typeface="+mn-cs"/>
              </a:rPr>
              <a:t>autonomous learners</a:t>
            </a:r>
            <a:r>
              <a:rPr lang="en-US" sz="1200" kern="1200" dirty="0">
                <a:solidFill>
                  <a:schemeClr val="tx1"/>
                </a:solidFill>
                <a:effectLst/>
                <a:latin typeface="+mn-lt"/>
                <a:ea typeface="+mn-ea"/>
                <a:cs typeface="+mn-cs"/>
              </a:rPr>
              <a:t> or students who engage in </a:t>
            </a:r>
            <a:r>
              <a:rPr lang="en-US" sz="1200" b="1" kern="1200" dirty="0">
                <a:solidFill>
                  <a:schemeClr val="tx1"/>
                </a:solidFill>
                <a:effectLst/>
                <a:latin typeface="+mn-lt"/>
                <a:ea typeface="+mn-ea"/>
                <a:cs typeface="+mn-cs"/>
              </a:rPr>
              <a:t>self-directed learning,</a:t>
            </a:r>
            <a:r>
              <a:rPr lang="en-US" sz="1200" kern="1200" dirty="0">
                <a:solidFill>
                  <a:schemeClr val="tx1"/>
                </a:solidFill>
                <a:effectLst/>
                <a:latin typeface="+mn-lt"/>
                <a:ea typeface="+mn-ea"/>
                <a:cs typeface="+mn-cs"/>
              </a:rPr>
              <a:t> in which the learner develops and monitors personal goals and is motivated and persistent in achieving those goals. Further, student motivation increases when teachers provide students with developmentally appropriate choices that students find interesting and engaging.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how do Tennessee students feel about the responsibility and choice practices in their classrooms? In a survey administered to almost 90,000 middle and high school students in Tennessee in 2013-14, 54 percent of the students </a:t>
            </a:r>
            <a:r>
              <a:rPr lang="en-US" sz="1200" i="1" kern="1200" dirty="0">
                <a:solidFill>
                  <a:schemeClr val="tx1"/>
                </a:solidFill>
                <a:effectLst/>
                <a:latin typeface="+mn-lt"/>
                <a:ea typeface="+mn-ea"/>
                <a:cs typeface="+mn-cs"/>
              </a:rPr>
              <a:t>agreed</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strongly agreed</a:t>
            </a:r>
            <a:r>
              <a:rPr lang="en-US" sz="1200" kern="1200" dirty="0">
                <a:solidFill>
                  <a:schemeClr val="tx1"/>
                </a:solidFill>
                <a:effectLst/>
                <a:latin typeface="+mn-lt"/>
                <a:ea typeface="+mn-ea"/>
                <a:cs typeface="+mn-cs"/>
              </a:rPr>
              <a:t> that most teachers at their school allow them to be creative and think for themselves. Similarly, about 49 percent of the students who responded </a:t>
            </a:r>
            <a:r>
              <a:rPr lang="en-US" sz="1200" i="1" kern="1200" dirty="0">
                <a:solidFill>
                  <a:schemeClr val="tx1"/>
                </a:solidFill>
                <a:effectLst/>
                <a:latin typeface="+mn-lt"/>
                <a:ea typeface="+mn-ea"/>
                <a:cs typeface="+mn-cs"/>
              </a:rPr>
              <a:t>agreed</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strongly agreed</a:t>
            </a:r>
            <a:r>
              <a:rPr lang="en-US" sz="1200" kern="1200" dirty="0">
                <a:solidFill>
                  <a:schemeClr val="tx1"/>
                </a:solidFill>
                <a:effectLst/>
                <a:latin typeface="+mn-lt"/>
                <a:ea typeface="+mn-ea"/>
                <a:cs typeface="+mn-cs"/>
              </a:rPr>
              <a:t> that most of their teachers often connect what they are learning to life outside of the classroom. Fewer than 40 percent of the students who responded </a:t>
            </a:r>
            <a:r>
              <a:rPr lang="en-US" sz="1200" i="1" kern="1200" dirty="0">
                <a:solidFill>
                  <a:schemeClr val="tx1"/>
                </a:solidFill>
                <a:effectLst/>
                <a:latin typeface="+mn-lt"/>
                <a:ea typeface="+mn-ea"/>
                <a:cs typeface="+mn-cs"/>
              </a:rPr>
              <a:t>agreed</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strongly agreed</a:t>
            </a:r>
            <a:r>
              <a:rPr lang="en-US" sz="1200" kern="1200" dirty="0">
                <a:solidFill>
                  <a:schemeClr val="tx1"/>
                </a:solidFill>
                <a:effectLst/>
                <a:latin typeface="+mn-lt"/>
                <a:ea typeface="+mn-ea"/>
                <a:cs typeface="+mn-cs"/>
              </a:rPr>
              <a:t> that most of their teachers helped them to get excited about what they are learning in class.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Responsibility and choice can motivate students to achieve personal and academic goals. But not all choice is effective, and you should consider strategies that provide appropriate choices that scaffold your students’ development as they take on greater responsibility for their learning and their actions inside and outside of class. This module will provide you with strategies to consider for effectively promoting responsibility and choice to lead to greater student academic, personal, and social outcomes.</a:t>
            </a:r>
          </a:p>
        </p:txBody>
      </p:sp>
      <p:sp>
        <p:nvSpPr>
          <p:cNvPr id="4" name="Slide Number Placeholder 3"/>
          <p:cNvSpPr>
            <a:spLocks noGrp="1"/>
          </p:cNvSpPr>
          <p:nvPr>
            <p:ph type="sldNum" sz="quarter" idx="10"/>
          </p:nvPr>
        </p:nvSpPr>
        <p:spPr/>
        <p:txBody>
          <a:bodyPr/>
          <a:lstStyle/>
          <a:p>
            <a:fld id="{ADC8B38F-BEA7-ED45-94C2-403ED7B0907D}" type="slidenum">
              <a:rPr lang="en-US" smtClean="0"/>
              <a:t>2</a:t>
            </a:fld>
            <a:endParaRPr lang="en-US"/>
          </a:p>
        </p:txBody>
      </p:sp>
    </p:spTree>
    <p:extLst>
      <p:ext uri="{BB962C8B-B14F-4D97-AF65-F5344CB8AC3E}">
        <p14:creationId xmlns:p14="http://schemas.microsoft.com/office/powerpoint/2010/main" val="2479146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Peer tutoring is another strategy backed by research that aligns with responsibility and choice practices and has multiple benefits for students and their teachers (Bowman-Perrott, Mahadevan, </a:t>
            </a:r>
            <a:r>
              <a:rPr lang="en-US" sz="1200" kern="1200" dirty="0" err="1">
                <a:solidFill>
                  <a:schemeClr val="tx1"/>
                </a:solidFill>
                <a:effectLst/>
                <a:latin typeface="+mn-lt"/>
                <a:ea typeface="+mn-ea"/>
                <a:cs typeface="+mn-cs"/>
              </a:rPr>
              <a:t>Etchells</a:t>
            </a:r>
            <a:r>
              <a:rPr lang="en-US" sz="1200" kern="1200" dirty="0">
                <a:solidFill>
                  <a:schemeClr val="tx1"/>
                </a:solidFill>
                <a:effectLst/>
                <a:latin typeface="+mn-lt"/>
                <a:ea typeface="+mn-ea"/>
                <a:cs typeface="+mn-cs"/>
              </a:rPr>
              <a:t>, 2016; Bowman-Perrott et al., 2013; Miller, 2005), including academic, social and personal, and behavioral outcomes. Peer tutoring is effective with students of all ages, backgrounds, and learning needs (Bowman-Perrott, Mahadevan, </a:t>
            </a:r>
            <a:r>
              <a:rPr lang="en-US" sz="1200" kern="1200" dirty="0" err="1">
                <a:solidFill>
                  <a:schemeClr val="tx1"/>
                </a:solidFill>
                <a:effectLst/>
                <a:latin typeface="+mn-lt"/>
                <a:ea typeface="+mn-ea"/>
                <a:cs typeface="+mn-cs"/>
              </a:rPr>
              <a:t>Etchells</a:t>
            </a:r>
            <a:r>
              <a:rPr lang="en-US" sz="1200" kern="1200" dirty="0">
                <a:solidFill>
                  <a:schemeClr val="tx1"/>
                </a:solidFill>
                <a:effectLst/>
                <a:latin typeface="+mn-lt"/>
                <a:ea typeface="+mn-ea"/>
                <a:cs typeface="+mn-cs"/>
              </a:rPr>
              <a:t>, 2016; Burns, 2006; Jones, 2007; Miller, 2005), In much of the research, both tutors and tutees report benefits as a result of the process, and many report the benefit of the process outweighs concerns about missing instructional time with the teacher. There is no difference in impact based on the duration of peer tutoring students participate in, with positive benefits seen with as little as 280 minutes per pair (Bowman-Perrott et al., 2013).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Peer tutoring can also be referred to as peer-assisted learning, peer monitoring, peer facilitation, or peer-mediated instruction and can even occur using technology through e-tutoring. Students can engage in peer tutoring with students of different ages, called cross-age tutoring; in small groups; or in pairs within whole-class instruction.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critical feature is that students work in pairs, one as a tutor and one as the “tutee,” to focus on academic, social, or behavioral goals. In some models, students can swap roles so that everyone has a chance to benefit from being a tutor as well as receive support for their learning goals.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DC8B38F-BEA7-ED45-94C2-403ED7B0907D}" type="slidenum">
              <a:rPr lang="en-US" smtClean="0"/>
              <a:t>20</a:t>
            </a:fld>
            <a:endParaRPr lang="en-US"/>
          </a:p>
        </p:txBody>
      </p:sp>
    </p:spTree>
    <p:extLst>
      <p:ext uri="{BB962C8B-B14F-4D97-AF65-F5344CB8AC3E}">
        <p14:creationId xmlns:p14="http://schemas.microsoft.com/office/powerpoint/2010/main" val="112609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Multiple approaches exist to implement peer tutoring practices effectively. You can use the following implementation tips with any peer tutoring approach (Burns, 2006: Miller, 2005).</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Identify the goals for peer tutoring.</a:t>
            </a:r>
            <a:r>
              <a:rPr lang="en-US" sz="1200" kern="1200" dirty="0">
                <a:solidFill>
                  <a:schemeClr val="tx1"/>
                </a:solidFill>
                <a:effectLst/>
                <a:latin typeface="+mn-lt"/>
                <a:ea typeface="+mn-ea"/>
                <a:cs typeface="+mn-cs"/>
              </a:rPr>
              <a:t> Students benefit from explicit goals for tutoring, such as focusing on vocabulary or academic language, summarizing resources, or comprehension. They can generate personal learning or social and personal goals drawn from the learning outcomes initiated by the teacher or curriculum. Both members of the peer tutor dyad need to understand whether they are working on academic, behavior, or social outcomes and what their partners’ goals </a:t>
            </a:r>
            <a:r>
              <a:rPr lang="en-US" sz="1200" kern="1200" dirty="0" smtClean="0">
                <a:solidFill>
                  <a:schemeClr val="tx1"/>
                </a:solidFill>
                <a:effectLst/>
                <a:latin typeface="+mn-lt"/>
                <a:ea typeface="+mn-ea"/>
                <a:cs typeface="+mn-cs"/>
              </a:rPr>
              <a: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Identify the content and context.</a:t>
            </a:r>
            <a:r>
              <a:rPr lang="en-US" sz="1200" kern="1200" dirty="0">
                <a:solidFill>
                  <a:schemeClr val="tx1"/>
                </a:solidFill>
                <a:effectLst/>
                <a:latin typeface="+mn-lt"/>
                <a:ea typeface="+mn-ea"/>
                <a:cs typeface="+mn-cs"/>
              </a:rPr>
              <a:t> In most models, peer tutors work on material that has been presented in class or is assigned reading. You provide questions to your students to use to review material or to aid in reviewing and comprehending reading assignments. An alignment should exist between the needs of the students being tutored and the content knowledge and capabilities of the students doing the tutoring.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Ascertain or develop tutoring resources.</a:t>
            </a:r>
            <a:r>
              <a:rPr lang="en-US" sz="1200" kern="1200" dirty="0">
                <a:solidFill>
                  <a:schemeClr val="tx1"/>
                </a:solidFill>
                <a:effectLst/>
                <a:latin typeface="+mn-lt"/>
                <a:ea typeface="+mn-ea"/>
                <a:cs typeface="+mn-cs"/>
              </a:rPr>
              <a:t> Both students doing the tutoring and those being tutored will require resources that support the tutoring process, such as a reminder of roles and responsibilities, checklists, or a means to record data from the session.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Train peer tutors in your selected model.</a:t>
            </a:r>
            <a:r>
              <a:rPr lang="en-US" sz="1200" kern="1200" dirty="0">
                <a:solidFill>
                  <a:schemeClr val="tx1"/>
                </a:solidFill>
                <a:effectLst/>
                <a:latin typeface="+mn-lt"/>
                <a:ea typeface="+mn-ea"/>
                <a:cs typeface="+mn-cs"/>
              </a:rPr>
              <a:t> Students require training, modeling, and practice to understand the role of tutoring. For example, in the Pause, Prompt, Praise model explored by </a:t>
            </a:r>
            <a:r>
              <a:rPr lang="en-US" sz="1200" kern="1200" dirty="0" err="1">
                <a:solidFill>
                  <a:schemeClr val="tx1"/>
                </a:solidFill>
                <a:effectLst/>
                <a:latin typeface="+mn-lt"/>
                <a:ea typeface="+mn-ea"/>
                <a:cs typeface="+mn-cs"/>
              </a:rPr>
              <a:t>Eila</a:t>
            </a:r>
            <a:r>
              <a:rPr lang="en-US" sz="1200" kern="1200" dirty="0">
                <a:solidFill>
                  <a:schemeClr val="tx1"/>
                </a:solidFill>
                <a:effectLst/>
                <a:latin typeface="+mn-lt"/>
                <a:ea typeface="+mn-ea"/>
                <a:cs typeface="+mn-cs"/>
              </a:rPr>
              <a:t> Burns (2006), student tutors have to be taught to truly pause for at least five seconds before prompting their peer with guidance rather than giving them an answer. It’s a natural inclination for many students to jump right in and give answers or read unfamiliar students to their peers, which can reduce learning outcomes. Be sure to model and practice the specific tutoring behaviors you expect from students for the model you’ve selected.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Strategically pair students.</a:t>
            </a:r>
            <a:r>
              <a:rPr lang="en-US" sz="1200" kern="1200" dirty="0">
                <a:solidFill>
                  <a:schemeClr val="tx1"/>
                </a:solidFill>
                <a:effectLst/>
                <a:latin typeface="+mn-lt"/>
                <a:ea typeface="+mn-ea"/>
                <a:cs typeface="+mn-cs"/>
              </a:rPr>
              <a:t> Determining appropriate pairing may take some time and practice. Cross-age tutoring can rely on older students who have been trained as tutors and so may be able to tutor younger students with a range of needs. Pairing same-age students within a class can be trickier, and you need to consider each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specific needs, personality, and ability level. Several models allow both members of a pair to serve in both roles, usually with the stronger student serving as a tutor first. In some cases, you can create groups of similar ability and mix the pairs within the group over several days. The rotation ensures all students have an opportunity to provide and receive tutoring.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Evaluate the effectiveness of your peer tutoring program.</a:t>
            </a:r>
            <a:r>
              <a:rPr lang="en-US" sz="1200" kern="1200" dirty="0">
                <a:solidFill>
                  <a:schemeClr val="tx1"/>
                </a:solidFill>
                <a:effectLst/>
                <a:latin typeface="+mn-lt"/>
                <a:ea typeface="+mn-ea"/>
                <a:cs typeface="+mn-cs"/>
              </a:rPr>
              <a:t> Monitor student pairs as they are working, both for progress on their academic or social goals as well as the effectiveness of the tutoring process. Periodically reflect on and evaluate the effectiveness of the entire peer tutoring program. You may need to provide data to parents and administrators as well as to the students in the program on what is working and what might change.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Are you interested in implementing peer tutoring? Can you do this at your classroom or grade level? Or do you need to coordinate a larger effort across your campus?  Refer to handout 3e for additional resources, including links to different models, and to determine whether you plan to focus on peer tutoring for your work related to this module.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21</a:t>
            </a:fld>
            <a:endParaRPr lang="en-US"/>
          </a:p>
        </p:txBody>
      </p:sp>
    </p:spTree>
    <p:extLst>
      <p:ext uri="{BB962C8B-B14F-4D97-AF65-F5344CB8AC3E}">
        <p14:creationId xmlns:p14="http://schemas.microsoft.com/office/powerpoint/2010/main" val="982595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Service learning includes a clearly articulated plan that provides opportunities for students to research relevant issues within a designated community, which could be the classroom or </a:t>
            </a:r>
            <a:r>
              <a:rPr lang="en-US" sz="1200" kern="1200" dirty="0" smtClean="0">
                <a:solidFill>
                  <a:schemeClr val="tx1"/>
                </a:solidFill>
                <a:effectLst/>
                <a:latin typeface="+mn-lt"/>
                <a:ea typeface="+mn-ea"/>
                <a:cs typeface="+mn-cs"/>
              </a:rPr>
              <a:t>school </a:t>
            </a:r>
            <a:r>
              <a:rPr lang="en-US" sz="1200" kern="1200" dirty="0">
                <a:solidFill>
                  <a:schemeClr val="tx1"/>
                </a:solidFill>
                <a:effectLst/>
                <a:latin typeface="+mn-lt"/>
                <a:ea typeface="+mn-ea"/>
                <a:cs typeface="+mn-cs"/>
              </a:rPr>
              <a:t>or the local or broader community. Students design an appropriate project to address the identified issue, take action by implementing their project, and reflect and evaluate their project (Chung &amp; McBride, 2015). Service learning provides opportunities for students to develop a range of social and personal competencies, with actions and reflection embedded throughout the project that explicitly promote responsible </a:t>
            </a:r>
            <a:r>
              <a:rPr lang="en-US" sz="1200" kern="1200" dirty="0" smtClean="0">
                <a:solidFill>
                  <a:schemeClr val="tx1"/>
                </a:solidFill>
                <a:effectLst/>
                <a:latin typeface="+mn-lt"/>
                <a:ea typeface="+mn-ea"/>
                <a:cs typeface="+mn-cs"/>
              </a:rPr>
              <a:t>decision-making </a:t>
            </a:r>
            <a:r>
              <a:rPr lang="en-US" sz="1200" kern="1200" dirty="0">
                <a:solidFill>
                  <a:schemeClr val="tx1"/>
                </a:solidFill>
                <a:effectLst/>
                <a:latin typeface="+mn-lt"/>
                <a:ea typeface="+mn-ea"/>
                <a:cs typeface="+mn-cs"/>
              </a:rPr>
              <a:t>within a real-world context. Service learning emphasizes service to the community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student learning as they apply new knowledge and skills in a real-world setting. Thus, not all service activities necessarily meet the definition of service. For example, going to a local park to pick up trash in isolation does not necessarily meet this definition of service learning.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and the community receive multiple benefits for engaging in service learning projects. For example, students can develop a range of academic and social and personal outcomes, including a reduction in negative student behaviors (Chung &amp; McBride, 2015). Additionally, schools and communities form stronger relationships and a sense of respect between both settings (</a:t>
            </a:r>
            <a:r>
              <a:rPr lang="en-US" sz="1200" kern="1200" dirty="0" err="1">
                <a:solidFill>
                  <a:schemeClr val="tx1"/>
                </a:solidFill>
                <a:effectLst/>
                <a:latin typeface="+mn-lt"/>
                <a:ea typeface="+mn-ea"/>
                <a:cs typeface="+mn-cs"/>
              </a:rPr>
              <a:t>Mantooth</a:t>
            </a:r>
            <a:r>
              <a:rPr lang="en-US" sz="1200" kern="1200" dirty="0">
                <a:solidFill>
                  <a:schemeClr val="tx1"/>
                </a:solidFill>
                <a:effectLst/>
                <a:latin typeface="+mn-lt"/>
                <a:ea typeface="+mn-ea"/>
                <a:cs typeface="+mn-cs"/>
              </a:rPr>
              <a:t> &amp; Fritz, 2006).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Service learning can be a big commitment and difficult for individual teachers to implement on their own. However, many teachers feel the benefits for students to master academic outcomes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develop social and personal competencies outweigh the challenges. You may want to work with a team made up of faculty and staff and local community members to identify and implement the best service learning projects for your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use some of the following suggestions to begin to plan service learning projects in your school. These are based on some of the </a:t>
            </a:r>
            <a:r>
              <a:rPr lang="en-US" sz="1200" i="1" kern="1200" dirty="0">
                <a:solidFill>
                  <a:schemeClr val="tx1"/>
                </a:solidFill>
                <a:effectLst/>
                <a:latin typeface="+mn-lt"/>
                <a:ea typeface="+mn-ea"/>
                <a:cs typeface="+mn-cs"/>
              </a:rPr>
              <a:t>K-12 Service-Learning Standards for Quality Practice</a:t>
            </a:r>
            <a:r>
              <a:rPr lang="en-US" sz="1200" kern="1200" dirty="0">
                <a:solidFill>
                  <a:schemeClr val="tx1"/>
                </a:solidFill>
                <a:effectLst/>
                <a:latin typeface="+mn-lt"/>
                <a:ea typeface="+mn-ea"/>
                <a:cs typeface="+mn-cs"/>
              </a:rPr>
              <a:t> from the National Youth Leadership Council (2008). You can download the full standards and indicators from the NYLC website and find additional information about implementing service learning in Handout 3f. Suggestions for service learning include the following:</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Service should be meaningful.</a:t>
            </a:r>
            <a:r>
              <a:rPr lang="en-US" sz="1200" kern="1200" dirty="0">
                <a:solidFill>
                  <a:schemeClr val="tx1"/>
                </a:solidFill>
                <a:effectLst/>
                <a:latin typeface="+mn-lt"/>
                <a:ea typeface="+mn-ea"/>
                <a:cs typeface="+mn-cs"/>
              </a:rPr>
              <a:t> The best service-learning projects are mutually beneficial to students and the community in which they live. Connect with school, district, and community leaders to develop ideas.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Service learning clearly links to the curriculum.</a:t>
            </a:r>
            <a:r>
              <a:rPr lang="en-US" sz="1200" kern="1200" dirty="0">
                <a:solidFill>
                  <a:schemeClr val="tx1"/>
                </a:solidFill>
                <a:effectLst/>
                <a:latin typeface="+mn-lt"/>
                <a:ea typeface="+mn-ea"/>
                <a:cs typeface="+mn-cs"/>
              </a:rPr>
              <a:t> No teacher has time to implement any activity that isn’t directly tied to meeting learning goals. Service learning is an instructional strategy, not just a fun project. Brainstorm real-world connections to content standards, units, or big ideas from your curriculum then seek a match to a community need.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Service learning provides opportunities for student voice.</a:t>
            </a:r>
            <a:r>
              <a:rPr lang="en-US" sz="1200" kern="1200" dirty="0">
                <a:solidFill>
                  <a:schemeClr val="tx1"/>
                </a:solidFill>
                <a:effectLst/>
                <a:latin typeface="+mn-lt"/>
                <a:ea typeface="+mn-ea"/>
                <a:cs typeface="+mn-cs"/>
              </a:rPr>
              <a:t> Giving students an active opportunity to plan, implement, and evaluate their service-learning experiences instills plenty of opportunities for choice and responsibility. Students may still need oversight by knowledgeable adults, but consider whether you can provide planning templates, work plans with timelines, or even sample questions students can use to survey community members and their peers to shape their projects.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Students should monitor their progress and reflect on learning.</a:t>
            </a:r>
            <a:r>
              <a:rPr lang="en-US" sz="1200" kern="1200" dirty="0">
                <a:solidFill>
                  <a:schemeClr val="tx1"/>
                </a:solidFill>
                <a:effectLst/>
                <a:latin typeface="+mn-lt"/>
                <a:ea typeface="+mn-ea"/>
                <a:cs typeface="+mn-cs"/>
              </a:rPr>
              <a:t> Students should receive time and ongoing supports to monitor the impact of their service-learning project. You can set up a schedule for team meetings both with and without key community members, either in person or using technology. Students can engage in individual or group reflections through discussions in class or via a project website, web conferencing, or social media. Much of your </a:t>
            </a:r>
            <a:r>
              <a:rPr lang="en-US" sz="1200" kern="1200" dirty="0" smtClean="0">
                <a:solidFill>
                  <a:schemeClr val="tx1"/>
                </a:solidFill>
                <a:effectLst/>
                <a:latin typeface="+mn-lt"/>
                <a:ea typeface="+mn-ea"/>
                <a:cs typeface="+mn-cs"/>
              </a:rPr>
              <a:t>students’ </a:t>
            </a:r>
            <a:r>
              <a:rPr lang="en-US" sz="1200" kern="1200" dirty="0">
                <a:solidFill>
                  <a:schemeClr val="tx1"/>
                </a:solidFill>
                <a:effectLst/>
                <a:latin typeface="+mn-lt"/>
                <a:ea typeface="+mn-ea"/>
                <a:cs typeface="+mn-cs"/>
              </a:rPr>
              <a:t>content learning is going to go beyond what multiple-choice and short-answer questions can measure. Consider ways students can document their learning using project artifacts, images and photos, video, or presenting to the larger community either through web conferencing or even with a special night of project expositions.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Service learning requires commitment and is often implemented with older students, but it can have a significant impact on promoting responsibility. Do you have a course that can benefit from incorporating the components of service learning as a means to promote student responsibility? Or perhaps there is a project that your students can engage in that uses the elements of service learning in your school community? Refer to handout 3f for additional resources and to determine whether you plan to focus on service learning for your work related to this module.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22</a:t>
            </a:fld>
            <a:endParaRPr lang="en-US"/>
          </a:p>
        </p:txBody>
      </p:sp>
    </p:spTree>
    <p:extLst>
      <p:ext uri="{BB962C8B-B14F-4D97-AF65-F5344CB8AC3E}">
        <p14:creationId xmlns:p14="http://schemas.microsoft.com/office/powerpoint/2010/main" val="274924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To help you plan for using responsibility and choice more effectively in your class, complete the final handout, “Handout 4, Responsibility and Choice Reflection and Additional Information.” It contains questions for reflection that can lead to concrete action steps to impact your use of responsibility and choice practices. This handout also includes the references cited in the module’s facilitator guide. As you consider your plan of action, keep in mind the following guidance:</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b="1" kern="1200" dirty="0">
                <a:solidFill>
                  <a:schemeClr val="tx1"/>
                </a:solidFill>
                <a:effectLst/>
                <a:latin typeface="+mn-lt"/>
                <a:ea typeface="+mn-ea"/>
                <a:cs typeface="+mn-cs"/>
              </a:rPr>
              <a:t>Set realistic goals. </a:t>
            </a:r>
            <a:r>
              <a:rPr lang="en-US" sz="1200" kern="1200" dirty="0">
                <a:solidFill>
                  <a:schemeClr val="tx1"/>
                </a:solidFill>
                <a:effectLst/>
                <a:latin typeface="+mn-lt"/>
                <a:ea typeface="+mn-ea"/>
                <a:cs typeface="+mn-cs"/>
              </a:rPr>
              <a:t>Identify realistic goals for yourself in implementing responsibility and choice. Be sure you and your students have the necessary social and personal and academic competencies to engage in the practices. You may want to start with limited opportunities and build on your responsibility and choice practices over time. Also, be mindful of the developmental level your students are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and select responsibility and choice practices that align with your students’ current capabilities to ensure success. </a:t>
            </a:r>
          </a:p>
          <a:p>
            <a:pPr marL="228600" lvl="0" indent="-228600">
              <a:buFont typeface="+mj-lt"/>
              <a:buAutoNum type="arabicPeriod"/>
            </a:pPr>
            <a:r>
              <a:rPr lang="en-US" sz="1200" b="1" kern="1200" dirty="0">
                <a:solidFill>
                  <a:schemeClr val="tx1"/>
                </a:solidFill>
                <a:effectLst/>
                <a:latin typeface="+mn-lt"/>
                <a:ea typeface="+mn-ea"/>
                <a:cs typeface="+mn-cs"/>
              </a:rPr>
              <a:t>Involve students.</a:t>
            </a:r>
            <a:r>
              <a:rPr lang="en-US" sz="1200" kern="1200" dirty="0">
                <a:solidFill>
                  <a:schemeClr val="tx1"/>
                </a:solidFill>
                <a:effectLst/>
                <a:latin typeface="+mn-lt"/>
                <a:ea typeface="+mn-ea"/>
                <a:cs typeface="+mn-cs"/>
              </a:rPr>
              <a:t> Let students know you want to try out new strategies that will help them be better learners than </a:t>
            </a:r>
            <a:r>
              <a:rPr lang="en-US" sz="1200" kern="1200" dirty="0" smtClean="0">
                <a:solidFill>
                  <a:schemeClr val="tx1"/>
                </a:solidFill>
                <a:effectLst/>
                <a:latin typeface="+mn-lt"/>
                <a:ea typeface="+mn-ea"/>
                <a:cs typeface="+mn-cs"/>
              </a:rPr>
              <a:t>when they </a:t>
            </a:r>
            <a:r>
              <a:rPr lang="en-US" sz="1200" kern="1200" dirty="0">
                <a:solidFill>
                  <a:schemeClr val="tx1"/>
                </a:solidFill>
                <a:effectLst/>
                <a:latin typeface="+mn-lt"/>
                <a:ea typeface="+mn-ea"/>
                <a:cs typeface="+mn-cs"/>
              </a:rPr>
              <a:t>began. You may be asking them to provide input as you do. </a:t>
            </a:r>
          </a:p>
          <a:p>
            <a:pPr marL="228600" lvl="0" indent="-228600">
              <a:buFont typeface="+mj-lt"/>
              <a:buAutoNum type="arabicPeriod"/>
            </a:pPr>
            <a:r>
              <a:rPr lang="en-US" sz="1200" b="1" kern="1200" dirty="0">
                <a:solidFill>
                  <a:schemeClr val="tx1"/>
                </a:solidFill>
                <a:effectLst/>
                <a:latin typeface="+mn-lt"/>
                <a:ea typeface="+mn-ea"/>
                <a:cs typeface="+mn-cs"/>
              </a:rPr>
              <a:t>Be reflective.</a:t>
            </a:r>
            <a:r>
              <a:rPr lang="en-US" sz="1200" kern="1200" dirty="0">
                <a:solidFill>
                  <a:schemeClr val="tx1"/>
                </a:solidFill>
                <a:effectLst/>
                <a:latin typeface="+mn-lt"/>
                <a:ea typeface="+mn-ea"/>
                <a:cs typeface="+mn-cs"/>
              </a:rPr>
              <a:t> Based on the benefits associated with responsibility and choice, what changes do you plan to make in planning, implementing, and evaluating responsibility and choice in your classes or school? How will you know if the changes you make are beneficial to your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you’re reviewing this information to understand the TEAM Rubric better, consider how you might share your action steps with coaches, mentor teachers, administrators, or those who might observe your class. They will benefit from knowing about your efforts and may be able to provide feedback on your actions. </a:t>
            </a:r>
          </a:p>
        </p:txBody>
      </p:sp>
      <p:sp>
        <p:nvSpPr>
          <p:cNvPr id="4" name="Slide Number Placeholder 3"/>
          <p:cNvSpPr>
            <a:spLocks noGrp="1"/>
          </p:cNvSpPr>
          <p:nvPr>
            <p:ph type="sldNum" sz="quarter" idx="10"/>
          </p:nvPr>
        </p:nvSpPr>
        <p:spPr/>
        <p:txBody>
          <a:bodyPr/>
          <a:lstStyle/>
          <a:p>
            <a:fld id="{ADC8B38F-BEA7-ED45-94C2-403ED7B0907D}" type="slidenum">
              <a:rPr lang="en-US" smtClean="0"/>
              <a:t>23</a:t>
            </a:fld>
            <a:endParaRPr lang="en-US"/>
          </a:p>
        </p:txBody>
      </p:sp>
    </p:spTree>
    <p:extLst>
      <p:ext uri="{BB962C8B-B14F-4D97-AF65-F5344CB8AC3E}">
        <p14:creationId xmlns:p14="http://schemas.microsoft.com/office/powerpoint/2010/main" val="3154739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Tennessee Department of Education developed this online module in collaboration with the Appalachia Regional Comprehensive Center and the Center on Great Teachers and Leaders, which are funded by the U.S. Department of Education. If you want to find out more about the online modules or SPC, please contact the Office of Safe and Supportive Schools, Division of Student Support Services, at the Tennessee Department of Education.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again for participating in the </a:t>
            </a:r>
            <a:r>
              <a:rPr lang="en-US" sz="1200" i="1" kern="1200" dirty="0">
                <a:solidFill>
                  <a:schemeClr val="tx1"/>
                </a:solidFill>
                <a:effectLst/>
                <a:latin typeface="+mn-lt"/>
                <a:ea typeface="+mn-ea"/>
                <a:cs typeface="+mn-cs"/>
              </a:rPr>
              <a:t>Responsibility and Choice </a:t>
            </a:r>
            <a:r>
              <a:rPr lang="en-US" sz="1200" kern="1200" dirty="0">
                <a:solidFill>
                  <a:schemeClr val="tx1"/>
                </a:solidFill>
                <a:effectLst/>
                <a:latin typeface="+mn-lt"/>
                <a:ea typeface="+mn-ea"/>
                <a:cs typeface="+mn-cs"/>
              </a:rPr>
              <a:t>online module. We encourage you to complete the online evaluation of the learning module. We also encourage you to review the other online </a:t>
            </a:r>
            <a:r>
              <a:rPr lang="en-US" sz="1200" kern="1200" dirty="0" smtClean="0">
                <a:solidFill>
                  <a:schemeClr val="tx1"/>
                </a:solidFill>
                <a:effectLst/>
                <a:latin typeface="+mn-lt"/>
                <a:ea typeface="+mn-ea"/>
                <a:cs typeface="+mn-cs"/>
              </a:rPr>
              <a:t>modules </a:t>
            </a:r>
            <a:r>
              <a:rPr lang="en-US" sz="1200" kern="1200" dirty="0">
                <a:solidFill>
                  <a:schemeClr val="tx1"/>
                </a:solidFill>
                <a:effectLst/>
                <a:latin typeface="+mn-lt"/>
                <a:ea typeface="+mn-ea"/>
                <a:cs typeface="+mn-cs"/>
              </a:rPr>
              <a:t>that provide knowledge, tools, resources, and strategies to embed SPC within your classes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Responsibility and Choice: </a:t>
            </a:r>
            <a:r>
              <a:rPr lang="en-US" sz="1200" u="sng" kern="1200" dirty="0" smtClean="0">
                <a:solidFill>
                  <a:schemeClr val="tx1"/>
                </a:solidFill>
                <a:effectLst/>
                <a:latin typeface="+mn-lt"/>
                <a:ea typeface="+mn-ea"/>
                <a:cs typeface="+mn-cs"/>
                <a:hlinkClick r:id="rId3"/>
              </a:rPr>
              <a:t>https://responsibilityandchoice.questionpro.com</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24</a:t>
            </a:fld>
            <a:endParaRPr lang="en-US"/>
          </a:p>
        </p:txBody>
      </p:sp>
    </p:spTree>
    <p:extLst>
      <p:ext uri="{BB962C8B-B14F-4D97-AF65-F5344CB8AC3E}">
        <p14:creationId xmlns:p14="http://schemas.microsoft.com/office/powerpoint/2010/main" val="72978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8B38F-BEA7-ED45-94C2-403ED7B0907D}" type="slidenum">
              <a:rPr lang="en-US" smtClean="0"/>
              <a:t>25</a:t>
            </a:fld>
            <a:endParaRPr lang="en-US"/>
          </a:p>
        </p:txBody>
      </p:sp>
    </p:spTree>
    <p:extLst>
      <p:ext uri="{BB962C8B-B14F-4D97-AF65-F5344CB8AC3E}">
        <p14:creationId xmlns:p14="http://schemas.microsoft.com/office/powerpoint/2010/main" val="2151590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8B38F-BEA7-ED45-94C2-403ED7B0907D}" type="slidenum">
              <a:rPr lang="en-US" smtClean="0"/>
              <a:t>26</a:t>
            </a:fld>
            <a:endParaRPr lang="en-US"/>
          </a:p>
        </p:txBody>
      </p:sp>
    </p:spTree>
    <p:extLst>
      <p:ext uri="{BB962C8B-B14F-4D97-AF65-F5344CB8AC3E}">
        <p14:creationId xmlns:p14="http://schemas.microsoft.com/office/powerpoint/2010/main" val="32102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8B38F-BEA7-ED45-94C2-403ED7B0907D}" type="slidenum">
              <a:rPr lang="en-US" smtClean="0"/>
              <a:t>27</a:t>
            </a:fld>
            <a:endParaRPr lang="en-US"/>
          </a:p>
        </p:txBody>
      </p:sp>
    </p:spTree>
    <p:extLst>
      <p:ext uri="{BB962C8B-B14F-4D97-AF65-F5344CB8AC3E}">
        <p14:creationId xmlns:p14="http://schemas.microsoft.com/office/powerpoint/2010/main" val="413327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8B38F-BEA7-ED45-94C2-403ED7B0907D}" type="slidenum">
              <a:rPr lang="en-US" smtClean="0"/>
              <a:t>28</a:t>
            </a:fld>
            <a:endParaRPr lang="en-US"/>
          </a:p>
        </p:txBody>
      </p:sp>
    </p:spTree>
    <p:extLst>
      <p:ext uri="{BB962C8B-B14F-4D97-AF65-F5344CB8AC3E}">
        <p14:creationId xmlns:p14="http://schemas.microsoft.com/office/powerpoint/2010/main" val="1389905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{music}</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DC8B38F-BEA7-ED45-94C2-403ED7B0907D}" type="slidenum">
              <a:rPr lang="en-US" smtClean="0"/>
              <a:t>29</a:t>
            </a:fld>
            <a:endParaRPr lang="en-US"/>
          </a:p>
        </p:txBody>
      </p:sp>
    </p:spTree>
    <p:extLst>
      <p:ext uri="{BB962C8B-B14F-4D97-AF65-F5344CB8AC3E}">
        <p14:creationId xmlns:p14="http://schemas.microsoft.com/office/powerpoint/2010/main" val="58622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Responsibility and choice refer to approaches in which teachers allow students to make responsible decisions about their work and interactions in their classrooms. When students develop the social and personal competencies needed to become responsible decision makers in the classroom context, students may use those competencies in situations outside of the classroom when faced with personal choices and decisions.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Responsibility and Choice</a:t>
            </a:r>
            <a:r>
              <a:rPr lang="en-US" sz="1200" kern="1200" dirty="0">
                <a:solidFill>
                  <a:schemeClr val="tx1"/>
                </a:solidFill>
                <a:effectLst/>
                <a:latin typeface="+mn-lt"/>
                <a:ea typeface="+mn-ea"/>
                <a:cs typeface="+mn-cs"/>
              </a:rPr>
              <a:t> is the third learning module in the </a:t>
            </a:r>
            <a:r>
              <a:rPr lang="en-US" sz="1200" i="1" kern="1200" dirty="0">
                <a:solidFill>
                  <a:schemeClr val="tx1"/>
                </a:solidFill>
                <a:effectLst/>
                <a:latin typeface="+mn-lt"/>
                <a:ea typeface="+mn-ea"/>
                <a:cs typeface="+mn-cs"/>
              </a:rPr>
              <a:t>Social and Personal Competencies Modules</a:t>
            </a:r>
            <a:r>
              <a:rPr lang="en-US" sz="1200" kern="1200" dirty="0">
                <a:solidFill>
                  <a:schemeClr val="tx1"/>
                </a:solidFill>
                <a:effectLst/>
                <a:latin typeface="+mn-lt"/>
                <a:ea typeface="+mn-ea"/>
                <a:cs typeface="+mn-cs"/>
              </a:rPr>
              <a:t> series of ten modules. If you have not already, you can review the </a:t>
            </a:r>
            <a:r>
              <a:rPr lang="en-US" sz="1200" i="1" kern="1200" dirty="0">
                <a:solidFill>
                  <a:schemeClr val="tx1"/>
                </a:solidFill>
                <a:effectLst/>
                <a:latin typeface="+mn-lt"/>
                <a:ea typeface="+mn-ea"/>
                <a:cs typeface="+mn-cs"/>
              </a:rPr>
              <a:t>Introduction to Social and Personal Competencies</a:t>
            </a:r>
            <a:r>
              <a:rPr lang="en-US" sz="1200" kern="1200" dirty="0">
                <a:solidFill>
                  <a:schemeClr val="tx1"/>
                </a:solidFill>
                <a:effectLst/>
                <a:latin typeface="+mn-lt"/>
                <a:ea typeface="+mn-ea"/>
                <a:cs typeface="+mn-cs"/>
              </a:rPr>
              <a:t> module to learn more about the goal and purposes of this series. We developed each module to address one of the ten teaching practices that promote social and personal competencies, as described in the Tennessee Toolkit titled </a:t>
            </a:r>
            <a:r>
              <a:rPr lang="en-US" sz="1200" i="1" kern="1200" dirty="0">
                <a:solidFill>
                  <a:schemeClr val="tx1"/>
                </a:solidFill>
                <a:effectLst/>
                <a:latin typeface="+mn-lt"/>
                <a:ea typeface="+mn-ea"/>
                <a:cs typeface="+mn-cs"/>
              </a:rPr>
              <a:t>Incorporating Social and Personal Competencies into Classroom Instruction and Educator Effectiveness: A Toolkit for Tennessee Teachers and Administrators.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3</a:t>
            </a:fld>
            <a:endParaRPr lang="en-US"/>
          </a:p>
        </p:txBody>
      </p:sp>
    </p:spTree>
    <p:extLst>
      <p:ext uri="{BB962C8B-B14F-4D97-AF65-F5344CB8AC3E}">
        <p14:creationId xmlns:p14="http://schemas.microsoft.com/office/powerpoint/2010/main" val="69902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Responsibility and choice are essential instructional practices that facilitate development of a variety of social and personal competencies students need to be successful in school, work, and life. Providing students with opportunities to be responsible learners and make good decisions and choices is critical, as students constantly face choices in school, social settings, or their personal lives.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Responsibility and choice practices support a range of social and personal competencies, including goal-setting, awareness of others, and communication, in addition to </a:t>
            </a:r>
            <a:r>
              <a:rPr lang="en-US" sz="1200" b="1" kern="1200" dirty="0">
                <a:solidFill>
                  <a:schemeClr val="tx1"/>
                </a:solidFill>
                <a:effectLst/>
                <a:latin typeface="+mn-lt"/>
                <a:ea typeface="+mn-ea"/>
                <a:cs typeface="+mn-cs"/>
              </a:rPr>
              <a:t>responsible decision-making.</a:t>
            </a:r>
            <a:r>
              <a:rPr lang="en-US" sz="1200" kern="1200" dirty="0">
                <a:solidFill>
                  <a:schemeClr val="tx1"/>
                </a:solidFill>
                <a:effectLst/>
                <a:latin typeface="+mn-lt"/>
                <a:ea typeface="+mn-ea"/>
                <a:cs typeface="+mn-cs"/>
              </a:rPr>
              <a:t>  Responsible </a:t>
            </a:r>
            <a:r>
              <a:rPr lang="en-US" sz="1200" kern="1200" dirty="0" smtClean="0">
                <a:solidFill>
                  <a:schemeClr val="tx1"/>
                </a:solidFill>
                <a:effectLst/>
                <a:latin typeface="+mn-lt"/>
                <a:ea typeface="+mn-ea"/>
                <a:cs typeface="+mn-cs"/>
              </a:rPr>
              <a:t>decision-making</a:t>
            </a:r>
            <a:r>
              <a:rPr lang="en-US" sz="1200" kern="1200" dirty="0">
                <a:solidFill>
                  <a:schemeClr val="tx1"/>
                </a:solidFill>
                <a:effectLst/>
                <a:latin typeface="+mn-lt"/>
                <a:ea typeface="+mn-ea"/>
                <a:cs typeface="+mn-cs"/>
              </a:rPr>
              <a:t>, one of the five core competencies in the </a:t>
            </a:r>
            <a:r>
              <a:rPr lang="en-US" sz="1200" i="1" kern="1200" dirty="0">
                <a:solidFill>
                  <a:schemeClr val="tx1"/>
                </a:solidFill>
                <a:effectLst/>
                <a:latin typeface="+mn-lt"/>
                <a:ea typeface="+mn-ea"/>
                <a:cs typeface="+mn-cs"/>
              </a:rPr>
              <a:t>Tennessee Social and Personal Competencies</a:t>
            </a:r>
            <a:r>
              <a:rPr lang="en-US" sz="1200" kern="1200" dirty="0">
                <a:solidFill>
                  <a:schemeClr val="tx1"/>
                </a:solidFill>
                <a:effectLst/>
                <a:latin typeface="+mn-lt"/>
                <a:ea typeface="+mn-ea"/>
                <a:cs typeface="+mn-cs"/>
              </a:rPr>
              <a:t>, is the ability to make constructive and respectful choices about personal behavior and social interactions based on consideration of ethical standards, safety concerns, social norms, the realistic evaluation of consequences of various actions, and the well-being of self and others. When students make responsible decisions, they evaluate the consequences—positive and negative—of the choices they make for themselves and others. These decisions can occur in academic and social settings, both in and out of the classroom.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not already downloaded the handouts for this module, now is an excellent time to do so. You will be directed when to refer to each of them. </a:t>
            </a:r>
          </a:p>
        </p:txBody>
      </p:sp>
      <p:sp>
        <p:nvSpPr>
          <p:cNvPr id="4" name="Slide Number Placeholder 3"/>
          <p:cNvSpPr>
            <a:spLocks noGrp="1"/>
          </p:cNvSpPr>
          <p:nvPr>
            <p:ph type="sldNum" sz="quarter" idx="10"/>
          </p:nvPr>
        </p:nvSpPr>
        <p:spPr/>
        <p:txBody>
          <a:bodyPr/>
          <a:lstStyle/>
          <a:p>
            <a:fld id="{ADC8B38F-BEA7-ED45-94C2-403ED7B0907D}" type="slidenum">
              <a:rPr lang="en-US" smtClean="0"/>
              <a:t>4</a:t>
            </a:fld>
            <a:endParaRPr lang="en-US"/>
          </a:p>
        </p:txBody>
      </p:sp>
    </p:spTree>
    <p:extLst>
      <p:ext uri="{BB962C8B-B14F-4D97-AF65-F5344CB8AC3E}">
        <p14:creationId xmlns:p14="http://schemas.microsoft.com/office/powerpoint/2010/main" val="396467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Through this module, you will learn how responsibility and choice influence students’ development of social, personal, and academic competencies. You will learn how to create opportunities for students to become responsible and self-directed </a:t>
            </a:r>
            <a:r>
              <a:rPr lang="en-US" sz="1200" kern="1200" dirty="0" smtClean="0">
                <a:solidFill>
                  <a:schemeClr val="tx1"/>
                </a:solidFill>
                <a:effectLst/>
                <a:latin typeface="+mn-lt"/>
                <a:ea typeface="+mn-ea"/>
                <a:cs typeface="+mn-cs"/>
              </a:rPr>
              <a:t>learners </a:t>
            </a:r>
            <a:r>
              <a:rPr lang="en-US" sz="1200" kern="1200" dirty="0">
                <a:solidFill>
                  <a:schemeClr val="tx1"/>
                </a:solidFill>
                <a:effectLst/>
                <a:latin typeface="+mn-lt"/>
                <a:ea typeface="+mn-ea"/>
                <a:cs typeface="+mn-cs"/>
              </a:rPr>
              <a:t>and make relevant and effective choices that can both motivate students and be manageable for you as a teacher. For example, you will learn about self-directed learning, incorporating democratic norms, student-led conferences, peer tutoring, and service learning.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you will see examples of Tennessee teachers incorporating academic and social strategies that promote responsibility and choice in their classrooms.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completion of this module, you will reflect on what you have learned and develop a plan for incorporating at least one of the strategies in this module that promotes responsibility and choice. </a:t>
            </a:r>
          </a:p>
        </p:txBody>
      </p:sp>
      <p:sp>
        <p:nvSpPr>
          <p:cNvPr id="4" name="Slide Number Placeholder 3"/>
          <p:cNvSpPr>
            <a:spLocks noGrp="1"/>
          </p:cNvSpPr>
          <p:nvPr>
            <p:ph type="sldNum" sz="quarter" idx="10"/>
          </p:nvPr>
        </p:nvSpPr>
        <p:spPr/>
        <p:txBody>
          <a:bodyPr/>
          <a:lstStyle/>
          <a:p>
            <a:fld id="{ADC8B38F-BEA7-ED45-94C2-403ED7B0907D}" type="slidenum">
              <a:rPr lang="en-US" smtClean="0"/>
              <a:t>5</a:t>
            </a:fld>
            <a:endParaRPr lang="en-US"/>
          </a:p>
        </p:txBody>
      </p:sp>
    </p:spTree>
    <p:extLst>
      <p:ext uri="{BB962C8B-B14F-4D97-AF65-F5344CB8AC3E}">
        <p14:creationId xmlns:p14="http://schemas.microsoft.com/office/powerpoint/2010/main" val="316591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Students experience multiple benefits when teachers engage in responsibility and choice practices. For example, students develop social and personal skills that can help them monitor their progress </a:t>
            </a:r>
            <a:r>
              <a:rPr lang="en-US" sz="1200" kern="1200" dirty="0" smtClean="0">
                <a:solidFill>
                  <a:schemeClr val="tx1"/>
                </a:solidFill>
                <a:effectLst/>
                <a:latin typeface="+mn-lt"/>
                <a:ea typeface="+mn-ea"/>
                <a:cs typeface="+mn-cs"/>
              </a:rPr>
              <a:t>toward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goals </a:t>
            </a:r>
            <a:r>
              <a:rPr lang="en-US" sz="1200" kern="1200" dirty="0">
                <a:solidFill>
                  <a:schemeClr val="tx1"/>
                </a:solidFill>
                <a:effectLst/>
                <a:latin typeface="+mn-lt"/>
                <a:ea typeface="+mn-ea"/>
                <a:cs typeface="+mn-cs"/>
              </a:rPr>
              <a:t>and provide specific feedback to their peers. To successfully engage in these practices, students also have to learn to manage their feelings, thoughts, and behaviors, as well as the strategies they use to guide their learning. Similarly, students can become more responsible learners when they accept responsibility for the materials and resources they use for learning—even when those resources are other people.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Evan Fishman (2014) indicates that students who accept responsibility for their actions are likely to feel greater control over those actions and become </a:t>
            </a:r>
            <a:r>
              <a:rPr lang="en-US" sz="1200" kern="1200" dirty="0" smtClean="0">
                <a:solidFill>
                  <a:schemeClr val="tx1"/>
                </a:solidFill>
                <a:effectLst/>
                <a:latin typeface="+mn-lt"/>
                <a:ea typeface="+mn-ea"/>
                <a:cs typeface="+mn-cs"/>
              </a:rPr>
              <a:t>self-motivated, </a:t>
            </a:r>
            <a:r>
              <a:rPr lang="en-US" sz="1200" kern="1200" dirty="0">
                <a:solidFill>
                  <a:schemeClr val="tx1"/>
                </a:solidFill>
                <a:effectLst/>
                <a:latin typeface="+mn-lt"/>
                <a:ea typeface="+mn-ea"/>
                <a:cs typeface="+mn-cs"/>
              </a:rPr>
              <a:t>especially in academic situations. However, to have the most impact, teachers should not try to impose responsibility on students or hold students accountable for their actions and learning outcomes in the traditional sense. Instead, you can help students develop their sense of responsibility, helping them recognize that they can influence their learning environment to reach the academic goals they set for themselves. Also, when students develop a sense of responsibility, they are more likely to exhibit self-regulation strategies and develop a sense of internal obligation to reach their goals. Responsible students report going beyond surface-level learning more than their peers who do not feel responsible for their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social and personal competencies that students develop when teachers implement </a:t>
            </a:r>
            <a:r>
              <a:rPr lang="en-US" sz="1200" kern="1200" dirty="0" smtClean="0">
                <a:solidFill>
                  <a:schemeClr val="tx1"/>
                </a:solidFill>
                <a:effectLst/>
                <a:latin typeface="+mn-lt"/>
                <a:ea typeface="+mn-ea"/>
                <a:cs typeface="+mn-cs"/>
              </a:rPr>
              <a:t>responsibility </a:t>
            </a:r>
            <a:r>
              <a:rPr lang="en-US" sz="1200" kern="1200" dirty="0">
                <a:solidFill>
                  <a:schemeClr val="tx1"/>
                </a:solidFill>
                <a:effectLst/>
                <a:latin typeface="+mn-lt"/>
                <a:ea typeface="+mn-ea"/>
                <a:cs typeface="+mn-cs"/>
              </a:rPr>
              <a:t>and choice practices include problem-solving skills, like the capacity to define problems, to generate and reflect on solutions, and to consider the implications on others for potential solutions (Bierman, et al., 2008). You can easily incorporate responsibility and choice practices into your repertoire to benefit students of all ages, abilities, and backgrounds.</a:t>
            </a:r>
          </a:p>
        </p:txBody>
      </p:sp>
      <p:sp>
        <p:nvSpPr>
          <p:cNvPr id="4" name="Slide Number Placeholder 3"/>
          <p:cNvSpPr>
            <a:spLocks noGrp="1"/>
          </p:cNvSpPr>
          <p:nvPr>
            <p:ph type="sldNum" sz="quarter" idx="10"/>
          </p:nvPr>
        </p:nvSpPr>
        <p:spPr/>
        <p:txBody>
          <a:bodyPr/>
          <a:lstStyle/>
          <a:p>
            <a:fld id="{ADC8B38F-BEA7-ED45-94C2-403ED7B0907D}" type="slidenum">
              <a:rPr lang="en-US" smtClean="0"/>
              <a:t>6</a:t>
            </a:fld>
            <a:endParaRPr lang="en-US"/>
          </a:p>
        </p:txBody>
      </p:sp>
    </p:spTree>
    <p:extLst>
      <p:ext uri="{BB962C8B-B14F-4D97-AF65-F5344CB8AC3E}">
        <p14:creationId xmlns:p14="http://schemas.microsoft.com/office/powerpoint/2010/main" val="242527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Elements of responsibility and choice practices can be found within multiple components of the </a:t>
            </a:r>
            <a:r>
              <a:rPr lang="en-US" sz="1200" i="1" kern="1200" dirty="0">
                <a:solidFill>
                  <a:schemeClr val="tx1"/>
                </a:solidFill>
                <a:effectLst/>
                <a:latin typeface="+mn-lt"/>
                <a:ea typeface="+mn-ea"/>
                <a:cs typeface="+mn-cs"/>
              </a:rPr>
              <a:t>Tennessee Educator Acceleration Model,</a:t>
            </a:r>
            <a:r>
              <a:rPr lang="en-US" sz="1200" kern="1200" dirty="0">
                <a:solidFill>
                  <a:schemeClr val="tx1"/>
                </a:solidFill>
                <a:effectLst/>
                <a:latin typeface="+mn-lt"/>
                <a:ea typeface="+mn-ea"/>
                <a:cs typeface="+mn-cs"/>
              </a:rPr>
              <a:t> sometimes referred to as TEAM. For example, responsibility and choice practices can be seen within the </a:t>
            </a:r>
            <a:r>
              <a:rPr lang="en-US" sz="1200" i="1" kern="1200" dirty="0">
                <a:solidFill>
                  <a:schemeClr val="tx1"/>
                </a:solidFill>
                <a:effectLst/>
                <a:latin typeface="+mn-lt"/>
                <a:ea typeface="+mn-ea"/>
                <a:cs typeface="+mn-cs"/>
              </a:rPr>
              <a:t>activities and materials</a:t>
            </a:r>
            <a:r>
              <a:rPr lang="en-US" sz="1200" kern="1200" dirty="0">
                <a:solidFill>
                  <a:schemeClr val="tx1"/>
                </a:solidFill>
                <a:effectLst/>
                <a:latin typeface="+mn-lt"/>
                <a:ea typeface="+mn-ea"/>
                <a:cs typeface="+mn-cs"/>
              </a:rPr>
              <a:t> component of the TEAM, as students can choose the activities and materials they use in the classroom, while other activities demand self-direction and self-monitoring. Similarly, it can be found within the </a:t>
            </a:r>
            <a:r>
              <a:rPr lang="en-US" sz="1200" i="1" kern="1200" dirty="0">
                <a:solidFill>
                  <a:schemeClr val="tx1"/>
                </a:solidFill>
                <a:effectLst/>
                <a:latin typeface="+mn-lt"/>
                <a:ea typeface="+mn-ea"/>
                <a:cs typeface="+mn-cs"/>
              </a:rPr>
              <a:t>questioning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academic feedback</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group students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thinking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expectations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managing student behavior </a:t>
            </a:r>
            <a:r>
              <a:rPr lang="en-US" sz="1200" kern="1200" dirty="0">
                <a:solidFill>
                  <a:schemeClr val="tx1"/>
                </a:solidFill>
                <a:effectLst/>
                <a:latin typeface="+mn-lt"/>
                <a:ea typeface="+mn-ea"/>
                <a:cs typeface="+mn-cs"/>
              </a:rPr>
              <a:t>components of the TEAM General Educator Rubric. This module will help you learn how to promote responsibility and choice in a way that is consistent with the “Significantly Above Expectations” category within the TEAM Rubric.</a:t>
            </a:r>
          </a:p>
        </p:txBody>
      </p:sp>
      <p:sp>
        <p:nvSpPr>
          <p:cNvPr id="4" name="Slide Number Placeholder 3"/>
          <p:cNvSpPr>
            <a:spLocks noGrp="1"/>
          </p:cNvSpPr>
          <p:nvPr>
            <p:ph type="sldNum" sz="quarter" idx="10"/>
          </p:nvPr>
        </p:nvSpPr>
        <p:spPr/>
        <p:txBody>
          <a:bodyPr/>
          <a:lstStyle/>
          <a:p>
            <a:fld id="{ADC8B38F-BEA7-ED45-94C2-403ED7B0907D}" type="slidenum">
              <a:rPr lang="en-US" smtClean="0"/>
              <a:t>7</a:t>
            </a:fld>
            <a:endParaRPr lang="en-US"/>
          </a:p>
        </p:txBody>
      </p:sp>
    </p:spTree>
    <p:extLst>
      <p:ext uri="{BB962C8B-B14F-4D97-AF65-F5344CB8AC3E}">
        <p14:creationId xmlns:p14="http://schemas.microsoft.com/office/powerpoint/2010/main" val="236576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Before you get started, take a few minutes to reflect on how you promote responsibility and choice in your classroom. What strategies do you use? How confident do you feel in monitoring and evaluating academic and social and personal learning as a result of allowing for greater student responsibility? How do students react when given opportunities to develop responsibility and have choices? If it’s helpful, reflect on your use of strategies in a recent class, one that you can easily remember. Otherwise, try to think more holistically about your use of responsibility and choice during a typical 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refer to Handout 1, </a:t>
            </a:r>
            <a:r>
              <a:rPr lang="en-US" sz="1200" i="1" kern="1200" dirty="0">
                <a:solidFill>
                  <a:schemeClr val="tx1"/>
                </a:solidFill>
                <a:effectLst/>
                <a:latin typeface="+mn-lt"/>
                <a:ea typeface="+mn-ea"/>
                <a:cs typeface="+mn-cs"/>
              </a:rPr>
              <a:t>Responsibility and Choice Self­-Assessment, </a:t>
            </a:r>
            <a:r>
              <a:rPr lang="en-US" sz="1200" kern="1200" dirty="0">
                <a:solidFill>
                  <a:schemeClr val="tx1"/>
                </a:solidFill>
                <a:effectLst/>
                <a:latin typeface="+mn-lt"/>
                <a:ea typeface="+mn-ea"/>
                <a:cs typeface="+mn-cs"/>
              </a:rPr>
              <a:t>to reflect on how you implement these practices in your classroom.</a:t>
            </a:r>
          </a:p>
        </p:txBody>
      </p:sp>
      <p:sp>
        <p:nvSpPr>
          <p:cNvPr id="4" name="Slide Number Placeholder 3"/>
          <p:cNvSpPr>
            <a:spLocks noGrp="1"/>
          </p:cNvSpPr>
          <p:nvPr>
            <p:ph type="sldNum" sz="quarter" idx="10"/>
          </p:nvPr>
        </p:nvSpPr>
        <p:spPr/>
        <p:txBody>
          <a:bodyPr/>
          <a:lstStyle/>
          <a:p>
            <a:fld id="{ADC8B38F-BEA7-ED45-94C2-403ED7B0907D}" type="slidenum">
              <a:rPr lang="en-US" smtClean="0"/>
              <a:t>8</a:t>
            </a:fld>
            <a:endParaRPr lang="en-US"/>
          </a:p>
        </p:txBody>
      </p:sp>
    </p:spTree>
    <p:extLst>
      <p:ext uri="{BB962C8B-B14F-4D97-AF65-F5344CB8AC3E}">
        <p14:creationId xmlns:p14="http://schemas.microsoft.com/office/powerpoint/2010/main" val="150796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Now that you’ve reflected on your use of responsibility and choice, take a deeper look at these practices in action. Select one of the short videos based on whether you’re interested in viewing an elementary or secondary classroom, or perhaps both! As you watch the video, pay close attention to how the teacher proactively supports students to manage their learning during opportunities that promote responsibility and choice. You’ll find some reflection questions in Handout 2, </a:t>
            </a:r>
            <a:r>
              <a:rPr lang="en-US" sz="1200" i="1" kern="1200" dirty="0">
                <a:solidFill>
                  <a:schemeClr val="tx1"/>
                </a:solidFill>
                <a:effectLst/>
                <a:latin typeface="+mn-lt"/>
                <a:ea typeface="+mn-ea"/>
                <a:cs typeface="+mn-cs"/>
              </a:rPr>
              <a:t>See It in Action Reflections</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you might ask yourself as you watch</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Responsibility and Choice in the Middle School: </a:t>
            </a:r>
            <a:r>
              <a:rPr lang="en-US" sz="1200" u="sng" kern="1200" dirty="0" smtClean="0">
                <a:solidFill>
                  <a:schemeClr val="tx1"/>
                </a:solidFill>
                <a:effectLst/>
                <a:latin typeface="+mn-lt"/>
                <a:ea typeface="+mn-ea"/>
                <a:cs typeface="+mn-cs"/>
                <a:hlinkClick r:id="rId3"/>
              </a:rPr>
              <a:t>https://youtu.be/_tSE6SynNc4</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Responsibility and Choice in the Elementary School: </a:t>
            </a:r>
            <a:r>
              <a:rPr lang="en-US" sz="1200" u="sng" kern="1200" dirty="0" smtClean="0">
                <a:solidFill>
                  <a:schemeClr val="tx1"/>
                </a:solidFill>
                <a:effectLst/>
                <a:latin typeface="+mn-lt"/>
                <a:ea typeface="+mn-ea"/>
                <a:cs typeface="+mn-cs"/>
                <a:hlinkClick r:id="rId4"/>
              </a:rPr>
              <a:t>https://youtu.be/bbTr2dFt1RA</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C8B38F-BEA7-ED45-94C2-403ED7B0907D}" type="slidenum">
              <a:rPr lang="en-US" smtClean="0"/>
              <a:t>9</a:t>
            </a:fld>
            <a:endParaRPr lang="en-US"/>
          </a:p>
        </p:txBody>
      </p:sp>
    </p:spTree>
    <p:extLst>
      <p:ext uri="{BB962C8B-B14F-4D97-AF65-F5344CB8AC3E}">
        <p14:creationId xmlns:p14="http://schemas.microsoft.com/office/powerpoint/2010/main" val="426178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4.xml"/><Relationship Id="rId1" Type="http://schemas.openxmlformats.org/officeDocument/2006/relationships/tags" Target="../tags/tag5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4.xml"/><Relationship Id="rId1" Type="http://schemas.openxmlformats.org/officeDocument/2006/relationships/tags" Target="../tags/tag5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4.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2.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2.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2.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2.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3.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3.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3.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3.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4.xml"/><Relationship Id="rId1" Type="http://schemas.openxmlformats.org/officeDocument/2006/relationships/tags" Target="../tags/tag50.xml"/><Relationship Id="rId5" Type="http://schemas.openxmlformats.org/officeDocument/2006/relationships/image" Target="../media/image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734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chemeClr val="accent4">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40981140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072001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3638409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116524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32216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4244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164964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166949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2498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4292154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78572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28398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3713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89573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256321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167099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806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chemeClr val="accent6">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338679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chemeClr val="accent6">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544461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4313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0913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490457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4182849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472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350808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chemeClr val="accent1">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45640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chemeClr val="accent1">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4236088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1059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0458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91253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2737541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382854-8DFA-3242-B123-8FF059FFA47F}"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82854-8DFA-3242-B123-8FF059FFA47F}"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382854-8DFA-3242-B123-8FF059FFA47F}"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382854-8DFA-3242-B123-8FF059FFA47F}"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42651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382854-8DFA-3242-B123-8FF059FFA47F}"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382854-8DFA-3242-B123-8FF059FFA47F}"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82854-8DFA-3242-B123-8FF059FFA47F}"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82854-8DFA-3242-B123-8FF059FFA47F}"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82854-8DFA-3242-B123-8FF059FFA47F}"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82854-8DFA-3242-B123-8FF059FFA47F}"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82854-8DFA-3242-B123-8FF059FFA47F}"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2AED9-7922-D644-BA74-A4CB476740D5}"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7323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4130548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85512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5097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792634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644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2414223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3384779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079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FFD96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48400" y="753666"/>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608374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FFD96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592391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90732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74383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23114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907834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3160606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081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48400" y="7961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9749254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893015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15856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2206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1970225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4118326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436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8978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59941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2320555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1658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9652510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33792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47626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20262161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4207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48400" y="783336"/>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211926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563082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426723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495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59757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4170675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737311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263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FFD96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48400" y="7961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87441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FFD96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203414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871390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7150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25075326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2994319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896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chemeClr val="accent4">
              <a:lumMod val="60000"/>
              <a:lumOff val="4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34225"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2541215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9DC3E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29350" y="77419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0636869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9DC3E6"/>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11440561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13095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3395" y="1129063"/>
            <a:ext cx="1762577" cy="1443212"/>
          </a:xfrm>
          <a:prstGeom prst="rect">
            <a:avLst/>
          </a:prstGeom>
        </p:spPr>
      </p:pic>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550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7478" y="1221069"/>
            <a:ext cx="1511032" cy="1335644"/>
          </a:xfrm>
          <a:prstGeom prst="rect">
            <a:avLst/>
          </a:prstGeom>
        </p:spPr>
      </p:pic>
    </p:spTree>
    <p:custDataLst>
      <p:tags r:id="rId1"/>
    </p:custDataLst>
    <p:extLst>
      <p:ext uri="{BB962C8B-B14F-4D97-AF65-F5344CB8AC3E}">
        <p14:creationId xmlns:p14="http://schemas.microsoft.com/office/powerpoint/2010/main" val="1806608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861104" y="189625"/>
            <a:ext cx="4459485" cy="302625"/>
          </a:xfrm>
          <a:prstGeom prst="rect">
            <a:avLst/>
          </a:prstGeom>
        </p:spPr>
        <p:txBody>
          <a:bodyPr/>
          <a:lstStyle/>
          <a:p>
            <a:r>
              <a:rPr lang="en-US" dirty="0"/>
              <a:t>CLICK TO EDIT TITLE</a:t>
            </a:r>
          </a:p>
        </p:txBody>
      </p:sp>
      <p:sp>
        <p:nvSpPr>
          <p:cNvPr id="12" name="Rectangle 11"/>
          <p:cNvSpPr/>
          <p:nvPr userDrawn="1"/>
        </p:nvSpPr>
        <p:spPr>
          <a:xfrm>
            <a:off x="1828800" y="3453062"/>
            <a:ext cx="2194560" cy="146785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026567" y="3453062"/>
            <a:ext cx="2194560" cy="14678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154238" y="3453062"/>
            <a:ext cx="2194560" cy="1467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43790" y="3544950"/>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5175" y="3544950"/>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66368" y="3531249"/>
            <a:ext cx="856935" cy="701665"/>
          </a:xfrm>
          <a:prstGeom prst="rect">
            <a:avLst/>
          </a:prstGeom>
        </p:spPr>
      </p:pic>
      <p:sp>
        <p:nvSpPr>
          <p:cNvPr id="18" name="Rounded Rectangle 17"/>
          <p:cNvSpPr/>
          <p:nvPr userDrawn="1"/>
        </p:nvSpPr>
        <p:spPr>
          <a:xfrm>
            <a:off x="2252312" y="4486649"/>
            <a:ext cx="1347537"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413428" y="4496031"/>
            <a:ext cx="1347537" cy="2286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77750" y="4496031"/>
            <a:ext cx="1347537" cy="2286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Content Placeholder 2"/>
          <p:cNvSpPr>
            <a:spLocks noGrp="1"/>
          </p:cNvSpPr>
          <p:nvPr>
            <p:ph sz="quarter" idx="10"/>
          </p:nvPr>
        </p:nvSpPr>
        <p:spPr>
          <a:xfrm>
            <a:off x="1828801" y="770335"/>
            <a:ext cx="6519863" cy="23824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0" y="0"/>
            <a:ext cx="9144000" cy="5143500"/>
          </a:xfrm>
          <a:prstGeom prst="rect">
            <a:avLst/>
          </a:prstGeom>
          <a:solidFill>
            <a:srgbClr val="3545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434906" y="1033976"/>
            <a:ext cx="6665715" cy="3121287"/>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1624306" y="2983890"/>
            <a:ext cx="6300980" cy="954107"/>
          </a:xfrm>
          <a:prstGeom prst="rect">
            <a:avLst/>
          </a:prstGeom>
          <a:noFill/>
        </p:spPr>
        <p:txBody>
          <a:bodyPr wrap="square" rtlCol="0">
            <a:spAutoFit/>
          </a:bodyPr>
          <a:lstStyle/>
          <a:p>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spare ribs pork belly strip steak kielbasa turkey. Brisket jowl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boudin</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picanha</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landjaeger</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ground round. Kevin kielbasa bacon tri-tip meatball. Chicken biltong ball tip short ribs, pastrami tail meatloaf tongue rump meatball </a:t>
            </a:r>
            <a:r>
              <a:rPr lang="en-US" sz="14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shankle</a:t>
            </a: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pig chuck brisket tenderloin.</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userDrawn="1"/>
        </p:nvSpPr>
        <p:spPr>
          <a:xfrm>
            <a:off x="1624307" y="2685170"/>
            <a:ext cx="6478685" cy="33855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Bacon ipsum dolor.</a:t>
            </a:r>
          </a:p>
        </p:txBody>
      </p:sp>
      <p:sp>
        <p:nvSpPr>
          <p:cNvPr id="6" name="Multiply 5"/>
          <p:cNvSpPr/>
          <p:nvPr userDrawn="1"/>
        </p:nvSpPr>
        <p:spPr>
          <a:xfrm>
            <a:off x="7596556" y="1055206"/>
            <a:ext cx="413138" cy="390248"/>
          </a:xfrm>
          <a:prstGeom prst="mathMultiply">
            <a:avLst>
              <a:gd name="adj1" fmla="val 16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222" y="1174989"/>
            <a:ext cx="1215442" cy="1313898"/>
          </a:xfrm>
          <a:prstGeom prst="rect">
            <a:avLst/>
          </a:prstGeom>
        </p:spPr>
      </p:pic>
    </p:spTree>
    <p:custDataLst>
      <p:tags r:id="rId1"/>
    </p:custDataLst>
    <p:extLst>
      <p:ext uri="{BB962C8B-B14F-4D97-AF65-F5344CB8AC3E}">
        <p14:creationId xmlns:p14="http://schemas.microsoft.com/office/powerpoint/2010/main" val="6397755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3204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10300" y="762000"/>
            <a:ext cx="2781300" cy="332740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33440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37589611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19"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6229350" y="2485740"/>
            <a:ext cx="2743200" cy="1654460"/>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55"/>
          <p:cNvSpPr>
            <a:spLocks noGrp="1"/>
          </p:cNvSpPr>
          <p:nvPr>
            <p:ph sz="quarter" idx="13"/>
          </p:nvPr>
        </p:nvSpPr>
        <p:spPr>
          <a:xfrm>
            <a:off x="6210300" y="770732"/>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
        <p:nvSpPr>
          <p:cNvPr id="6" name="Content Placeholder 55"/>
          <p:cNvSpPr>
            <a:spLocks noGrp="1"/>
          </p:cNvSpPr>
          <p:nvPr>
            <p:ph sz="quarter" idx="14"/>
          </p:nvPr>
        </p:nvSpPr>
        <p:spPr>
          <a:xfrm>
            <a:off x="6229350" y="2560924"/>
            <a:ext cx="2743200" cy="1579276"/>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endParaRPr lang="en-US" dirty="0"/>
          </a:p>
        </p:txBody>
      </p:sp>
    </p:spTree>
    <p:extLst>
      <p:ext uri="{BB962C8B-B14F-4D97-AF65-F5344CB8AC3E}">
        <p14:creationId xmlns:p14="http://schemas.microsoft.com/office/powerpoint/2010/main" val="2270063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753207" y="2651723"/>
            <a:ext cx="2194560" cy="146785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950974" y="2651723"/>
            <a:ext cx="2194560" cy="14678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78645" y="2651723"/>
            <a:ext cx="2194560" cy="146785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8197" y="2743611"/>
            <a:ext cx="564580" cy="610313"/>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9582" y="2743611"/>
            <a:ext cx="690456" cy="61031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0775" y="2729910"/>
            <a:ext cx="856935" cy="701665"/>
          </a:xfrm>
          <a:prstGeom prst="rect">
            <a:avLst/>
          </a:prstGeom>
        </p:spPr>
      </p:pic>
      <p:sp>
        <p:nvSpPr>
          <p:cNvPr id="18" name="Rounded Rectangle 17"/>
          <p:cNvSpPr/>
          <p:nvPr userDrawn="1"/>
        </p:nvSpPr>
        <p:spPr>
          <a:xfrm>
            <a:off x="2176719" y="3685310"/>
            <a:ext cx="1347537" cy="2286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19" name="Rounded Rectangle 18"/>
          <p:cNvSpPr/>
          <p:nvPr userDrawn="1"/>
        </p:nvSpPr>
        <p:spPr>
          <a:xfrm>
            <a:off x="4337835" y="3694692"/>
            <a:ext cx="1347537" cy="228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0" name="Rounded Rectangle 19"/>
          <p:cNvSpPr/>
          <p:nvPr userDrawn="1"/>
        </p:nvSpPr>
        <p:spPr>
          <a:xfrm>
            <a:off x="6502157" y="3694692"/>
            <a:ext cx="1347537" cy="2286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a:t>
            </a:r>
            <a:r>
              <a:rPr lang="en-US" sz="1200" baseline="0" dirty="0"/>
              <a:t> MORE</a:t>
            </a:r>
            <a:endParaRPr lang="en-US" sz="1200" dirty="0"/>
          </a:p>
        </p:txBody>
      </p:sp>
      <p:sp>
        <p:nvSpPr>
          <p:cNvPr id="21" name="Title 1"/>
          <p:cNvSpPr>
            <a:spLocks noGrp="1"/>
          </p:cNvSpPr>
          <p:nvPr>
            <p:ph type="title" hasCustomPrompt="1"/>
          </p:nvPr>
        </p:nvSpPr>
        <p:spPr>
          <a:xfrm>
            <a:off x="1061004" y="189625"/>
            <a:ext cx="7765496" cy="445375"/>
          </a:xfrm>
          <a:prstGeom prst="rect">
            <a:avLst/>
          </a:prstGeom>
        </p:spPr>
        <p:txBody>
          <a:bodyPr/>
          <a:lstStyle>
            <a:lvl1pPr>
              <a:defRPr sz="3200">
                <a:solidFill>
                  <a:srgbClr val="FFFFFF"/>
                </a:solidFill>
                <a:latin typeface="Arial"/>
                <a:cs typeface="Arial"/>
              </a:defRPr>
            </a:lvl1pPr>
          </a:lstStyle>
          <a:p>
            <a:r>
              <a:rPr lang="en-US" dirty="0"/>
              <a:t>CLICK TO EDIT TITLE</a:t>
            </a:r>
          </a:p>
        </p:txBody>
      </p:sp>
      <p:sp>
        <p:nvSpPr>
          <p:cNvPr id="22" name="Content Placeholder 55"/>
          <p:cNvSpPr>
            <a:spLocks noGrp="1"/>
          </p:cNvSpPr>
          <p:nvPr>
            <p:ph sz="quarter" idx="12"/>
          </p:nvPr>
        </p:nvSpPr>
        <p:spPr>
          <a:xfrm>
            <a:off x="1060450" y="783432"/>
            <a:ext cx="5073650" cy="3356768"/>
          </a:xfrm>
          <a:prstGeom prst="rect">
            <a:avLst/>
          </a:prstGeom>
        </p:spPr>
        <p:txBody>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9097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18"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13" Type="http://schemas.openxmlformats.org/officeDocument/2006/relationships/image" Target="../media/image8.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7.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7.png"/><Relationship Id="rId5" Type="http://schemas.openxmlformats.org/officeDocument/2006/relationships/slideLayout" Target="../slideLayouts/slideLayout72.xml"/><Relationship Id="rId1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slideLayout" Target="../slideLayouts/slideLayout71.xml"/><Relationship Id="rId9" Type="http://schemas.openxmlformats.org/officeDocument/2006/relationships/image" Target="../media/image2.png"/><Relationship Id="rId1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7.png"/><Relationship Id="rId5" Type="http://schemas.openxmlformats.org/officeDocument/2006/relationships/slideLayout" Target="../slideLayouts/slideLayout79.xml"/><Relationship Id="rId1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slideLayout" Target="../slideLayouts/slideLayout78.xml"/><Relationship Id="rId9" Type="http://schemas.openxmlformats.org/officeDocument/2006/relationships/image" Target="../media/image2.png"/><Relationship Id="rId14" Type="http://schemas.openxmlformats.org/officeDocument/2006/relationships/image" Target="../media/image9.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13" Type="http://schemas.openxmlformats.org/officeDocument/2006/relationships/image" Target="../media/image8.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7.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7.png"/><Relationship Id="rId5" Type="http://schemas.openxmlformats.org/officeDocument/2006/relationships/slideLayout" Target="../slideLayouts/slideLayout86.xml"/><Relationship Id="rId1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slideLayout" Target="../slideLayouts/slideLayout85.xml"/><Relationship Id="rId9" Type="http://schemas.openxmlformats.org/officeDocument/2006/relationships/image" Target="../media/image2.png"/><Relationship Id="rId1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13" Type="http://schemas.openxmlformats.org/officeDocument/2006/relationships/image" Target="../media/image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7.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17.png"/><Relationship Id="rId5" Type="http://schemas.openxmlformats.org/officeDocument/2006/relationships/slideLayout" Target="../slideLayouts/slideLayout93.xml"/><Relationship Id="rId1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slideLayout" Target="../slideLayouts/slideLayout92.xml"/><Relationship Id="rId9" Type="http://schemas.openxmlformats.org/officeDocument/2006/relationships/image" Target="../media/image2.png"/><Relationship Id="rId14"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13" Type="http://schemas.openxmlformats.org/officeDocument/2006/relationships/image" Target="../media/image21.png"/><Relationship Id="rId18" Type="http://schemas.openxmlformats.org/officeDocument/2006/relationships/image" Target="../media/image1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20.png"/><Relationship Id="rId17" Type="http://schemas.openxmlformats.org/officeDocument/2006/relationships/image" Target="../media/image9.png"/><Relationship Id="rId2" Type="http://schemas.openxmlformats.org/officeDocument/2006/relationships/slideLayout" Target="../slideLayouts/slideLayout97.xml"/><Relationship Id="rId16" Type="http://schemas.openxmlformats.org/officeDocument/2006/relationships/image" Target="../media/image8.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9.png"/><Relationship Id="rId5" Type="http://schemas.openxmlformats.org/officeDocument/2006/relationships/slideLayout" Target="../slideLayouts/slideLayout100.xml"/><Relationship Id="rId1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slideLayout" Target="../slideLayouts/slideLayout99.xml"/><Relationship Id="rId9" Type="http://schemas.openxmlformats.org/officeDocument/2006/relationships/image" Target="../media/image2.png"/><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5.png"/><Relationship Id="rId18" Type="http://schemas.openxmlformats.org/officeDocument/2006/relationships/slide" Target="../slides/slid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5.png"/><Relationship Id="rId18" Type="http://schemas.openxmlformats.org/officeDocument/2006/relationships/slide" Target="../slides/slid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16.xml"/><Relationship Id="rId16"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png"/><Relationship Id="rId5" Type="http://schemas.openxmlformats.org/officeDocument/2006/relationships/slideLayout" Target="../slideLayouts/slideLayout19.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5.png"/><Relationship Id="rId18" Type="http://schemas.openxmlformats.org/officeDocument/2006/relationships/slide" Target="../slides/slid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23.xml"/><Relationship Id="rId16"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png"/><Relationship Id="rId5" Type="http://schemas.openxmlformats.org/officeDocument/2006/relationships/slideLayout" Target="../slideLayouts/slideLayout26.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image" Target="../media/image5.png"/><Relationship Id="rId18" Type="http://schemas.openxmlformats.org/officeDocument/2006/relationships/slide" Target="../slides/slid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30.xml"/><Relationship Id="rId16"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3.png"/><Relationship Id="rId5" Type="http://schemas.openxmlformats.org/officeDocument/2006/relationships/slideLayout" Target="../slideLayouts/slideLayout33.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13" Type="http://schemas.openxmlformats.org/officeDocument/2006/relationships/image" Target="../media/image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6.png"/><Relationship Id="rId5" Type="http://schemas.openxmlformats.org/officeDocument/2006/relationships/slideLayout" Target="../slideLayouts/slideLayout51.xml"/><Relationship Id="rId1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slideLayout" Target="../slideLayouts/slideLayout50.xml"/><Relationship Id="rId9" Type="http://schemas.openxmlformats.org/officeDocument/2006/relationships/image" Target="../media/image2.png"/><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7.png"/><Relationship Id="rId2" Type="http://schemas.openxmlformats.org/officeDocument/2006/relationships/slideLayout" Target="../slideLayouts/slideLayout55.xml"/><Relationship Id="rId16" Type="http://schemas.openxmlformats.org/officeDocument/2006/relationships/image" Target="../media/image15.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6.png"/><Relationship Id="rId5" Type="http://schemas.openxmlformats.org/officeDocument/2006/relationships/slideLayout" Target="../slideLayouts/slideLayout58.xml"/><Relationship Id="rId1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image" Target="../media/image18.png"/><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13" Type="http://schemas.openxmlformats.org/officeDocument/2006/relationships/image" Target="../media/image8.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7.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7.png"/><Relationship Id="rId5" Type="http://schemas.openxmlformats.org/officeDocument/2006/relationships/slideLayout" Target="../slideLayouts/slideLayout65.xml"/><Relationship Id="rId1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slideLayout" Target="../slideLayouts/slideLayout64.xml"/><Relationship Id="rId9" Type="http://schemas.openxmlformats.org/officeDocument/2006/relationships/image" Target="../media/image2.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363691" y="3424884"/>
            <a:ext cx="685800"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363690" y="827646"/>
            <a:ext cx="685800"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363691" y="1693392"/>
            <a:ext cx="685800"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9"/>
          <a:srcRect r="84703"/>
          <a:stretch>
            <a:fillRect/>
          </a:stretch>
        </p:blipFill>
        <p:spPr>
          <a:xfrm>
            <a:off x="338713" y="1884091"/>
            <a:ext cx="457200" cy="533003"/>
          </a:xfrm>
          <a:prstGeom prst="rect">
            <a:avLst/>
          </a:prstGeom>
        </p:spPr>
      </p:pic>
      <p:sp>
        <p:nvSpPr>
          <p:cNvPr id="42" name="Round Same Side Corner Rectangle 41"/>
          <p:cNvSpPr/>
          <p:nvPr userDrawn="1"/>
        </p:nvSpPr>
        <p:spPr>
          <a:xfrm rot="16200000">
            <a:off x="206652" y="-38100"/>
            <a:ext cx="685800"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363691" y="2559138"/>
            <a:ext cx="685800"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2050" name="Picture 2" descr="https://mail.google.com/mail/u/0/?ui=2&amp;ik=201fd33973&amp;view=fimg&amp;th=154a1b0e2e302fe5&amp;attid=0.1.1&amp;disp=emb&amp;attbid=ANGjdJ9RXCQB0HqnnkgcD6W2dGmMgkeCW1uoggPWNQM7hqjmQzXwmbqWDzd2wyOMVCS4MNa6kS2kmk4H5o6C4QxkosL6sEQO9KAYfqHS1aZqoZncru8HY-8zsd-N6J0&amp;sz=w540-h524&amp;ats=1463001611407&amp;rm=154a1b0e2e302fe5&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5120" y="144780"/>
            <a:ext cx="5653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6007" y="1010526"/>
            <a:ext cx="54016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ail.google.com/mail/u/0/?ui=2&amp;ik=201fd33973&amp;view=fimg&amp;th=154a1a987f0a23e3&amp;attid=0.1.3&amp;disp=emb&amp;attbid=ANGjdJ_8H6TpQRIBK4AHw5dwn0Q6agc0hIk06hTiHMTNHU8PUePX_fwppYC_Uy5idlW1qG3_6z4kUvm98_CBOVIaOr_Mvy2MOu9d2am6yb4XGw8IYo69KNs55ZavhXI&amp;sz=w520-h510&amp;ats=1463001688267&amp;rm=154a1a987f0a23e3&amp;zw&amp;atsh=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76007" y="2742018"/>
            <a:ext cx="5593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ail.google.com/mail/u/0/?ui=2&amp;ik=201fd33973&amp;view=fimg&amp;th=154a1c07e2414278&amp;attid=0.1.1&amp;disp=emb&amp;attbid=ANGjdJ-jVxyEs5JJLQgC_pyeKBea8TEhhBUlE43GnQBiysMTynCf8GJwwZfRofqduAq6BRJ7dmF3GVuxht4--nAyPBiz4GURFqURpyk8n3Le1EYnR7m94EbH0jsyFHk&amp;sz=w540-h524&amp;ats=1463002633926&amp;rm=154a1c07e2414278&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6007" y="3607764"/>
            <a:ext cx="565392" cy="54864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p:cNvPr>
          <p:cNvSpPr txBox="1"/>
          <p:nvPr userDrawn="1"/>
        </p:nvSpPr>
        <p:spPr>
          <a:xfrm>
            <a:off x="177800" y="952500"/>
            <a:ext cx="660400" cy="685800"/>
          </a:xfrm>
          <a:prstGeom prst="rect">
            <a:avLst/>
          </a:prstGeom>
          <a:noFill/>
        </p:spPr>
        <p:txBody>
          <a:bodyPr wrap="square" rtlCol="0">
            <a:spAutoFit/>
          </a:bodyPr>
          <a:lstStyle/>
          <a:p>
            <a:endParaRPr lang="en-US" dirty="0"/>
          </a:p>
        </p:txBody>
      </p:sp>
      <p:sp>
        <p:nvSpPr>
          <p:cNvPr id="47" name="TextBox 46">
            <a:hlinkClick r:id="" action="ppaction://noaction"/>
          </p:cNvPr>
          <p:cNvSpPr txBox="1"/>
          <p:nvPr userDrawn="1"/>
        </p:nvSpPr>
        <p:spPr>
          <a:xfrm>
            <a:off x="177800" y="1790700"/>
            <a:ext cx="660400" cy="685800"/>
          </a:xfrm>
          <a:prstGeom prst="rect">
            <a:avLst/>
          </a:prstGeom>
          <a:noFill/>
        </p:spPr>
        <p:txBody>
          <a:bodyPr wrap="square" rtlCol="0">
            <a:spAutoFit/>
          </a:bodyPr>
          <a:lstStyle/>
          <a:p>
            <a:endParaRPr lang="en-US" dirty="0"/>
          </a:p>
        </p:txBody>
      </p:sp>
      <p:sp>
        <p:nvSpPr>
          <p:cNvPr id="48" name="TextBox 47">
            <a:hlinkClick r:id="" action="ppaction://noaction"/>
          </p:cNvPr>
          <p:cNvSpPr txBox="1"/>
          <p:nvPr userDrawn="1"/>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49" name="TextBox 48">
            <a:hlinkClick r:id="" action="ppaction://noaction"/>
          </p:cNvPr>
          <p:cNvSpPr txBox="1"/>
          <p:nvPr userDrawn="1"/>
        </p:nvSpPr>
        <p:spPr>
          <a:xfrm>
            <a:off x="177800" y="3530600"/>
            <a:ext cx="660400" cy="685800"/>
          </a:xfrm>
          <a:prstGeom prst="rect">
            <a:avLst/>
          </a:prstGeom>
          <a:noFill/>
        </p:spPr>
        <p:txBody>
          <a:bodyPr wrap="square" rtlCol="0">
            <a:spAutoFit/>
          </a:bodyPr>
          <a:lstStyle/>
          <a:p>
            <a:endParaRPr lang="en-US" dirty="0"/>
          </a:p>
        </p:txBody>
      </p:sp>
      <p:grpSp>
        <p:nvGrpSpPr>
          <p:cNvPr id="30" name="Group 29"/>
          <p:cNvGrpSpPr/>
          <p:nvPr userDrawn="1"/>
        </p:nvGrpSpPr>
        <p:grpSpPr>
          <a:xfrm>
            <a:off x="5324919" y="4591269"/>
            <a:ext cx="3698484" cy="514728"/>
            <a:chOff x="5324919" y="4591269"/>
            <a:chExt cx="3698484" cy="514728"/>
          </a:xfrm>
        </p:grpSpPr>
        <p:pic>
          <p:nvPicPr>
            <p:cNvPr id="31"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32"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34"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sp>
        <p:nvSpPr>
          <p:cNvPr id="27" name="TextBox 26">
            <a:hlinkClick r:id="rId18" action="ppaction://hlinksldjump"/>
            <a:extLst>
              <a:ext uri="{FF2B5EF4-FFF2-40B4-BE49-F238E27FC236}">
                <a16:creationId xmlns:a16="http://schemas.microsoft.com/office/drawing/2014/main" id="{D74C723A-1D17-4948-8C86-96BB0FD2A2FE}"/>
              </a:ext>
            </a:extLst>
          </p:cNvPr>
          <p:cNvSpPr txBox="1"/>
          <p:nvPr userDrawn="1"/>
        </p:nvSpPr>
        <p:spPr>
          <a:xfrm>
            <a:off x="92351" y="88900"/>
            <a:ext cx="745849" cy="685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523445988"/>
      </p:ext>
    </p:extLst>
  </p:cSld>
  <p:clrMap bg1="lt1" tx1="dk1" bg2="lt2" tx2="dk2" accent1="accent1" accent2="accent2" accent3="accent3" accent4="accent4" accent5="accent5" accent6="accent6" hlink="hlink" folHlink="folHlink"/>
  <p:sldLayoutIdLst>
    <p:sldLayoutId id="2147483661" r:id="rId1"/>
    <p:sldLayoutId id="2147483729" r:id="rId2"/>
    <p:sldLayoutId id="2147483733" r:id="rId3"/>
    <p:sldLayoutId id="2147483664" r:id="rId4"/>
    <p:sldLayoutId id="2147483711" r:id="rId5"/>
    <p:sldLayoutId id="2147483712" r:id="rId6"/>
    <p:sldLayoutId id="2147483713"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299683"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1"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hlinkClick r:id="" action="ppaction://noaction"/>
          </p:cNvPr>
          <p:cNvSpPr txBox="1"/>
          <p:nvPr userDrawn="1"/>
        </p:nvSpPr>
        <p:spPr>
          <a:xfrm>
            <a:off x="95478" y="1334672"/>
            <a:ext cx="730250" cy="488950"/>
          </a:xfrm>
          <a:prstGeom prst="rect">
            <a:avLst/>
          </a:prstGeom>
          <a:noFill/>
        </p:spPr>
        <p:txBody>
          <a:bodyPr wrap="square" rtlCol="0">
            <a:spAutoFit/>
          </a:bodyPr>
          <a:lstStyle/>
          <a:p>
            <a:endParaRPr lang="en-US"/>
          </a:p>
        </p:txBody>
      </p:sp>
      <p:sp>
        <p:nvSpPr>
          <p:cNvPr id="40" name="TextBox 39">
            <a:hlinkClick r:id="" action="ppaction://noaction"/>
          </p:cNvPr>
          <p:cNvSpPr txBox="1"/>
          <p:nvPr userDrawn="1"/>
        </p:nvSpPr>
        <p:spPr>
          <a:xfrm>
            <a:off x="95478" y="1944272"/>
            <a:ext cx="730250" cy="488950"/>
          </a:xfrm>
          <a:prstGeom prst="rect">
            <a:avLst/>
          </a:prstGeom>
          <a:noFill/>
        </p:spPr>
        <p:txBody>
          <a:bodyPr wrap="square" rtlCol="0">
            <a:spAutoFit/>
          </a:bodyPr>
          <a:lstStyle/>
          <a:p>
            <a:endParaRPr lang="en-US"/>
          </a:p>
        </p:txBody>
      </p:sp>
      <p:sp>
        <p:nvSpPr>
          <p:cNvPr id="41" name="TextBox 40">
            <a:hlinkClick r:id="" action="ppaction://noaction"/>
          </p:cNvPr>
          <p:cNvSpPr txBox="1"/>
          <p:nvPr userDrawn="1"/>
        </p:nvSpPr>
        <p:spPr>
          <a:xfrm>
            <a:off x="95478" y="2560222"/>
            <a:ext cx="730250" cy="488950"/>
          </a:xfrm>
          <a:prstGeom prst="rect">
            <a:avLst/>
          </a:prstGeom>
          <a:noFill/>
        </p:spPr>
        <p:txBody>
          <a:bodyPr wrap="square" rtlCol="0">
            <a:spAutoFit/>
          </a:bodyPr>
          <a:lstStyle/>
          <a:p>
            <a:endParaRPr lang="en-US"/>
          </a:p>
        </p:txBody>
      </p:sp>
      <p:sp>
        <p:nvSpPr>
          <p:cNvPr id="43" name="TextBox 42">
            <a:hlinkClick r:id="" action="ppaction://noaction"/>
          </p:cNvPr>
          <p:cNvSpPr txBox="1"/>
          <p:nvPr userDrawn="1"/>
        </p:nvSpPr>
        <p:spPr>
          <a:xfrm>
            <a:off x="95478" y="3163472"/>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95478" y="721897"/>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4" name="Group 33"/>
          <p:cNvGrpSpPr/>
          <p:nvPr userDrawn="1"/>
        </p:nvGrpSpPr>
        <p:grpSpPr>
          <a:xfrm>
            <a:off x="5324919" y="4591269"/>
            <a:ext cx="3698484" cy="514728"/>
            <a:chOff x="5324919" y="4591269"/>
            <a:chExt cx="3698484" cy="514728"/>
          </a:xfrm>
        </p:grpSpPr>
        <p:pic>
          <p:nvPicPr>
            <p:cNvPr id="35" name="Shape 33"/>
            <p:cNvPicPr preferRelativeResize="0"/>
            <p:nvPr userDrawn="1"/>
          </p:nvPicPr>
          <p:blipFill rotWithShape="1">
            <a:blip r:embed="rId12">
              <a:alphaModFix/>
            </a:blip>
            <a:srcRect/>
            <a:stretch/>
          </p:blipFill>
          <p:spPr>
            <a:xfrm>
              <a:off x="5324919" y="4591269"/>
              <a:ext cx="1301071" cy="514728"/>
            </a:xfrm>
            <a:prstGeom prst="rect">
              <a:avLst/>
            </a:prstGeom>
            <a:noFill/>
            <a:ln>
              <a:noFill/>
            </a:ln>
          </p:spPr>
        </p:pic>
        <p:pic>
          <p:nvPicPr>
            <p:cNvPr id="47" name="Shape 35"/>
            <p:cNvPicPr preferRelativeResize="0"/>
            <p:nvPr userDrawn="1"/>
          </p:nvPicPr>
          <p:blipFill rotWithShape="1">
            <a:blip r:embed="rId13">
              <a:alphaModFix/>
            </a:blip>
            <a:srcRect/>
            <a:stretch/>
          </p:blipFill>
          <p:spPr>
            <a:xfrm>
              <a:off x="6898791" y="4644168"/>
              <a:ext cx="1046962" cy="461829"/>
            </a:xfrm>
            <a:prstGeom prst="rect">
              <a:avLst/>
            </a:prstGeom>
            <a:noFill/>
            <a:ln>
              <a:noFill/>
            </a:ln>
          </p:spPr>
        </p:pic>
        <p:pic>
          <p:nvPicPr>
            <p:cNvPr id="48" name="Shape 36"/>
            <p:cNvPicPr preferRelativeResize="0"/>
            <p:nvPr userDrawn="1"/>
          </p:nvPicPr>
          <p:blipFill rotWithShape="1">
            <a:blip r:embed="rId14">
              <a:alphaModFix/>
            </a:blip>
            <a:srcRect/>
            <a:stretch/>
          </p:blipFill>
          <p:spPr>
            <a:xfrm>
              <a:off x="8218554" y="4600627"/>
              <a:ext cx="804849" cy="505370"/>
            </a:xfrm>
            <a:prstGeom prst="rect">
              <a:avLst/>
            </a:prstGeom>
            <a:noFill/>
            <a:ln>
              <a:noFill/>
            </a:ln>
          </p:spPr>
        </p:pic>
      </p:grpSp>
      <p:pic>
        <p:nvPicPr>
          <p:cNvPr id="5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0800000">
            <a:off x="139935"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35706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28139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8"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hlinkClick r:id="" action="ppaction://noaction"/>
          </p:cNvPr>
          <p:cNvSpPr txBox="1"/>
          <p:nvPr userDrawn="1"/>
        </p:nvSpPr>
        <p:spPr>
          <a:xfrm>
            <a:off x="117095" y="1313176"/>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117095" y="1914993"/>
            <a:ext cx="730250" cy="488950"/>
          </a:xfrm>
          <a:prstGeom prst="rect">
            <a:avLst/>
          </a:prstGeom>
          <a:noFill/>
        </p:spPr>
        <p:txBody>
          <a:bodyPr wrap="square" rtlCol="0">
            <a:spAutoFit/>
          </a:bodyPr>
          <a:lstStyle/>
          <a:p>
            <a:endParaRPr lang="en-US"/>
          </a:p>
        </p:txBody>
      </p:sp>
      <p:sp>
        <p:nvSpPr>
          <p:cNvPr id="51" name="TextBox 50">
            <a:hlinkClick r:id="" action="ppaction://noaction"/>
          </p:cNvPr>
          <p:cNvSpPr txBox="1"/>
          <p:nvPr userDrawn="1"/>
        </p:nvSpPr>
        <p:spPr>
          <a:xfrm>
            <a:off x="117095" y="2530943"/>
            <a:ext cx="730250" cy="488950"/>
          </a:xfrm>
          <a:prstGeom prst="rect">
            <a:avLst/>
          </a:prstGeom>
          <a:noFill/>
        </p:spPr>
        <p:txBody>
          <a:bodyPr wrap="square" rtlCol="0">
            <a:spAutoFit/>
          </a:bodyPr>
          <a:lstStyle/>
          <a:p>
            <a:endParaRPr lang="en-US"/>
          </a:p>
        </p:txBody>
      </p:sp>
      <p:sp>
        <p:nvSpPr>
          <p:cNvPr id="52" name="TextBox 51">
            <a:hlinkClick r:id="" action="ppaction://noaction"/>
          </p:cNvPr>
          <p:cNvSpPr txBox="1"/>
          <p:nvPr userDrawn="1"/>
        </p:nvSpPr>
        <p:spPr>
          <a:xfrm>
            <a:off x="117095" y="3134193"/>
            <a:ext cx="730250" cy="488950"/>
          </a:xfrm>
          <a:prstGeom prst="rect">
            <a:avLst/>
          </a:prstGeom>
          <a:noFill/>
        </p:spPr>
        <p:txBody>
          <a:bodyPr wrap="square" rtlCol="0">
            <a:spAutoFit/>
          </a:bodyPr>
          <a:lstStyle/>
          <a:p>
            <a:endParaRPr lang="en-US"/>
          </a:p>
        </p:txBody>
      </p:sp>
      <p:sp>
        <p:nvSpPr>
          <p:cNvPr id="53" name="TextBox 52">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54" name="TextBox 53">
            <a:hlinkClick r:id="" action="ppaction://noaction"/>
          </p:cNvPr>
          <p:cNvSpPr txBox="1"/>
          <p:nvPr userDrawn="1"/>
        </p:nvSpPr>
        <p:spPr>
          <a:xfrm>
            <a:off x="117095" y="700401"/>
            <a:ext cx="730250" cy="488950"/>
          </a:xfrm>
          <a:prstGeom prst="rect">
            <a:avLst/>
          </a:prstGeom>
          <a:noFill/>
        </p:spPr>
        <p:txBody>
          <a:bodyPr wrap="square" rtlCol="0">
            <a:spAutoFit/>
          </a:bodyPr>
          <a:lstStyle/>
          <a:p>
            <a:endParaRPr lang="en-US"/>
          </a:p>
        </p:txBody>
      </p:sp>
      <p:sp>
        <p:nvSpPr>
          <p:cNvPr id="55" name="TextBox 54">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7" name="Group 36"/>
          <p:cNvGrpSpPr/>
          <p:nvPr userDrawn="1"/>
        </p:nvGrpSpPr>
        <p:grpSpPr>
          <a:xfrm>
            <a:off x="5324919" y="4591269"/>
            <a:ext cx="3698484" cy="514728"/>
            <a:chOff x="5324919" y="4591269"/>
            <a:chExt cx="3698484" cy="514728"/>
          </a:xfrm>
        </p:grpSpPr>
        <p:pic>
          <p:nvPicPr>
            <p:cNvPr id="40" name="Shape 33"/>
            <p:cNvPicPr preferRelativeResize="0"/>
            <p:nvPr userDrawn="1"/>
          </p:nvPicPr>
          <p:blipFill rotWithShape="1">
            <a:blip r:embed="rId12">
              <a:alphaModFix/>
            </a:blip>
            <a:srcRect/>
            <a:stretch/>
          </p:blipFill>
          <p:spPr>
            <a:xfrm>
              <a:off x="5324919" y="4591269"/>
              <a:ext cx="1301071" cy="514728"/>
            </a:xfrm>
            <a:prstGeom prst="rect">
              <a:avLst/>
            </a:prstGeom>
            <a:noFill/>
            <a:ln>
              <a:noFill/>
            </a:ln>
          </p:spPr>
        </p:pic>
        <p:pic>
          <p:nvPicPr>
            <p:cNvPr id="41" name="Shape 35"/>
            <p:cNvPicPr preferRelativeResize="0"/>
            <p:nvPr userDrawn="1"/>
          </p:nvPicPr>
          <p:blipFill rotWithShape="1">
            <a:blip r:embed="rId13">
              <a:alphaModFix/>
            </a:blip>
            <a:srcRect/>
            <a:stretch/>
          </p:blipFill>
          <p:spPr>
            <a:xfrm>
              <a:off x="6898791" y="4644168"/>
              <a:ext cx="1046962" cy="461829"/>
            </a:xfrm>
            <a:prstGeom prst="rect">
              <a:avLst/>
            </a:prstGeom>
            <a:noFill/>
            <a:ln>
              <a:noFill/>
            </a:ln>
          </p:spPr>
        </p:pic>
        <p:pic>
          <p:nvPicPr>
            <p:cNvPr id="43" name="Shape 36"/>
            <p:cNvPicPr preferRelativeResize="0"/>
            <p:nvPr userDrawn="1"/>
          </p:nvPicPr>
          <p:blipFill rotWithShape="1">
            <a:blip r:embed="rId14">
              <a:alphaModFix/>
            </a:blip>
            <a:srcRect/>
            <a:stretch/>
          </p:blipFill>
          <p:spPr>
            <a:xfrm>
              <a:off x="8218554" y="4600627"/>
              <a:ext cx="804849" cy="505370"/>
            </a:xfrm>
            <a:prstGeom prst="rect">
              <a:avLst/>
            </a:prstGeom>
            <a:noFill/>
            <a:ln>
              <a:noFill/>
            </a:ln>
          </p:spPr>
        </p:pic>
      </p:grpSp>
      <p:pic>
        <p:nvPicPr>
          <p:cNvPr id="47"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6200000">
            <a:off x="13198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0064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290540"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1"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hlinkClick r:id="" action="ppaction://noaction"/>
          </p:cNvPr>
          <p:cNvSpPr txBox="1"/>
          <p:nvPr userDrawn="1"/>
        </p:nvSpPr>
        <p:spPr>
          <a:xfrm>
            <a:off x="108252" y="1291318"/>
            <a:ext cx="730250" cy="488950"/>
          </a:xfrm>
          <a:prstGeom prst="rect">
            <a:avLst/>
          </a:prstGeom>
          <a:noFill/>
        </p:spPr>
        <p:txBody>
          <a:bodyPr wrap="square" rtlCol="0">
            <a:spAutoFit/>
          </a:bodyPr>
          <a:lstStyle/>
          <a:p>
            <a:endParaRPr lang="en-US"/>
          </a:p>
        </p:txBody>
      </p:sp>
      <p:sp>
        <p:nvSpPr>
          <p:cNvPr id="40" name="TextBox 39">
            <a:hlinkClick r:id="" action="ppaction://noaction"/>
          </p:cNvPr>
          <p:cNvSpPr txBox="1"/>
          <p:nvPr userDrawn="1"/>
        </p:nvSpPr>
        <p:spPr>
          <a:xfrm>
            <a:off x="108252" y="1900918"/>
            <a:ext cx="730250" cy="488950"/>
          </a:xfrm>
          <a:prstGeom prst="rect">
            <a:avLst/>
          </a:prstGeom>
          <a:noFill/>
        </p:spPr>
        <p:txBody>
          <a:bodyPr wrap="square" rtlCol="0">
            <a:spAutoFit/>
          </a:bodyPr>
          <a:lstStyle/>
          <a:p>
            <a:endParaRPr lang="en-US"/>
          </a:p>
        </p:txBody>
      </p:sp>
      <p:sp>
        <p:nvSpPr>
          <p:cNvPr id="41" name="TextBox 40">
            <a:hlinkClick r:id="" action="ppaction://noaction"/>
          </p:cNvPr>
          <p:cNvSpPr txBox="1"/>
          <p:nvPr userDrawn="1"/>
        </p:nvSpPr>
        <p:spPr>
          <a:xfrm>
            <a:off x="108252" y="2516868"/>
            <a:ext cx="730250" cy="488950"/>
          </a:xfrm>
          <a:prstGeom prst="rect">
            <a:avLst/>
          </a:prstGeom>
          <a:noFill/>
        </p:spPr>
        <p:txBody>
          <a:bodyPr wrap="square" rtlCol="0">
            <a:spAutoFit/>
          </a:bodyPr>
          <a:lstStyle/>
          <a:p>
            <a:endParaRPr lang="en-US"/>
          </a:p>
        </p:txBody>
      </p:sp>
      <p:sp>
        <p:nvSpPr>
          <p:cNvPr id="43" name="TextBox 42">
            <a:hlinkClick r:id="" action="ppaction://noaction"/>
          </p:cNvPr>
          <p:cNvSpPr txBox="1"/>
          <p:nvPr userDrawn="1"/>
        </p:nvSpPr>
        <p:spPr>
          <a:xfrm>
            <a:off x="108252" y="3120118"/>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108252" y="678543"/>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4" name="Group 33"/>
          <p:cNvGrpSpPr/>
          <p:nvPr userDrawn="1"/>
        </p:nvGrpSpPr>
        <p:grpSpPr>
          <a:xfrm>
            <a:off x="5324919" y="4591269"/>
            <a:ext cx="3698484" cy="514728"/>
            <a:chOff x="5324919" y="4591269"/>
            <a:chExt cx="3698484" cy="514728"/>
          </a:xfrm>
        </p:grpSpPr>
        <p:pic>
          <p:nvPicPr>
            <p:cNvPr id="35" name="Shape 33"/>
            <p:cNvPicPr preferRelativeResize="0"/>
            <p:nvPr userDrawn="1"/>
          </p:nvPicPr>
          <p:blipFill rotWithShape="1">
            <a:blip r:embed="rId12">
              <a:alphaModFix/>
            </a:blip>
            <a:srcRect/>
            <a:stretch/>
          </p:blipFill>
          <p:spPr>
            <a:xfrm>
              <a:off x="5324919" y="4591269"/>
              <a:ext cx="1301071" cy="514728"/>
            </a:xfrm>
            <a:prstGeom prst="rect">
              <a:avLst/>
            </a:prstGeom>
            <a:noFill/>
            <a:ln>
              <a:noFill/>
            </a:ln>
          </p:spPr>
        </p:pic>
        <p:pic>
          <p:nvPicPr>
            <p:cNvPr id="47" name="Shape 35"/>
            <p:cNvPicPr preferRelativeResize="0"/>
            <p:nvPr userDrawn="1"/>
          </p:nvPicPr>
          <p:blipFill rotWithShape="1">
            <a:blip r:embed="rId13">
              <a:alphaModFix/>
            </a:blip>
            <a:srcRect/>
            <a:stretch/>
          </p:blipFill>
          <p:spPr>
            <a:xfrm>
              <a:off x="6898791" y="4644168"/>
              <a:ext cx="1046962" cy="461829"/>
            </a:xfrm>
            <a:prstGeom prst="rect">
              <a:avLst/>
            </a:prstGeom>
            <a:noFill/>
            <a:ln>
              <a:noFill/>
            </a:ln>
          </p:spPr>
        </p:pic>
        <p:pic>
          <p:nvPicPr>
            <p:cNvPr id="48" name="Shape 36"/>
            <p:cNvPicPr preferRelativeResize="0"/>
            <p:nvPr userDrawn="1"/>
          </p:nvPicPr>
          <p:blipFill rotWithShape="1">
            <a:blip r:embed="rId14">
              <a:alphaModFix/>
            </a:blip>
            <a:srcRect/>
            <a:stretch/>
          </p:blipFill>
          <p:spPr>
            <a:xfrm>
              <a:off x="8218554" y="4600627"/>
              <a:ext cx="804849" cy="505370"/>
            </a:xfrm>
            <a:prstGeom prst="rect">
              <a:avLst/>
            </a:prstGeom>
            <a:noFill/>
            <a:ln>
              <a:noFill/>
            </a:ln>
          </p:spPr>
        </p:pic>
      </p:grpSp>
      <p:pic>
        <p:nvPicPr>
          <p:cNvPr id="5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13198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1283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290540"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2"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30127"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hlinkClick r:id="" action="ppaction://noaction"/>
          </p:cNvPr>
          <p:cNvSpPr txBox="1"/>
          <p:nvPr userDrawn="1"/>
        </p:nvSpPr>
        <p:spPr>
          <a:xfrm>
            <a:off x="126037" y="1287701"/>
            <a:ext cx="730250" cy="488950"/>
          </a:xfrm>
          <a:prstGeom prst="rect">
            <a:avLst/>
          </a:prstGeom>
          <a:noFill/>
        </p:spPr>
        <p:txBody>
          <a:bodyPr wrap="square" rtlCol="0">
            <a:spAutoFit/>
          </a:bodyPr>
          <a:lstStyle/>
          <a:p>
            <a:endParaRPr lang="en-US"/>
          </a:p>
        </p:txBody>
      </p:sp>
      <p:sp>
        <p:nvSpPr>
          <p:cNvPr id="43" name="TextBox 42">
            <a:hlinkClick r:id="" action="ppaction://noaction"/>
          </p:cNvPr>
          <p:cNvSpPr txBox="1"/>
          <p:nvPr userDrawn="1"/>
        </p:nvSpPr>
        <p:spPr>
          <a:xfrm>
            <a:off x="126037" y="1897301"/>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126037" y="2513251"/>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126037" y="3116501"/>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51" name="TextBox 50">
            <a:hlinkClick r:id="" action="ppaction://noaction"/>
          </p:cNvPr>
          <p:cNvSpPr txBox="1"/>
          <p:nvPr userDrawn="1"/>
        </p:nvSpPr>
        <p:spPr>
          <a:xfrm>
            <a:off x="126037" y="674926"/>
            <a:ext cx="730250" cy="488950"/>
          </a:xfrm>
          <a:prstGeom prst="rect">
            <a:avLst/>
          </a:prstGeom>
          <a:noFill/>
        </p:spPr>
        <p:txBody>
          <a:bodyPr wrap="square" rtlCol="0">
            <a:spAutoFit/>
          </a:bodyPr>
          <a:lstStyle/>
          <a:p>
            <a:endParaRPr lang="en-US"/>
          </a:p>
        </p:txBody>
      </p:sp>
      <p:sp>
        <p:nvSpPr>
          <p:cNvPr id="52" name="TextBox 51">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5" name="Group 34"/>
          <p:cNvGrpSpPr/>
          <p:nvPr userDrawn="1"/>
        </p:nvGrpSpPr>
        <p:grpSpPr>
          <a:xfrm>
            <a:off x="5324919" y="4591269"/>
            <a:ext cx="3698484" cy="514728"/>
            <a:chOff x="5324919" y="4591269"/>
            <a:chExt cx="3698484" cy="514728"/>
          </a:xfrm>
        </p:grpSpPr>
        <p:pic>
          <p:nvPicPr>
            <p:cNvPr id="37" name="Shape 33"/>
            <p:cNvPicPr preferRelativeResize="0"/>
            <p:nvPr userDrawn="1"/>
          </p:nvPicPr>
          <p:blipFill rotWithShape="1">
            <a:blip r:embed="rId12">
              <a:alphaModFix/>
            </a:blip>
            <a:srcRect/>
            <a:stretch/>
          </p:blipFill>
          <p:spPr>
            <a:xfrm>
              <a:off x="5324919" y="4591269"/>
              <a:ext cx="1301071" cy="514728"/>
            </a:xfrm>
            <a:prstGeom prst="rect">
              <a:avLst/>
            </a:prstGeom>
            <a:noFill/>
            <a:ln>
              <a:noFill/>
            </a:ln>
          </p:spPr>
        </p:pic>
        <p:pic>
          <p:nvPicPr>
            <p:cNvPr id="38" name="Shape 35"/>
            <p:cNvPicPr preferRelativeResize="0"/>
            <p:nvPr userDrawn="1"/>
          </p:nvPicPr>
          <p:blipFill rotWithShape="1">
            <a:blip r:embed="rId13">
              <a:alphaModFix/>
            </a:blip>
            <a:srcRect/>
            <a:stretch/>
          </p:blipFill>
          <p:spPr>
            <a:xfrm>
              <a:off x="6898791" y="4644168"/>
              <a:ext cx="1046962" cy="461829"/>
            </a:xfrm>
            <a:prstGeom prst="rect">
              <a:avLst/>
            </a:prstGeom>
            <a:noFill/>
            <a:ln>
              <a:noFill/>
            </a:ln>
          </p:spPr>
        </p:pic>
        <p:pic>
          <p:nvPicPr>
            <p:cNvPr id="47" name="Shape 36"/>
            <p:cNvPicPr preferRelativeResize="0"/>
            <p:nvPr userDrawn="1"/>
          </p:nvPicPr>
          <p:blipFill rotWithShape="1">
            <a:blip r:embed="rId14">
              <a:alphaModFix/>
            </a:blip>
            <a:srcRect/>
            <a:stretch/>
          </p:blipFill>
          <p:spPr>
            <a:xfrm>
              <a:off x="8218554" y="4600627"/>
              <a:ext cx="804849" cy="505370"/>
            </a:xfrm>
            <a:prstGeom prst="rect">
              <a:avLst/>
            </a:prstGeom>
            <a:noFill/>
            <a:ln>
              <a:noFill/>
            </a:ln>
          </p:spPr>
        </p:pic>
      </p:grpSp>
      <p:pic>
        <p:nvPicPr>
          <p:cNvPr id="48"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2155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50"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https://mail.google.com/mail/u/0/?ui=2&amp;ik=201fd33973&amp;view=fimg&amp;th=154a1a987f0a23e3&amp;attid=0.1.8&amp;disp=emb&amp;attbid=ANGjdJ-m6fiMVi4z0BTvPb9B4nE-NzMzakjMHYAYslq6SAbn-nywyHuwyxQWA07GH5wgAJjJUScI5A9VF8BPRbUTo0ZIRBekIFyhDZCLzHdPeBfk3u0iv82ik580jVs&amp;sz=w540-h524&amp;ats=1463001688269&amp;rm=154a1a987f0a23e3&amp;zw&amp;atsh=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034202" y="-1247776"/>
            <a:ext cx="257175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https://mail.google.com/mail/u/0/?ui=2&amp;ik=201fd33973&amp;view=fimg&amp;th=154a1a987f0a23e3&amp;attid=0.1.2&amp;disp=emb&amp;attbid=ANGjdJ8lCACLc9rH11JGUviRw7te56lAraQRWskA4SA4MZMRIVH6nCwreg5-gicQ_igX3PYMG0mZZB4C9C5S8hkMQTUZthEMIOdGp6qXP44q-UvCgm1lh5jL-GrbgVo&amp;sz=w534-h516&amp;ats=1463001688267&amp;rm=154a1a987f0a23e3&amp;zw&amp;atsh=1"/>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021031" y="1346640"/>
            <a:ext cx="2543175" cy="2457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https://mail.google.com/mail/u/0/?ui=2&amp;ik=201fd33973&amp;view=fimg&amp;th=154a1a987f0a23e3&amp;attid=0.1.10&amp;disp=emb&amp;attbid=ANGjdJ_UBA5zHse-kWDkSUmbra0QyXeImz3kLeK36Wmql7QY2qC17g7AkhkeqmknVxqjw3K7_4ZIn04cxgj2ID0-7LAezoQtKNfJvwY3oGAVLYy_CsYLq3vJzRs8VZ8&amp;sz=w506-h512&amp;ats=1463001688269&amp;rm=154a1a987f0a23e3&amp;zw&amp;atsh=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927821" y="3860277"/>
            <a:ext cx="24098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hlinkClick r:id="" action="ppaction://noaction"/>
          </p:cNvPr>
          <p:cNvSpPr txBox="1"/>
          <p:nvPr userDrawn="1"/>
        </p:nvSpPr>
        <p:spPr>
          <a:xfrm>
            <a:off x="103645" y="1336329"/>
            <a:ext cx="730250" cy="488950"/>
          </a:xfrm>
          <a:prstGeom prst="rect">
            <a:avLst/>
          </a:prstGeom>
          <a:noFill/>
        </p:spPr>
        <p:txBody>
          <a:bodyPr wrap="square" rtlCol="0">
            <a:spAutoFit/>
          </a:bodyPr>
          <a:lstStyle/>
          <a:p>
            <a:endParaRPr lang="en-US"/>
          </a:p>
        </p:txBody>
      </p:sp>
      <p:sp>
        <p:nvSpPr>
          <p:cNvPr id="56" name="TextBox 55">
            <a:hlinkClick r:id="" action="ppaction://noaction"/>
          </p:cNvPr>
          <p:cNvSpPr txBox="1"/>
          <p:nvPr userDrawn="1"/>
        </p:nvSpPr>
        <p:spPr>
          <a:xfrm>
            <a:off x="103645" y="1945929"/>
            <a:ext cx="730250" cy="488950"/>
          </a:xfrm>
          <a:prstGeom prst="rect">
            <a:avLst/>
          </a:prstGeom>
          <a:noFill/>
        </p:spPr>
        <p:txBody>
          <a:bodyPr wrap="square" rtlCol="0">
            <a:spAutoFit/>
          </a:bodyPr>
          <a:lstStyle/>
          <a:p>
            <a:endParaRPr lang="en-US"/>
          </a:p>
        </p:txBody>
      </p:sp>
      <p:sp>
        <p:nvSpPr>
          <p:cNvPr id="57" name="TextBox 56">
            <a:hlinkClick r:id="" action="ppaction://noaction"/>
          </p:cNvPr>
          <p:cNvSpPr txBox="1"/>
          <p:nvPr userDrawn="1"/>
        </p:nvSpPr>
        <p:spPr>
          <a:xfrm>
            <a:off x="103645" y="2561879"/>
            <a:ext cx="730250" cy="488950"/>
          </a:xfrm>
          <a:prstGeom prst="rect">
            <a:avLst/>
          </a:prstGeom>
          <a:noFill/>
        </p:spPr>
        <p:txBody>
          <a:bodyPr wrap="square" rtlCol="0">
            <a:spAutoFit/>
          </a:bodyPr>
          <a:lstStyle/>
          <a:p>
            <a:endParaRPr lang="en-US"/>
          </a:p>
        </p:txBody>
      </p:sp>
      <p:sp>
        <p:nvSpPr>
          <p:cNvPr id="58" name="TextBox 57">
            <a:hlinkClick r:id="" action="ppaction://noaction"/>
          </p:cNvPr>
          <p:cNvSpPr txBox="1"/>
          <p:nvPr userDrawn="1"/>
        </p:nvSpPr>
        <p:spPr>
          <a:xfrm>
            <a:off x="103645" y="3165129"/>
            <a:ext cx="730250" cy="488950"/>
          </a:xfrm>
          <a:prstGeom prst="rect">
            <a:avLst/>
          </a:prstGeom>
          <a:noFill/>
        </p:spPr>
        <p:txBody>
          <a:bodyPr wrap="square" rtlCol="0">
            <a:spAutoFit/>
          </a:bodyPr>
          <a:lstStyle/>
          <a:p>
            <a:endParaRPr lang="en-US"/>
          </a:p>
        </p:txBody>
      </p:sp>
      <p:sp>
        <p:nvSpPr>
          <p:cNvPr id="59" name="TextBox 58">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60" name="TextBox 59">
            <a:hlinkClick r:id="" action="ppaction://noaction"/>
          </p:cNvPr>
          <p:cNvSpPr txBox="1"/>
          <p:nvPr userDrawn="1"/>
        </p:nvSpPr>
        <p:spPr>
          <a:xfrm>
            <a:off x="103645" y="723554"/>
            <a:ext cx="730250" cy="488950"/>
          </a:xfrm>
          <a:prstGeom prst="rect">
            <a:avLst/>
          </a:prstGeom>
          <a:noFill/>
        </p:spPr>
        <p:txBody>
          <a:bodyPr wrap="square" rtlCol="0">
            <a:spAutoFit/>
          </a:bodyPr>
          <a:lstStyle/>
          <a:p>
            <a:endParaRPr lang="en-US"/>
          </a:p>
        </p:txBody>
      </p:sp>
      <p:sp>
        <p:nvSpPr>
          <p:cNvPr id="61" name="TextBox 60">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7" name="Group 36"/>
          <p:cNvGrpSpPr/>
          <p:nvPr userDrawn="1"/>
        </p:nvGrpSpPr>
        <p:grpSpPr>
          <a:xfrm>
            <a:off x="5324919" y="4591269"/>
            <a:ext cx="3698484" cy="514728"/>
            <a:chOff x="5324919" y="4591269"/>
            <a:chExt cx="3698484" cy="514728"/>
          </a:xfrm>
        </p:grpSpPr>
        <p:pic>
          <p:nvPicPr>
            <p:cNvPr id="47"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48"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49"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pic>
        <p:nvPicPr>
          <p:cNvPr id="62"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703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363691" y="3424884"/>
            <a:ext cx="685800"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217918" y="827646"/>
            <a:ext cx="685800"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363691" y="1693392"/>
            <a:ext cx="685800"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9"/>
          <a:srcRect r="84703"/>
          <a:stretch>
            <a:fillRect/>
          </a:stretch>
        </p:blipFill>
        <p:spPr>
          <a:xfrm>
            <a:off x="338713" y="1884091"/>
            <a:ext cx="457200" cy="533003"/>
          </a:xfrm>
          <a:prstGeom prst="rect">
            <a:avLst/>
          </a:prstGeom>
        </p:spPr>
      </p:pic>
      <p:sp>
        <p:nvSpPr>
          <p:cNvPr id="42" name="Round Same Side Corner Rectangle 41"/>
          <p:cNvSpPr/>
          <p:nvPr userDrawn="1"/>
        </p:nvSpPr>
        <p:spPr>
          <a:xfrm rot="16200000">
            <a:off x="345798" y="-38100"/>
            <a:ext cx="685800"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363691" y="2559138"/>
            <a:ext cx="685800"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2050" name="Picture 2" descr="https://mail.google.com/mail/u/0/?ui=2&amp;ik=201fd33973&amp;view=fimg&amp;th=154a1b0e2e302fe5&amp;attid=0.1.1&amp;disp=emb&amp;attbid=ANGjdJ9RXCQB0HqnnkgcD6W2dGmMgkeCW1uoggPWNQM7hqjmQzXwmbqWDzd2wyOMVCS4MNa6kS2kmk4H5o6C4QxkosL6sEQO9KAYfqHS1aZqoZncru8HY-8zsd-N6J0&amp;sz=w540-h524&amp;ats=1463001611407&amp;rm=154a1b0e2e302fe5&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64266" y="144780"/>
            <a:ext cx="5653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30235" y="1010526"/>
            <a:ext cx="54016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ail.google.com/mail/u/0/?ui=2&amp;ik=201fd33973&amp;view=fimg&amp;th=154a1a987f0a23e3&amp;attid=0.1.3&amp;disp=emb&amp;attbid=ANGjdJ_8H6TpQRIBK4AHw5dwn0Q6agc0hIk06hTiHMTNHU8PUePX_fwppYC_Uy5idlW1qG3_6z4kUvm98_CBOVIaOr_Mvy2MOu9d2am6yb4XGw8IYo69KNs55ZavhXI&amp;sz=w520-h510&amp;ats=1463001688267&amp;rm=154a1a987f0a23e3&amp;zw&amp;atsh=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76007" y="2742018"/>
            <a:ext cx="5593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ail.google.com/mail/u/0/?ui=2&amp;ik=201fd33973&amp;view=fimg&amp;th=154a1c07e2414278&amp;attid=0.1.1&amp;disp=emb&amp;attbid=ANGjdJ-jVxyEs5JJLQgC_pyeKBea8TEhhBUlE43GnQBiysMTynCf8GJwwZfRofqduAq6BRJ7dmF3GVuxht4--nAyPBiz4GURFqURpyk8n3Le1EYnR7m94EbH0jsyFHk&amp;sz=w540-h524&amp;ats=1463002633926&amp;rm=154a1c07e2414278&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6007" y="3607764"/>
            <a:ext cx="565392" cy="5486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hlinkClick r:id="" action="ppaction://noaction"/>
          </p:cNvPr>
          <p:cNvSpPr txBox="1"/>
          <p:nvPr userDrawn="1"/>
        </p:nvSpPr>
        <p:spPr>
          <a:xfrm>
            <a:off x="177800" y="1790700"/>
            <a:ext cx="660400" cy="685800"/>
          </a:xfrm>
          <a:prstGeom prst="rect">
            <a:avLst/>
          </a:prstGeom>
          <a:noFill/>
        </p:spPr>
        <p:txBody>
          <a:bodyPr wrap="square" rtlCol="0">
            <a:spAutoFit/>
          </a:bodyPr>
          <a:lstStyle/>
          <a:p>
            <a:endParaRPr lang="en-US" dirty="0"/>
          </a:p>
        </p:txBody>
      </p:sp>
      <p:sp>
        <p:nvSpPr>
          <p:cNvPr id="48" name="TextBox 47">
            <a:hlinkClick r:id="" action="ppaction://noaction"/>
          </p:cNvPr>
          <p:cNvSpPr txBox="1"/>
          <p:nvPr userDrawn="1"/>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49" name="TextBox 48">
            <a:hlinkClick r:id="" action="ppaction://noaction"/>
          </p:cNvPr>
          <p:cNvSpPr txBox="1"/>
          <p:nvPr userDrawn="1"/>
        </p:nvSpPr>
        <p:spPr>
          <a:xfrm>
            <a:off x="177800" y="3530600"/>
            <a:ext cx="660400" cy="685800"/>
          </a:xfrm>
          <a:prstGeom prst="rect">
            <a:avLst/>
          </a:prstGeom>
          <a:noFill/>
        </p:spPr>
        <p:txBody>
          <a:bodyPr wrap="square" rtlCol="0">
            <a:spAutoFit/>
          </a:bodyPr>
          <a:lstStyle/>
          <a:p>
            <a:endParaRPr lang="en-US" dirty="0"/>
          </a:p>
        </p:txBody>
      </p:sp>
      <p:grpSp>
        <p:nvGrpSpPr>
          <p:cNvPr id="30" name="Group 29"/>
          <p:cNvGrpSpPr/>
          <p:nvPr userDrawn="1"/>
        </p:nvGrpSpPr>
        <p:grpSpPr>
          <a:xfrm>
            <a:off x="5324919" y="4591269"/>
            <a:ext cx="3698484" cy="514728"/>
            <a:chOff x="5324919" y="4591269"/>
            <a:chExt cx="3698484" cy="514728"/>
          </a:xfrm>
        </p:grpSpPr>
        <p:pic>
          <p:nvPicPr>
            <p:cNvPr id="31"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32"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34"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sp>
        <p:nvSpPr>
          <p:cNvPr id="27" name="TextBox 26">
            <a:hlinkClick r:id="rId18" action="ppaction://hlinksldjump"/>
            <a:extLst>
              <a:ext uri="{FF2B5EF4-FFF2-40B4-BE49-F238E27FC236}">
                <a16:creationId xmlns:a16="http://schemas.microsoft.com/office/drawing/2014/main" id="{947EFDD3-4F46-2140-B0A5-D420AC53FAA4}"/>
              </a:ext>
            </a:extLst>
          </p:cNvPr>
          <p:cNvSpPr txBox="1"/>
          <p:nvPr userDrawn="1"/>
        </p:nvSpPr>
        <p:spPr>
          <a:xfrm>
            <a:off x="177800" y="88900"/>
            <a:ext cx="660400" cy="685800"/>
          </a:xfrm>
          <a:prstGeom prst="rect">
            <a:avLst/>
          </a:prstGeom>
          <a:noFill/>
        </p:spPr>
        <p:txBody>
          <a:bodyPr wrap="square" rtlCol="0">
            <a:spAutoFit/>
          </a:bodyPr>
          <a:lstStyle/>
          <a:p>
            <a:endParaRPr lang="en-US" dirty="0"/>
          </a:p>
        </p:txBody>
      </p:sp>
      <p:sp>
        <p:nvSpPr>
          <p:cNvPr id="28" name="TextBox 27">
            <a:hlinkClick r:id="" action="ppaction://noaction"/>
            <a:extLst>
              <a:ext uri="{FF2B5EF4-FFF2-40B4-BE49-F238E27FC236}">
                <a16:creationId xmlns:a16="http://schemas.microsoft.com/office/drawing/2014/main" id="{FC5F4BAB-9F10-E146-8D61-C59A070E747A}"/>
              </a:ext>
            </a:extLst>
          </p:cNvPr>
          <p:cNvSpPr txBox="1"/>
          <p:nvPr userDrawn="1"/>
        </p:nvSpPr>
        <p:spPr>
          <a:xfrm>
            <a:off x="103617" y="952500"/>
            <a:ext cx="734583" cy="685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276452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363691" y="3424884"/>
            <a:ext cx="685800"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363690" y="827646"/>
            <a:ext cx="685800"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211293" y="1693392"/>
            <a:ext cx="685800"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9"/>
          <a:srcRect r="84703"/>
          <a:stretch>
            <a:fillRect/>
          </a:stretch>
        </p:blipFill>
        <p:spPr>
          <a:xfrm>
            <a:off x="186315" y="1884091"/>
            <a:ext cx="457200" cy="533003"/>
          </a:xfrm>
          <a:prstGeom prst="rect">
            <a:avLst/>
          </a:prstGeom>
        </p:spPr>
      </p:pic>
      <p:sp>
        <p:nvSpPr>
          <p:cNvPr id="42" name="Round Same Side Corner Rectangle 41"/>
          <p:cNvSpPr/>
          <p:nvPr userDrawn="1"/>
        </p:nvSpPr>
        <p:spPr>
          <a:xfrm rot="16200000">
            <a:off x="359050" y="-38100"/>
            <a:ext cx="685800"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363691" y="2559138"/>
            <a:ext cx="685800"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2050" name="Picture 2" descr="https://mail.google.com/mail/u/0/?ui=2&amp;ik=201fd33973&amp;view=fimg&amp;th=154a1b0e2e302fe5&amp;attid=0.1.1&amp;disp=emb&amp;attbid=ANGjdJ9RXCQB0HqnnkgcD6W2dGmMgkeCW1uoggPWNQM7hqjmQzXwmbqWDzd2wyOMVCS4MNa6kS2kmk4H5o6C4QxkosL6sEQO9KAYfqHS1aZqoZncru8HY-8zsd-N6J0&amp;sz=w540-h524&amp;ats=1463001611407&amp;rm=154a1b0e2e302fe5&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7518" y="144780"/>
            <a:ext cx="5653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6007" y="1010526"/>
            <a:ext cx="54016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ail.google.com/mail/u/0/?ui=2&amp;ik=201fd33973&amp;view=fimg&amp;th=154a1a987f0a23e3&amp;attid=0.1.3&amp;disp=emb&amp;attbid=ANGjdJ_8H6TpQRIBK4AHw5dwn0Q6agc0hIk06hTiHMTNHU8PUePX_fwppYC_Uy5idlW1qG3_6z4kUvm98_CBOVIaOr_Mvy2MOu9d2am6yb4XGw8IYo69KNs55ZavhXI&amp;sz=w520-h510&amp;ats=1463001688267&amp;rm=154a1a987f0a23e3&amp;zw&amp;atsh=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76007" y="2742018"/>
            <a:ext cx="5593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ail.google.com/mail/u/0/?ui=2&amp;ik=201fd33973&amp;view=fimg&amp;th=154a1c07e2414278&amp;attid=0.1.1&amp;disp=emb&amp;attbid=ANGjdJ-jVxyEs5JJLQgC_pyeKBea8TEhhBUlE43GnQBiysMTynCf8GJwwZfRofqduAq6BRJ7dmF3GVuxht4--nAyPBiz4GURFqURpyk8n3Le1EYnR7m94EbH0jsyFHk&amp;sz=w540-h524&amp;ats=1463002633926&amp;rm=154a1c07e2414278&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6007" y="3607764"/>
            <a:ext cx="565392" cy="54864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p:cNvPr>
          <p:cNvSpPr txBox="1"/>
          <p:nvPr userDrawn="1"/>
        </p:nvSpPr>
        <p:spPr>
          <a:xfrm>
            <a:off x="177800" y="952500"/>
            <a:ext cx="660400" cy="685800"/>
          </a:xfrm>
          <a:prstGeom prst="rect">
            <a:avLst/>
          </a:prstGeom>
          <a:noFill/>
        </p:spPr>
        <p:txBody>
          <a:bodyPr wrap="square" rtlCol="0">
            <a:spAutoFit/>
          </a:bodyPr>
          <a:lstStyle/>
          <a:p>
            <a:endParaRPr lang="en-US" dirty="0"/>
          </a:p>
        </p:txBody>
      </p:sp>
      <p:sp>
        <p:nvSpPr>
          <p:cNvPr id="48" name="TextBox 47">
            <a:hlinkClick r:id="" action="ppaction://noaction"/>
          </p:cNvPr>
          <p:cNvSpPr txBox="1"/>
          <p:nvPr userDrawn="1"/>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49" name="TextBox 48">
            <a:hlinkClick r:id="" action="ppaction://noaction"/>
          </p:cNvPr>
          <p:cNvSpPr txBox="1"/>
          <p:nvPr userDrawn="1"/>
        </p:nvSpPr>
        <p:spPr>
          <a:xfrm>
            <a:off x="177800" y="3530600"/>
            <a:ext cx="660400" cy="685800"/>
          </a:xfrm>
          <a:prstGeom prst="rect">
            <a:avLst/>
          </a:prstGeom>
          <a:noFill/>
        </p:spPr>
        <p:txBody>
          <a:bodyPr wrap="square" rtlCol="0">
            <a:spAutoFit/>
          </a:bodyPr>
          <a:lstStyle/>
          <a:p>
            <a:endParaRPr lang="en-US" dirty="0"/>
          </a:p>
        </p:txBody>
      </p:sp>
      <p:grpSp>
        <p:nvGrpSpPr>
          <p:cNvPr id="30" name="Group 29"/>
          <p:cNvGrpSpPr/>
          <p:nvPr userDrawn="1"/>
        </p:nvGrpSpPr>
        <p:grpSpPr>
          <a:xfrm>
            <a:off x="5324919" y="4591269"/>
            <a:ext cx="3698484" cy="514728"/>
            <a:chOff x="5324919" y="4591269"/>
            <a:chExt cx="3698484" cy="514728"/>
          </a:xfrm>
        </p:grpSpPr>
        <p:pic>
          <p:nvPicPr>
            <p:cNvPr id="31"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32"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34"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sp>
        <p:nvSpPr>
          <p:cNvPr id="27" name="TextBox 26">
            <a:hlinkClick r:id="" action="ppaction://noaction"/>
            <a:extLst>
              <a:ext uri="{FF2B5EF4-FFF2-40B4-BE49-F238E27FC236}">
                <a16:creationId xmlns:a16="http://schemas.microsoft.com/office/drawing/2014/main" id="{7EF48EA8-B8A4-AD44-98AB-151207EE383D}"/>
              </a:ext>
            </a:extLst>
          </p:cNvPr>
          <p:cNvSpPr txBox="1"/>
          <p:nvPr userDrawn="1"/>
        </p:nvSpPr>
        <p:spPr>
          <a:xfrm>
            <a:off x="96992" y="1790700"/>
            <a:ext cx="741208" cy="685800"/>
          </a:xfrm>
          <a:prstGeom prst="rect">
            <a:avLst/>
          </a:prstGeom>
          <a:noFill/>
        </p:spPr>
        <p:txBody>
          <a:bodyPr wrap="square" rtlCol="0">
            <a:spAutoFit/>
          </a:bodyPr>
          <a:lstStyle/>
          <a:p>
            <a:endParaRPr lang="en-US" dirty="0"/>
          </a:p>
        </p:txBody>
      </p:sp>
      <p:sp>
        <p:nvSpPr>
          <p:cNvPr id="28" name="TextBox 27">
            <a:hlinkClick r:id="rId18" action="ppaction://hlinksldjump"/>
            <a:extLst>
              <a:ext uri="{FF2B5EF4-FFF2-40B4-BE49-F238E27FC236}">
                <a16:creationId xmlns:a16="http://schemas.microsoft.com/office/drawing/2014/main" id="{13CB97BF-8CFA-7345-8210-F678CC7E159E}"/>
              </a:ext>
            </a:extLst>
          </p:cNvPr>
          <p:cNvSpPr txBox="1"/>
          <p:nvPr userDrawn="1"/>
        </p:nvSpPr>
        <p:spPr>
          <a:xfrm>
            <a:off x="177800" y="88900"/>
            <a:ext cx="660400" cy="685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5828423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363691" y="3424884"/>
            <a:ext cx="685800"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363690" y="827646"/>
            <a:ext cx="685800"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363691" y="1693392"/>
            <a:ext cx="685800"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9"/>
          <a:srcRect r="84703"/>
          <a:stretch>
            <a:fillRect/>
          </a:stretch>
        </p:blipFill>
        <p:spPr>
          <a:xfrm>
            <a:off x="338713" y="1884091"/>
            <a:ext cx="457200" cy="533003"/>
          </a:xfrm>
          <a:prstGeom prst="rect">
            <a:avLst/>
          </a:prstGeom>
        </p:spPr>
      </p:pic>
      <p:sp>
        <p:nvSpPr>
          <p:cNvPr id="42" name="Round Same Side Corner Rectangle 41"/>
          <p:cNvSpPr/>
          <p:nvPr userDrawn="1"/>
        </p:nvSpPr>
        <p:spPr>
          <a:xfrm rot="16200000">
            <a:off x="359050" y="-38100"/>
            <a:ext cx="685800"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211293" y="2559138"/>
            <a:ext cx="685800"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2050" name="Picture 2" descr="https://mail.google.com/mail/u/0/?ui=2&amp;ik=201fd33973&amp;view=fimg&amp;th=154a1b0e2e302fe5&amp;attid=0.1.1&amp;disp=emb&amp;attbid=ANGjdJ9RXCQB0HqnnkgcD6W2dGmMgkeCW1uoggPWNQM7hqjmQzXwmbqWDzd2wyOMVCS4MNa6kS2kmk4H5o6C4QxkosL6sEQO9KAYfqHS1aZqoZncru8HY-8zsd-N6J0&amp;sz=w540-h524&amp;ats=1463001611407&amp;rm=154a1b0e2e302fe5&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7518" y="144780"/>
            <a:ext cx="5653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6007" y="1010526"/>
            <a:ext cx="54016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ail.google.com/mail/u/0/?ui=2&amp;ik=201fd33973&amp;view=fimg&amp;th=154a1a987f0a23e3&amp;attid=0.1.3&amp;disp=emb&amp;attbid=ANGjdJ_8H6TpQRIBK4AHw5dwn0Q6agc0hIk06hTiHMTNHU8PUePX_fwppYC_Uy5idlW1qG3_6z4kUvm98_CBOVIaOr_Mvy2MOu9d2am6yb4XGw8IYo69KNs55ZavhXI&amp;sz=w520-h510&amp;ats=1463001688267&amp;rm=154a1a987f0a23e3&amp;zw&amp;atsh=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3609" y="2742018"/>
            <a:ext cx="5593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ail.google.com/mail/u/0/?ui=2&amp;ik=201fd33973&amp;view=fimg&amp;th=154a1c07e2414278&amp;attid=0.1.1&amp;disp=emb&amp;attbid=ANGjdJ-jVxyEs5JJLQgC_pyeKBea8TEhhBUlE43GnQBiysMTynCf8GJwwZfRofqduAq6BRJ7dmF3GVuxht4--nAyPBiz4GURFqURpyk8n3Le1EYnR7m94EbH0jsyFHk&amp;sz=w540-h524&amp;ats=1463002633926&amp;rm=154a1c07e2414278&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6007" y="3607764"/>
            <a:ext cx="565392" cy="54864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p:cNvPr>
          <p:cNvSpPr txBox="1"/>
          <p:nvPr userDrawn="1"/>
        </p:nvSpPr>
        <p:spPr>
          <a:xfrm>
            <a:off x="177800" y="952500"/>
            <a:ext cx="660400" cy="685800"/>
          </a:xfrm>
          <a:prstGeom prst="rect">
            <a:avLst/>
          </a:prstGeom>
          <a:noFill/>
        </p:spPr>
        <p:txBody>
          <a:bodyPr wrap="square" rtlCol="0">
            <a:spAutoFit/>
          </a:bodyPr>
          <a:lstStyle/>
          <a:p>
            <a:endParaRPr lang="en-US" dirty="0"/>
          </a:p>
        </p:txBody>
      </p:sp>
      <p:sp>
        <p:nvSpPr>
          <p:cNvPr id="47" name="TextBox 46">
            <a:hlinkClick r:id="" action="ppaction://noaction"/>
          </p:cNvPr>
          <p:cNvSpPr txBox="1"/>
          <p:nvPr userDrawn="1"/>
        </p:nvSpPr>
        <p:spPr>
          <a:xfrm>
            <a:off x="177800" y="1790700"/>
            <a:ext cx="660400" cy="685800"/>
          </a:xfrm>
          <a:prstGeom prst="rect">
            <a:avLst/>
          </a:prstGeom>
          <a:noFill/>
        </p:spPr>
        <p:txBody>
          <a:bodyPr wrap="square" rtlCol="0">
            <a:spAutoFit/>
          </a:bodyPr>
          <a:lstStyle/>
          <a:p>
            <a:endParaRPr lang="en-US" dirty="0"/>
          </a:p>
        </p:txBody>
      </p:sp>
      <p:sp>
        <p:nvSpPr>
          <p:cNvPr id="49" name="TextBox 48">
            <a:hlinkClick r:id="" action="ppaction://noaction"/>
          </p:cNvPr>
          <p:cNvSpPr txBox="1"/>
          <p:nvPr userDrawn="1"/>
        </p:nvSpPr>
        <p:spPr>
          <a:xfrm>
            <a:off x="177800" y="3530600"/>
            <a:ext cx="660400" cy="685800"/>
          </a:xfrm>
          <a:prstGeom prst="rect">
            <a:avLst/>
          </a:prstGeom>
          <a:noFill/>
        </p:spPr>
        <p:txBody>
          <a:bodyPr wrap="square" rtlCol="0">
            <a:spAutoFit/>
          </a:bodyPr>
          <a:lstStyle/>
          <a:p>
            <a:endParaRPr lang="en-US" dirty="0"/>
          </a:p>
        </p:txBody>
      </p:sp>
      <p:grpSp>
        <p:nvGrpSpPr>
          <p:cNvPr id="30" name="Group 29"/>
          <p:cNvGrpSpPr/>
          <p:nvPr userDrawn="1"/>
        </p:nvGrpSpPr>
        <p:grpSpPr>
          <a:xfrm>
            <a:off x="5324919" y="4591269"/>
            <a:ext cx="3698484" cy="514728"/>
            <a:chOff x="5324919" y="4591269"/>
            <a:chExt cx="3698484" cy="514728"/>
          </a:xfrm>
        </p:grpSpPr>
        <p:pic>
          <p:nvPicPr>
            <p:cNvPr id="31"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32"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34"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sp>
        <p:nvSpPr>
          <p:cNvPr id="27" name="TextBox 26">
            <a:hlinkClick r:id="" action="ppaction://noaction"/>
            <a:extLst>
              <a:ext uri="{FF2B5EF4-FFF2-40B4-BE49-F238E27FC236}">
                <a16:creationId xmlns:a16="http://schemas.microsoft.com/office/drawing/2014/main" id="{7EE532C5-3DC9-0741-BC2F-DE24358B927D}"/>
              </a:ext>
            </a:extLst>
          </p:cNvPr>
          <p:cNvSpPr txBox="1"/>
          <p:nvPr userDrawn="1"/>
        </p:nvSpPr>
        <p:spPr>
          <a:xfrm>
            <a:off x="96993" y="2692400"/>
            <a:ext cx="741207" cy="646331"/>
          </a:xfrm>
          <a:prstGeom prst="rect">
            <a:avLst/>
          </a:prstGeom>
          <a:noFill/>
        </p:spPr>
        <p:txBody>
          <a:bodyPr wrap="square" rtlCol="0">
            <a:spAutoFit/>
          </a:bodyPr>
          <a:lstStyle/>
          <a:p>
            <a:endParaRPr lang="en-US" dirty="0"/>
          </a:p>
          <a:p>
            <a:endParaRPr lang="en-US" dirty="0"/>
          </a:p>
        </p:txBody>
      </p:sp>
      <p:sp>
        <p:nvSpPr>
          <p:cNvPr id="28" name="TextBox 27">
            <a:hlinkClick r:id="rId18" action="ppaction://hlinksldjump"/>
            <a:extLst>
              <a:ext uri="{FF2B5EF4-FFF2-40B4-BE49-F238E27FC236}">
                <a16:creationId xmlns:a16="http://schemas.microsoft.com/office/drawing/2014/main" id="{5D5B26CD-FB5E-BA44-940E-AB4BADF94AC7}"/>
              </a:ext>
            </a:extLst>
          </p:cNvPr>
          <p:cNvSpPr txBox="1"/>
          <p:nvPr userDrawn="1"/>
        </p:nvSpPr>
        <p:spPr>
          <a:xfrm>
            <a:off x="177800" y="88900"/>
            <a:ext cx="660400" cy="685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6124897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33" name="Round Same Side Corner Rectangle 32"/>
          <p:cNvSpPr/>
          <p:nvPr userDrawn="1"/>
        </p:nvSpPr>
        <p:spPr>
          <a:xfrm rot="16200000">
            <a:off x="211293" y="3424884"/>
            <a:ext cx="685800"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363690" y="827646"/>
            <a:ext cx="685800"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363691" y="1693392"/>
            <a:ext cx="685800"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a:blip r:embed="rId9"/>
          <a:srcRect r="84703"/>
          <a:stretch>
            <a:fillRect/>
          </a:stretch>
        </p:blipFill>
        <p:spPr>
          <a:xfrm>
            <a:off x="338713" y="1884091"/>
            <a:ext cx="457200" cy="533003"/>
          </a:xfrm>
          <a:prstGeom prst="rect">
            <a:avLst/>
          </a:prstGeom>
        </p:spPr>
      </p:pic>
      <p:sp>
        <p:nvSpPr>
          <p:cNvPr id="42" name="Round Same Side Corner Rectangle 41"/>
          <p:cNvSpPr/>
          <p:nvPr userDrawn="1"/>
        </p:nvSpPr>
        <p:spPr>
          <a:xfrm rot="16200000">
            <a:off x="359050" y="-38100"/>
            <a:ext cx="685800"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363691" y="2559138"/>
            <a:ext cx="685800"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2050" name="Picture 2" descr="https://mail.google.com/mail/u/0/?ui=2&amp;ik=201fd33973&amp;view=fimg&amp;th=154a1b0e2e302fe5&amp;attid=0.1.1&amp;disp=emb&amp;attbid=ANGjdJ9RXCQB0HqnnkgcD6W2dGmMgkeCW1uoggPWNQM7hqjmQzXwmbqWDzd2wyOMVCS4MNa6kS2kmk4H5o6C4QxkosL6sEQO9KAYfqHS1aZqoZncru8HY-8zsd-N6J0&amp;sz=w540-h524&amp;ats=1463001611407&amp;rm=154a1b0e2e302fe5&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7518" y="144780"/>
            <a:ext cx="565392"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6007" y="1010526"/>
            <a:ext cx="54016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ail.google.com/mail/u/0/?ui=2&amp;ik=201fd33973&amp;view=fimg&amp;th=154a1a987f0a23e3&amp;attid=0.1.3&amp;disp=emb&amp;attbid=ANGjdJ_8H6TpQRIBK4AHw5dwn0Q6agc0hIk06hTiHMTNHU8PUePX_fwppYC_Uy5idlW1qG3_6z4kUvm98_CBOVIaOr_Mvy2MOu9d2am6yb4XGw8IYo69KNs55ZavhXI&amp;sz=w520-h510&amp;ats=1463001688267&amp;rm=154a1a987f0a23e3&amp;zw&amp;atsh=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76007" y="2742018"/>
            <a:ext cx="5593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ail.google.com/mail/u/0/?ui=2&amp;ik=201fd33973&amp;view=fimg&amp;th=154a1c07e2414278&amp;attid=0.1.1&amp;disp=emb&amp;attbid=ANGjdJ-jVxyEs5JJLQgC_pyeKBea8TEhhBUlE43GnQBiysMTynCf8GJwwZfRofqduAq6BRJ7dmF3GVuxht4--nAyPBiz4GURFqURpyk8n3Le1EYnR7m94EbH0jsyFHk&amp;sz=w540-h524&amp;ats=1463002633926&amp;rm=154a1c07e2414278&amp;zw&amp;atsh=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23609" y="3607764"/>
            <a:ext cx="565392" cy="54864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p:cNvPr>
          <p:cNvSpPr txBox="1"/>
          <p:nvPr userDrawn="1"/>
        </p:nvSpPr>
        <p:spPr>
          <a:xfrm>
            <a:off x="177800" y="952500"/>
            <a:ext cx="660400" cy="685800"/>
          </a:xfrm>
          <a:prstGeom prst="rect">
            <a:avLst/>
          </a:prstGeom>
          <a:noFill/>
        </p:spPr>
        <p:txBody>
          <a:bodyPr wrap="square" rtlCol="0">
            <a:spAutoFit/>
          </a:bodyPr>
          <a:lstStyle/>
          <a:p>
            <a:endParaRPr lang="en-US" dirty="0"/>
          </a:p>
        </p:txBody>
      </p:sp>
      <p:sp>
        <p:nvSpPr>
          <p:cNvPr id="47" name="TextBox 46">
            <a:hlinkClick r:id="" action="ppaction://noaction"/>
          </p:cNvPr>
          <p:cNvSpPr txBox="1"/>
          <p:nvPr userDrawn="1"/>
        </p:nvSpPr>
        <p:spPr>
          <a:xfrm>
            <a:off x="177800" y="1790700"/>
            <a:ext cx="660400" cy="685800"/>
          </a:xfrm>
          <a:prstGeom prst="rect">
            <a:avLst/>
          </a:prstGeom>
          <a:noFill/>
        </p:spPr>
        <p:txBody>
          <a:bodyPr wrap="square" rtlCol="0">
            <a:spAutoFit/>
          </a:bodyPr>
          <a:lstStyle/>
          <a:p>
            <a:endParaRPr lang="en-US" dirty="0"/>
          </a:p>
        </p:txBody>
      </p:sp>
      <p:sp>
        <p:nvSpPr>
          <p:cNvPr id="48" name="TextBox 47">
            <a:hlinkClick r:id="" action="ppaction://noaction"/>
          </p:cNvPr>
          <p:cNvSpPr txBox="1"/>
          <p:nvPr userDrawn="1"/>
        </p:nvSpPr>
        <p:spPr>
          <a:xfrm>
            <a:off x="177800" y="2692400"/>
            <a:ext cx="660400" cy="646331"/>
          </a:xfrm>
          <a:prstGeom prst="rect">
            <a:avLst/>
          </a:prstGeom>
          <a:noFill/>
        </p:spPr>
        <p:txBody>
          <a:bodyPr wrap="square" rtlCol="0">
            <a:spAutoFit/>
          </a:bodyPr>
          <a:lstStyle/>
          <a:p>
            <a:endParaRPr lang="en-US" dirty="0"/>
          </a:p>
          <a:p>
            <a:endParaRPr lang="en-US" dirty="0"/>
          </a:p>
        </p:txBody>
      </p:sp>
      <p:grpSp>
        <p:nvGrpSpPr>
          <p:cNvPr id="30" name="Group 29"/>
          <p:cNvGrpSpPr/>
          <p:nvPr userDrawn="1"/>
        </p:nvGrpSpPr>
        <p:grpSpPr>
          <a:xfrm>
            <a:off x="5324919" y="4591269"/>
            <a:ext cx="3698484" cy="514728"/>
            <a:chOff x="5324919" y="4591269"/>
            <a:chExt cx="3698484" cy="514728"/>
          </a:xfrm>
        </p:grpSpPr>
        <p:pic>
          <p:nvPicPr>
            <p:cNvPr id="31" name="Shape 33"/>
            <p:cNvPicPr preferRelativeResize="0"/>
            <p:nvPr userDrawn="1"/>
          </p:nvPicPr>
          <p:blipFill rotWithShape="1">
            <a:blip r:embed="rId15">
              <a:alphaModFix/>
            </a:blip>
            <a:srcRect/>
            <a:stretch/>
          </p:blipFill>
          <p:spPr>
            <a:xfrm>
              <a:off x="5324919" y="4591269"/>
              <a:ext cx="1301071" cy="514728"/>
            </a:xfrm>
            <a:prstGeom prst="rect">
              <a:avLst/>
            </a:prstGeom>
            <a:noFill/>
            <a:ln>
              <a:noFill/>
            </a:ln>
          </p:spPr>
        </p:pic>
        <p:pic>
          <p:nvPicPr>
            <p:cNvPr id="32" name="Shape 35"/>
            <p:cNvPicPr preferRelativeResize="0"/>
            <p:nvPr userDrawn="1"/>
          </p:nvPicPr>
          <p:blipFill rotWithShape="1">
            <a:blip r:embed="rId16">
              <a:alphaModFix/>
            </a:blip>
            <a:srcRect/>
            <a:stretch/>
          </p:blipFill>
          <p:spPr>
            <a:xfrm>
              <a:off x="6898791" y="4644168"/>
              <a:ext cx="1046962" cy="461829"/>
            </a:xfrm>
            <a:prstGeom prst="rect">
              <a:avLst/>
            </a:prstGeom>
            <a:noFill/>
            <a:ln>
              <a:noFill/>
            </a:ln>
          </p:spPr>
        </p:pic>
        <p:pic>
          <p:nvPicPr>
            <p:cNvPr id="34" name="Shape 36"/>
            <p:cNvPicPr preferRelativeResize="0"/>
            <p:nvPr userDrawn="1"/>
          </p:nvPicPr>
          <p:blipFill rotWithShape="1">
            <a:blip r:embed="rId17">
              <a:alphaModFix/>
            </a:blip>
            <a:srcRect/>
            <a:stretch/>
          </p:blipFill>
          <p:spPr>
            <a:xfrm>
              <a:off x="8218554" y="4600627"/>
              <a:ext cx="804849" cy="505370"/>
            </a:xfrm>
            <a:prstGeom prst="rect">
              <a:avLst/>
            </a:prstGeom>
            <a:noFill/>
            <a:ln>
              <a:noFill/>
            </a:ln>
          </p:spPr>
        </p:pic>
      </p:grpSp>
      <p:sp>
        <p:nvSpPr>
          <p:cNvPr id="27" name="TextBox 26">
            <a:hlinkClick r:id="" action="ppaction://noaction"/>
            <a:extLst>
              <a:ext uri="{FF2B5EF4-FFF2-40B4-BE49-F238E27FC236}">
                <a16:creationId xmlns:a16="http://schemas.microsoft.com/office/drawing/2014/main" id="{7402158A-DC52-1A46-BD9E-8E7E9C1FAE30}"/>
              </a:ext>
            </a:extLst>
          </p:cNvPr>
          <p:cNvSpPr txBox="1"/>
          <p:nvPr userDrawn="1"/>
        </p:nvSpPr>
        <p:spPr>
          <a:xfrm>
            <a:off x="96993" y="3530600"/>
            <a:ext cx="741207" cy="685800"/>
          </a:xfrm>
          <a:prstGeom prst="rect">
            <a:avLst/>
          </a:prstGeom>
          <a:noFill/>
        </p:spPr>
        <p:txBody>
          <a:bodyPr wrap="square" rtlCol="0">
            <a:spAutoFit/>
          </a:bodyPr>
          <a:lstStyle/>
          <a:p>
            <a:endParaRPr lang="en-US" dirty="0"/>
          </a:p>
        </p:txBody>
      </p:sp>
      <p:sp>
        <p:nvSpPr>
          <p:cNvPr id="28" name="TextBox 27">
            <a:hlinkClick r:id="rId18" action="ppaction://hlinksldjump"/>
            <a:extLst>
              <a:ext uri="{FF2B5EF4-FFF2-40B4-BE49-F238E27FC236}">
                <a16:creationId xmlns:a16="http://schemas.microsoft.com/office/drawing/2014/main" id="{CD78B00E-2489-F74A-AA07-FC1C9335A790}"/>
              </a:ext>
            </a:extLst>
          </p:cNvPr>
          <p:cNvSpPr txBox="1"/>
          <p:nvPr userDrawn="1"/>
        </p:nvSpPr>
        <p:spPr>
          <a:xfrm>
            <a:off x="177800" y="88900"/>
            <a:ext cx="660400" cy="685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9934085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hape 17"/>
          <p:cNvSpPr/>
          <p:nvPr userDrawn="1"/>
        </p:nvSpPr>
        <p:spPr>
          <a:xfrm>
            <a:off x="-2405" y="1968500"/>
            <a:ext cx="9146405" cy="2743199"/>
          </a:xfrm>
          <a:prstGeom prst="rect">
            <a:avLst/>
          </a:prstGeom>
          <a:solidFill>
            <a:srgbClr val="1B365D"/>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 name="Title Placeholder 1"/>
          <p:cNvSpPr>
            <a:spLocks noGrp="1"/>
          </p:cNvSpPr>
          <p:nvPr>
            <p:ph type="title"/>
          </p:nvPr>
        </p:nvSpPr>
        <p:spPr>
          <a:xfrm>
            <a:off x="444500" y="21494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3060700"/>
            <a:ext cx="8229600" cy="1533525"/>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1382854-8DFA-3242-B123-8FF059FFA47F}" type="datetimeFigureOut">
              <a:rPr lang="en-US" smtClean="0"/>
              <a:t>12/11/2018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412AED9-7922-D644-BA74-A4CB476740D5}" type="slidenum">
              <a:rPr lang="en-US" smtClean="0"/>
              <a:t>‹#›</a:t>
            </a:fld>
            <a:endParaRPr lang="en-US"/>
          </a:p>
        </p:txBody>
      </p:sp>
      <p:grpSp>
        <p:nvGrpSpPr>
          <p:cNvPr id="12" name="Group 11"/>
          <p:cNvGrpSpPr/>
          <p:nvPr userDrawn="1"/>
        </p:nvGrpSpPr>
        <p:grpSpPr>
          <a:xfrm>
            <a:off x="1188348" y="863090"/>
            <a:ext cx="5959241" cy="838199"/>
            <a:chOff x="1188348" y="863090"/>
            <a:chExt cx="5959241" cy="838199"/>
          </a:xfrm>
        </p:grpSpPr>
        <p:pic>
          <p:nvPicPr>
            <p:cNvPr id="13" name="Shape 22"/>
            <p:cNvPicPr preferRelativeResize="0"/>
            <p:nvPr userDrawn="1"/>
          </p:nvPicPr>
          <p:blipFill rotWithShape="1">
            <a:blip r:embed="rId13">
              <a:alphaModFix/>
            </a:blip>
            <a:srcRect/>
            <a:stretch/>
          </p:blipFill>
          <p:spPr>
            <a:xfrm>
              <a:off x="1188348" y="863090"/>
              <a:ext cx="2118703" cy="838199"/>
            </a:xfrm>
            <a:prstGeom prst="rect">
              <a:avLst/>
            </a:prstGeom>
            <a:noFill/>
            <a:ln>
              <a:noFill/>
            </a:ln>
          </p:spPr>
        </p:pic>
        <p:pic>
          <p:nvPicPr>
            <p:cNvPr id="14" name="Shape 24"/>
            <p:cNvPicPr preferRelativeResize="0"/>
            <p:nvPr userDrawn="1"/>
          </p:nvPicPr>
          <p:blipFill rotWithShape="1">
            <a:blip r:embed="rId14">
              <a:alphaModFix/>
            </a:blip>
            <a:srcRect/>
            <a:stretch/>
          </p:blipFill>
          <p:spPr>
            <a:xfrm>
              <a:off x="3719549" y="949233"/>
              <a:ext cx="1704903" cy="752056"/>
            </a:xfrm>
            <a:prstGeom prst="rect">
              <a:avLst/>
            </a:prstGeom>
            <a:noFill/>
            <a:ln>
              <a:noFill/>
            </a:ln>
          </p:spPr>
        </p:pic>
        <p:pic>
          <p:nvPicPr>
            <p:cNvPr id="15" name="Shape 25"/>
            <p:cNvPicPr preferRelativeResize="0"/>
            <p:nvPr userDrawn="1"/>
          </p:nvPicPr>
          <p:blipFill rotWithShape="1">
            <a:blip r:embed="rId15">
              <a:alphaModFix/>
            </a:blip>
            <a:srcRect/>
            <a:stretch/>
          </p:blipFill>
          <p:spPr>
            <a:xfrm>
              <a:off x="5836950" y="878329"/>
              <a:ext cx="1310639" cy="822960"/>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3200" b="1" kern="1200">
          <a:solidFill>
            <a:srgbClr val="FFFFFF"/>
          </a:solidFill>
          <a:latin typeface="Arial"/>
          <a:ea typeface="+mj-ea"/>
          <a:cs typeface="Arial"/>
        </a:defRPr>
      </a:lvl1pPr>
    </p:titleStyle>
    <p:bodyStyle>
      <a:lvl1pPr marL="342900" indent="-342900" algn="ctr" defTabSz="457200" rtl="0" eaLnBrk="1" latinLnBrk="0" hangingPunct="1">
        <a:spcBef>
          <a:spcPct val="20000"/>
        </a:spcBef>
        <a:buFont typeface="Arial"/>
        <a:buNone/>
        <a:defRPr sz="2400" kern="1200">
          <a:solidFill>
            <a:srgbClr val="FFFFFF"/>
          </a:solidFill>
          <a:latin typeface="Arial"/>
          <a:ea typeface="+mn-ea"/>
          <a:cs typeface="Arial"/>
        </a:defRPr>
      </a:lvl1pPr>
      <a:lvl2pPr marL="742950" indent="-285750" algn="ctr" defTabSz="457200" rtl="0" eaLnBrk="1" latinLnBrk="0" hangingPunct="1">
        <a:spcBef>
          <a:spcPct val="20000"/>
        </a:spcBef>
        <a:buFont typeface="Arial"/>
        <a:buNone/>
        <a:defRPr sz="2800" kern="1200">
          <a:solidFill>
            <a:srgbClr val="FFFFFF"/>
          </a:solidFill>
          <a:latin typeface="Arial"/>
          <a:ea typeface="+mn-ea"/>
          <a:cs typeface="Arial"/>
        </a:defRPr>
      </a:lvl2pPr>
      <a:lvl3pPr marL="1143000" indent="-228600" algn="ctr" defTabSz="457200" rtl="0" eaLnBrk="1" latinLnBrk="0" hangingPunct="1">
        <a:spcBef>
          <a:spcPct val="20000"/>
        </a:spcBef>
        <a:buFont typeface="Arial"/>
        <a:buNone/>
        <a:defRPr sz="2400" kern="1200">
          <a:solidFill>
            <a:srgbClr val="FFFFFF"/>
          </a:solidFill>
          <a:latin typeface="Arial"/>
          <a:ea typeface="+mn-ea"/>
          <a:cs typeface="Arial"/>
        </a:defRPr>
      </a:lvl3pPr>
      <a:lvl4pPr marL="1600200" indent="-228600" algn="ctr" defTabSz="457200" rtl="0" eaLnBrk="1" latinLnBrk="0" hangingPunct="1">
        <a:spcBef>
          <a:spcPct val="20000"/>
        </a:spcBef>
        <a:buFont typeface="Arial"/>
        <a:buNone/>
        <a:defRPr sz="2000" kern="1200">
          <a:solidFill>
            <a:srgbClr val="FFFFFF"/>
          </a:solidFill>
          <a:latin typeface="Arial"/>
          <a:ea typeface="+mn-ea"/>
          <a:cs typeface="Arial"/>
        </a:defRPr>
      </a:lvl4pPr>
      <a:lvl5pPr marL="2057400" indent="-228600" algn="ctr" defTabSz="457200" rtl="0" eaLnBrk="1" latinLnBrk="0" hangingPunct="1">
        <a:spcBef>
          <a:spcPct val="20000"/>
        </a:spcBef>
        <a:buFont typeface="Arial"/>
        <a:buNone/>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2" name="Round Same Side Corner Rectangle 41"/>
          <p:cNvSpPr/>
          <p:nvPr userDrawn="1"/>
        </p:nvSpPr>
        <p:spPr>
          <a:xfrm rot="16200000">
            <a:off x="28139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1026"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hlinkClick r:id="" action="ppaction://noaction"/>
          </p:cNvPr>
          <p:cNvSpPr txBox="1"/>
          <p:nvPr userDrawn="1"/>
        </p:nvSpPr>
        <p:spPr>
          <a:xfrm>
            <a:off x="88900" y="1301750"/>
            <a:ext cx="730250" cy="488950"/>
          </a:xfrm>
          <a:prstGeom prst="rect">
            <a:avLst/>
          </a:prstGeom>
          <a:noFill/>
        </p:spPr>
        <p:txBody>
          <a:bodyPr wrap="square" rtlCol="0">
            <a:spAutoFit/>
          </a:bodyPr>
          <a:lstStyle/>
          <a:p>
            <a:endParaRPr lang="en-US"/>
          </a:p>
        </p:txBody>
      </p:sp>
      <p:pic>
        <p:nvPicPr>
          <p:cNvPr id="32"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2132"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 action="ppaction://noaction"/>
          </p:cNvPr>
          <p:cNvSpPr txBox="1"/>
          <p:nvPr userDrawn="1"/>
        </p:nvSpPr>
        <p:spPr>
          <a:xfrm>
            <a:off x="88900" y="1911350"/>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88900" y="2527300"/>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88900" y="3130550"/>
            <a:ext cx="730250" cy="488950"/>
          </a:xfrm>
          <a:prstGeom prst="rect">
            <a:avLst/>
          </a:prstGeom>
          <a:noFill/>
        </p:spPr>
        <p:txBody>
          <a:bodyPr wrap="square" rtlCol="0">
            <a:spAutoFit/>
          </a:bodyPr>
          <a:lstStyle/>
          <a:p>
            <a:endParaRPr lang="en-US"/>
          </a:p>
        </p:txBody>
      </p:sp>
      <p:sp>
        <p:nvSpPr>
          <p:cNvPr id="51" name="TextBox 50">
            <a:hlinkClick r:id="" action="ppaction://noaction"/>
          </p:cNvPr>
          <p:cNvSpPr txBox="1"/>
          <p:nvPr userDrawn="1"/>
        </p:nvSpPr>
        <p:spPr>
          <a:xfrm>
            <a:off x="88900" y="688975"/>
            <a:ext cx="730250" cy="488950"/>
          </a:xfrm>
          <a:prstGeom prst="rect">
            <a:avLst/>
          </a:prstGeom>
          <a:noFill/>
        </p:spPr>
        <p:txBody>
          <a:bodyPr wrap="square" rtlCol="0">
            <a:spAutoFit/>
          </a:bodyPr>
          <a:lstStyle/>
          <a:p>
            <a:endParaRPr lang="en-US" dirty="0"/>
          </a:p>
        </p:txBody>
      </p:sp>
      <p:sp>
        <p:nvSpPr>
          <p:cNvPr id="50" name="TextBox 49">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52" name="TextBox 51">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4" name="Group 33"/>
          <p:cNvGrpSpPr/>
          <p:nvPr userDrawn="1"/>
        </p:nvGrpSpPr>
        <p:grpSpPr>
          <a:xfrm>
            <a:off x="5324919" y="4591269"/>
            <a:ext cx="3698484" cy="514728"/>
            <a:chOff x="5324919" y="4591269"/>
            <a:chExt cx="3698484" cy="514728"/>
          </a:xfrm>
        </p:grpSpPr>
        <p:pic>
          <p:nvPicPr>
            <p:cNvPr id="35" name="Shape 33"/>
            <p:cNvPicPr preferRelativeResize="0"/>
            <p:nvPr userDrawn="1"/>
          </p:nvPicPr>
          <p:blipFill rotWithShape="1">
            <a:blip r:embed="rId13">
              <a:alphaModFix/>
            </a:blip>
            <a:srcRect/>
            <a:stretch/>
          </p:blipFill>
          <p:spPr>
            <a:xfrm>
              <a:off x="5324919" y="4591269"/>
              <a:ext cx="1301071" cy="514728"/>
            </a:xfrm>
            <a:prstGeom prst="rect">
              <a:avLst/>
            </a:prstGeom>
            <a:noFill/>
            <a:ln>
              <a:noFill/>
            </a:ln>
          </p:spPr>
        </p:pic>
        <p:pic>
          <p:nvPicPr>
            <p:cNvPr id="37" name="Shape 35"/>
            <p:cNvPicPr preferRelativeResize="0"/>
            <p:nvPr userDrawn="1"/>
          </p:nvPicPr>
          <p:blipFill rotWithShape="1">
            <a:blip r:embed="rId14">
              <a:alphaModFix/>
            </a:blip>
            <a:srcRect/>
            <a:stretch/>
          </p:blipFill>
          <p:spPr>
            <a:xfrm>
              <a:off x="6898791" y="4644168"/>
              <a:ext cx="1046962" cy="461829"/>
            </a:xfrm>
            <a:prstGeom prst="rect">
              <a:avLst/>
            </a:prstGeom>
            <a:noFill/>
            <a:ln>
              <a:noFill/>
            </a:ln>
          </p:spPr>
        </p:pic>
        <p:pic>
          <p:nvPicPr>
            <p:cNvPr id="38" name="Shape 36"/>
            <p:cNvPicPr preferRelativeResize="0"/>
            <p:nvPr userDrawn="1"/>
          </p:nvPicPr>
          <p:blipFill rotWithShape="1">
            <a:blip r:embed="rId15">
              <a:alphaModFix/>
            </a:blip>
            <a:srcRect/>
            <a:stretch/>
          </p:blipFill>
          <p:spPr>
            <a:xfrm>
              <a:off x="8218554" y="4600627"/>
              <a:ext cx="804849" cy="505370"/>
            </a:xfrm>
            <a:prstGeom prst="rect">
              <a:avLst/>
            </a:prstGeom>
            <a:noFill/>
            <a:ln>
              <a:noFill/>
            </a:ln>
          </p:spPr>
        </p:pic>
      </p:grpSp>
    </p:spTree>
    <p:extLst>
      <p:ext uri="{BB962C8B-B14F-4D97-AF65-F5344CB8AC3E}">
        <p14:creationId xmlns:p14="http://schemas.microsoft.com/office/powerpoint/2010/main" val="8164076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299684"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464275"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2939" y="-827655"/>
            <a:ext cx="112294" cy="509067"/>
          </a:xfrm>
          <a:prstGeom prst="rect">
            <a:avLst/>
          </a:prstGeom>
        </p:spPr>
      </p:pic>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1"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hlinkClick r:id="" action="ppaction://noaction"/>
          </p:cNvPr>
          <p:cNvSpPr txBox="1"/>
          <p:nvPr userDrawn="1"/>
        </p:nvSpPr>
        <p:spPr>
          <a:xfrm>
            <a:off x="101965" y="1276135"/>
            <a:ext cx="730250" cy="488950"/>
          </a:xfrm>
          <a:prstGeom prst="rect">
            <a:avLst/>
          </a:prstGeom>
          <a:noFill/>
        </p:spPr>
        <p:txBody>
          <a:bodyPr wrap="square" rtlCol="0">
            <a:spAutoFit/>
          </a:bodyPr>
          <a:lstStyle/>
          <a:p>
            <a:endParaRPr lang="en-US"/>
          </a:p>
        </p:txBody>
      </p:sp>
      <p:sp>
        <p:nvSpPr>
          <p:cNvPr id="41" name="TextBox 40">
            <a:hlinkClick r:id="" action="ppaction://noaction"/>
          </p:cNvPr>
          <p:cNvSpPr txBox="1"/>
          <p:nvPr userDrawn="1"/>
        </p:nvSpPr>
        <p:spPr>
          <a:xfrm>
            <a:off x="101965" y="1885735"/>
            <a:ext cx="730250" cy="488950"/>
          </a:xfrm>
          <a:prstGeom prst="rect">
            <a:avLst/>
          </a:prstGeom>
          <a:noFill/>
        </p:spPr>
        <p:txBody>
          <a:bodyPr wrap="square" rtlCol="0">
            <a:spAutoFit/>
          </a:bodyPr>
          <a:lstStyle/>
          <a:p>
            <a:endParaRPr lang="en-US"/>
          </a:p>
        </p:txBody>
      </p:sp>
      <p:sp>
        <p:nvSpPr>
          <p:cNvPr id="43" name="TextBox 42">
            <a:hlinkClick r:id="" action="ppaction://noaction"/>
          </p:cNvPr>
          <p:cNvSpPr txBox="1"/>
          <p:nvPr userDrawn="1"/>
        </p:nvSpPr>
        <p:spPr>
          <a:xfrm>
            <a:off x="101965" y="2501685"/>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101965" y="3104935"/>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101965" y="663360"/>
            <a:ext cx="730250" cy="488950"/>
          </a:xfrm>
          <a:prstGeom prst="rect">
            <a:avLst/>
          </a:prstGeom>
          <a:noFill/>
        </p:spPr>
        <p:txBody>
          <a:bodyPr wrap="square" rtlCol="0">
            <a:spAutoFit/>
          </a:bodyPr>
          <a:lstStyle/>
          <a:p>
            <a:endParaRPr lang="en-US"/>
          </a:p>
        </p:txBody>
      </p:sp>
      <p:sp>
        <p:nvSpPr>
          <p:cNvPr id="51" name="TextBox 50">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4" name="Group 33"/>
          <p:cNvGrpSpPr/>
          <p:nvPr userDrawn="1"/>
        </p:nvGrpSpPr>
        <p:grpSpPr>
          <a:xfrm>
            <a:off x="5324919" y="4591269"/>
            <a:ext cx="3698484" cy="514728"/>
            <a:chOff x="5324919" y="4591269"/>
            <a:chExt cx="3698484" cy="514728"/>
          </a:xfrm>
        </p:grpSpPr>
        <p:pic>
          <p:nvPicPr>
            <p:cNvPr id="35" name="Shape 33"/>
            <p:cNvPicPr preferRelativeResize="0"/>
            <p:nvPr userDrawn="1"/>
          </p:nvPicPr>
          <p:blipFill rotWithShape="1">
            <a:blip r:embed="rId13">
              <a:alphaModFix/>
            </a:blip>
            <a:srcRect/>
            <a:stretch/>
          </p:blipFill>
          <p:spPr>
            <a:xfrm>
              <a:off x="5324919" y="4591269"/>
              <a:ext cx="1301071" cy="514728"/>
            </a:xfrm>
            <a:prstGeom prst="rect">
              <a:avLst/>
            </a:prstGeom>
            <a:noFill/>
            <a:ln>
              <a:noFill/>
            </a:ln>
          </p:spPr>
        </p:pic>
        <p:pic>
          <p:nvPicPr>
            <p:cNvPr id="37" name="Shape 35"/>
            <p:cNvPicPr preferRelativeResize="0"/>
            <p:nvPr userDrawn="1"/>
          </p:nvPicPr>
          <p:blipFill rotWithShape="1">
            <a:blip r:embed="rId14">
              <a:alphaModFix/>
            </a:blip>
            <a:srcRect/>
            <a:stretch/>
          </p:blipFill>
          <p:spPr>
            <a:xfrm>
              <a:off x="6898791" y="4644168"/>
              <a:ext cx="1046962" cy="461829"/>
            </a:xfrm>
            <a:prstGeom prst="rect">
              <a:avLst/>
            </a:prstGeom>
            <a:noFill/>
            <a:ln>
              <a:noFill/>
            </a:ln>
          </p:spPr>
        </p:pic>
        <p:pic>
          <p:nvPicPr>
            <p:cNvPr id="47" name="Shape 36"/>
            <p:cNvPicPr preferRelativeResize="0"/>
            <p:nvPr userDrawn="1"/>
          </p:nvPicPr>
          <p:blipFill rotWithShape="1">
            <a:blip r:embed="rId15">
              <a:alphaModFix/>
            </a:blip>
            <a:srcRect/>
            <a:stretch/>
          </p:blipFill>
          <p:spPr>
            <a:xfrm>
              <a:off x="8218554" y="4600627"/>
              <a:ext cx="804849" cy="505370"/>
            </a:xfrm>
            <a:prstGeom prst="rect">
              <a:avLst/>
            </a:prstGeom>
            <a:noFill/>
            <a:ln>
              <a:noFill/>
            </a:ln>
          </p:spPr>
        </p:pic>
      </p:grpSp>
      <p:pic>
        <p:nvPicPr>
          <p:cNvPr id="4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139935"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rot="5400000">
            <a:off x="29100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78447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B365D"/>
        </a:solidFill>
        <a:effectLst/>
      </p:bgPr>
    </p:bg>
    <p:spTree>
      <p:nvGrpSpPr>
        <p:cNvPr id="1" name=""/>
        <p:cNvGrpSpPr/>
        <p:nvPr/>
      </p:nvGrpSpPr>
      <p:grpSpPr>
        <a:xfrm>
          <a:off x="0" y="0"/>
          <a:ext cx="0" cy="0"/>
          <a:chOff x="0" y="0"/>
          <a:chExt cx="0" cy="0"/>
        </a:xfrm>
      </p:grpSpPr>
      <p:sp>
        <p:nvSpPr>
          <p:cNvPr id="46" name="Round Same Side Corner Rectangle 45"/>
          <p:cNvSpPr/>
          <p:nvPr userDrawn="1"/>
        </p:nvSpPr>
        <p:spPr>
          <a:xfrm rot="16200000">
            <a:off x="464276" y="2917824"/>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userDrawn="1"/>
        </p:nvSpPr>
        <p:spPr>
          <a:xfrm rot="16200000">
            <a:off x="464276" y="2310180"/>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ame Side Corner Rectangle 32"/>
          <p:cNvSpPr/>
          <p:nvPr userDrawn="1"/>
        </p:nvSpPr>
        <p:spPr>
          <a:xfrm rot="16200000">
            <a:off x="464276" y="3507180"/>
            <a:ext cx="484632" cy="914400"/>
          </a:xfrm>
          <a:prstGeom prst="round2SameRect">
            <a:avLst>
              <a:gd name="adj1" fmla="val 34825"/>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p:cNvSpPr/>
          <p:nvPr userDrawn="1"/>
        </p:nvSpPr>
        <p:spPr>
          <a:xfrm rot="16200000">
            <a:off x="464276" y="487248"/>
            <a:ext cx="484632" cy="914400"/>
          </a:xfrm>
          <a:prstGeom prst="round2SameRect">
            <a:avLst>
              <a:gd name="adj1" fmla="val 34825"/>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p:cNvSpPr/>
          <p:nvPr userDrawn="1"/>
        </p:nvSpPr>
        <p:spPr>
          <a:xfrm rot="16200000">
            <a:off x="464275" y="1702536"/>
            <a:ext cx="484632" cy="914400"/>
          </a:xfrm>
          <a:prstGeom prst="round2SameRect">
            <a:avLst>
              <a:gd name="adj1" fmla="val 348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userDrawn="1"/>
        </p:nvSpPr>
        <p:spPr>
          <a:xfrm rot="16200000">
            <a:off x="464276" y="-120396"/>
            <a:ext cx="484632" cy="914400"/>
          </a:xfrm>
          <a:prstGeom prst="round2SameRect">
            <a:avLst>
              <a:gd name="adj1" fmla="val 34825"/>
              <a:gd name="adj2" fmla="val 0"/>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p:cNvSpPr/>
          <p:nvPr userDrawn="1"/>
        </p:nvSpPr>
        <p:spPr>
          <a:xfrm rot="16200000">
            <a:off x="308827" y="1094892"/>
            <a:ext cx="484632" cy="914400"/>
          </a:xfrm>
          <a:prstGeom prst="round2SameRect">
            <a:avLst>
              <a:gd name="adj1" fmla="val 34825"/>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userDrawn="1"/>
        </p:nvSpPr>
        <p:spPr>
          <a:xfrm>
            <a:off x="877073" y="76200"/>
            <a:ext cx="8188516" cy="4151376"/>
          </a:xfrm>
          <a:prstGeom prst="rect">
            <a:avLst/>
          </a:prstGeom>
          <a:solidFill>
            <a:schemeClr val="bg1">
              <a:lumMod val="95000"/>
            </a:schemeClr>
          </a:solidFill>
          <a:ln>
            <a:noFill/>
          </a:ln>
          <a:effectLst>
            <a:outerShdw blurRad="50800" dist="50800" dir="8460000" algn="tl"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itle 1"/>
          <p:cNvSpPr txBox="1">
            <a:spLocks/>
          </p:cNvSpPr>
          <p:nvPr userDrawn="1"/>
        </p:nvSpPr>
        <p:spPr>
          <a:xfrm>
            <a:off x="928754" y="162202"/>
            <a:ext cx="8229600" cy="58102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Arial"/>
              </a:rPr>
              <a:t>Click to edit Master title style</a:t>
            </a:r>
          </a:p>
        </p:txBody>
      </p:sp>
      <p:sp>
        <p:nvSpPr>
          <p:cNvPr id="69" name="Rectangle 68"/>
          <p:cNvSpPr/>
          <p:nvPr userDrawn="1"/>
        </p:nvSpPr>
        <p:spPr>
          <a:xfrm>
            <a:off x="0" y="4505492"/>
            <a:ext cx="9144000" cy="638008"/>
          </a:xfrm>
          <a:prstGeom prst="rect">
            <a:avLst/>
          </a:prstGeom>
          <a:solidFill>
            <a:srgbClr val="CDCD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itle Placeholder 1"/>
          <p:cNvSpPr>
            <a:spLocks noGrp="1"/>
          </p:cNvSpPr>
          <p:nvPr userDrawn="1">
            <p:ph type="title"/>
          </p:nvPr>
        </p:nvSpPr>
        <p:spPr>
          <a:xfrm>
            <a:off x="1911904" y="202325"/>
            <a:ext cx="4459485" cy="302625"/>
          </a:xfrm>
          <a:prstGeom prst="rect">
            <a:avLst/>
          </a:prstGeom>
        </p:spPr>
        <p:txBody>
          <a:bodyPr vert="horz" lIns="91440" tIns="45720" rIns="91440" bIns="45720" rtlCol="0" anchor="ctr">
            <a:noAutofit/>
          </a:bodyPr>
          <a:lstStyle/>
          <a:p>
            <a:r>
              <a:rPr lang="en-US" dirty="0"/>
              <a:t>CLICK TO EDIT MASTER TITLE STYLE</a:t>
            </a:r>
          </a:p>
        </p:txBody>
      </p:sp>
      <p:sp>
        <p:nvSpPr>
          <p:cNvPr id="92" name="TextBox 91"/>
          <p:cNvSpPr txBox="1"/>
          <p:nvPr userDrawn="1"/>
        </p:nvSpPr>
        <p:spPr>
          <a:xfrm>
            <a:off x="1005343" y="125943"/>
            <a:ext cx="8000367" cy="584776"/>
          </a:xfrm>
          <a:prstGeom prst="rect">
            <a:avLst/>
          </a:prstGeom>
          <a:solidFill>
            <a:srgbClr val="3976A9"/>
          </a:solidFill>
          <a:effectLst>
            <a:outerShdw blurRad="50800" dist="38100" dir="2700000" algn="br"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3200" dirty="0">
              <a:latin typeface="Arial Black"/>
              <a:cs typeface="Arial Black"/>
            </a:endParaRPr>
          </a:p>
        </p:txBody>
      </p:sp>
      <p:pic>
        <p:nvPicPr>
          <p:cNvPr id="93" name="Picture 9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74378" y="-595965"/>
            <a:ext cx="544942" cy="446202"/>
          </a:xfrm>
          <a:prstGeom prst="rect">
            <a:avLst/>
          </a:prstGeom>
        </p:spPr>
      </p:pic>
      <p:pic>
        <p:nvPicPr>
          <p:cNvPr id="31" name="Picture 6" descr="https://mail.google.com/mail/u/0/?ui=2&amp;ik=201fd33973&amp;view=fimg&amp;th=154a1a987f0a23e3&amp;attid=0.1.9&amp;disp=emb&amp;attbid=ANGjdJ9Af_s7M241q3v_Mjg-kodES2Xg_O-41OX7gcXGyRIzm2I1IfnAwbr999-E9cSmLxWRGo8o4bYXG6ZO48Lzblhvhh01jitlOBIP20ddYo9bJijBtxVddoc3eFs&amp;sz=w520-h520&amp;ats=1463001688269&amp;rm=154a1a987f0a23e3&amp;zw&amp;atsh=1"/>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97098" y="37357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mail.google.com/mail/u/0/?ui=2&amp;ik=201fd33973&amp;view=fimg&amp;th=154a1a987f0a23e3&amp;attid=0.1.1&amp;disp=emb&amp;attbid=ANGjdJ85hsvLt4VlU123DqD5m5KSu19SXo5dkotJ5CWvR3XcOBz1ydscjNY3WJ3iZBYetyUjGq2XmOaLuEDex1GsDIgQcQ4OX1K8WkcTNEiJZrphbmMUnTF0E47MUQE&amp;sz=w510-h518&amp;ats=1463001688267&amp;rm=154a1a987f0a23e3&amp;zw&amp;atsh=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04159" y="119519"/>
            <a:ext cx="450139" cy="457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hlinkClick r:id="" action="ppaction://noaction"/>
          </p:cNvPr>
          <p:cNvSpPr txBox="1"/>
          <p:nvPr userDrawn="1"/>
        </p:nvSpPr>
        <p:spPr>
          <a:xfrm>
            <a:off x="105935" y="1251474"/>
            <a:ext cx="730250" cy="488950"/>
          </a:xfrm>
          <a:prstGeom prst="rect">
            <a:avLst/>
          </a:prstGeom>
          <a:noFill/>
        </p:spPr>
        <p:txBody>
          <a:bodyPr wrap="square" rtlCol="0">
            <a:spAutoFit/>
          </a:bodyPr>
          <a:lstStyle/>
          <a:p>
            <a:endParaRPr lang="en-US"/>
          </a:p>
        </p:txBody>
      </p:sp>
      <p:sp>
        <p:nvSpPr>
          <p:cNvPr id="40" name="TextBox 39">
            <a:hlinkClick r:id="" action="ppaction://noaction"/>
          </p:cNvPr>
          <p:cNvSpPr txBox="1"/>
          <p:nvPr userDrawn="1"/>
        </p:nvSpPr>
        <p:spPr>
          <a:xfrm>
            <a:off x="105935" y="1861074"/>
            <a:ext cx="730250" cy="488950"/>
          </a:xfrm>
          <a:prstGeom prst="rect">
            <a:avLst/>
          </a:prstGeom>
          <a:noFill/>
        </p:spPr>
        <p:txBody>
          <a:bodyPr wrap="square" rtlCol="0">
            <a:spAutoFit/>
          </a:bodyPr>
          <a:lstStyle/>
          <a:p>
            <a:endParaRPr lang="en-US"/>
          </a:p>
        </p:txBody>
      </p:sp>
      <p:sp>
        <p:nvSpPr>
          <p:cNvPr id="41" name="TextBox 40">
            <a:hlinkClick r:id="" action="ppaction://noaction"/>
          </p:cNvPr>
          <p:cNvSpPr txBox="1"/>
          <p:nvPr userDrawn="1"/>
        </p:nvSpPr>
        <p:spPr>
          <a:xfrm>
            <a:off x="105935" y="2477024"/>
            <a:ext cx="730250" cy="488950"/>
          </a:xfrm>
          <a:prstGeom prst="rect">
            <a:avLst/>
          </a:prstGeom>
          <a:noFill/>
        </p:spPr>
        <p:txBody>
          <a:bodyPr wrap="square" rtlCol="0">
            <a:spAutoFit/>
          </a:bodyPr>
          <a:lstStyle/>
          <a:p>
            <a:endParaRPr lang="en-US"/>
          </a:p>
        </p:txBody>
      </p:sp>
      <p:sp>
        <p:nvSpPr>
          <p:cNvPr id="43" name="TextBox 42">
            <a:hlinkClick r:id="" action="ppaction://noaction"/>
          </p:cNvPr>
          <p:cNvSpPr txBox="1"/>
          <p:nvPr userDrawn="1"/>
        </p:nvSpPr>
        <p:spPr>
          <a:xfrm>
            <a:off x="105935" y="3080274"/>
            <a:ext cx="730250" cy="488950"/>
          </a:xfrm>
          <a:prstGeom prst="rect">
            <a:avLst/>
          </a:prstGeom>
          <a:noFill/>
        </p:spPr>
        <p:txBody>
          <a:bodyPr wrap="square" rtlCol="0">
            <a:spAutoFit/>
          </a:bodyPr>
          <a:lstStyle/>
          <a:p>
            <a:endParaRPr lang="en-US"/>
          </a:p>
        </p:txBody>
      </p:sp>
      <p:sp>
        <p:nvSpPr>
          <p:cNvPr id="44" name="TextBox 43">
            <a:hlinkClick r:id="" action="ppaction://noaction"/>
          </p:cNvPr>
          <p:cNvSpPr txBox="1"/>
          <p:nvPr userDrawn="1"/>
        </p:nvSpPr>
        <p:spPr>
          <a:xfrm>
            <a:off x="88900" y="3708400"/>
            <a:ext cx="730250" cy="488950"/>
          </a:xfrm>
          <a:prstGeom prst="rect">
            <a:avLst/>
          </a:prstGeom>
          <a:noFill/>
        </p:spPr>
        <p:txBody>
          <a:bodyPr wrap="square" rtlCol="0">
            <a:spAutoFit/>
          </a:bodyPr>
          <a:lstStyle/>
          <a:p>
            <a:endParaRPr lang="en-US"/>
          </a:p>
        </p:txBody>
      </p:sp>
      <p:sp>
        <p:nvSpPr>
          <p:cNvPr id="49" name="TextBox 48">
            <a:hlinkClick r:id="" action="ppaction://noaction"/>
          </p:cNvPr>
          <p:cNvSpPr txBox="1"/>
          <p:nvPr userDrawn="1"/>
        </p:nvSpPr>
        <p:spPr>
          <a:xfrm>
            <a:off x="105935" y="638699"/>
            <a:ext cx="730250" cy="488950"/>
          </a:xfrm>
          <a:prstGeom prst="rect">
            <a:avLst/>
          </a:prstGeom>
          <a:noFill/>
        </p:spPr>
        <p:txBody>
          <a:bodyPr wrap="square" rtlCol="0">
            <a:spAutoFit/>
          </a:bodyPr>
          <a:lstStyle/>
          <a:p>
            <a:endParaRPr lang="en-US"/>
          </a:p>
        </p:txBody>
      </p:sp>
      <p:sp>
        <p:nvSpPr>
          <p:cNvPr id="50" name="TextBox 49">
            <a:hlinkClick r:id="" action="ppaction://noaction"/>
          </p:cNvPr>
          <p:cNvSpPr txBox="1"/>
          <p:nvPr userDrawn="1"/>
        </p:nvSpPr>
        <p:spPr>
          <a:xfrm>
            <a:off x="88900" y="74613"/>
            <a:ext cx="730250" cy="488950"/>
          </a:xfrm>
          <a:prstGeom prst="rect">
            <a:avLst/>
          </a:prstGeom>
          <a:noFill/>
        </p:spPr>
        <p:txBody>
          <a:bodyPr wrap="square" rtlCol="0">
            <a:spAutoFit/>
          </a:bodyPr>
          <a:lstStyle/>
          <a:p>
            <a:endParaRPr lang="en-US"/>
          </a:p>
        </p:txBody>
      </p:sp>
      <p:grpSp>
        <p:nvGrpSpPr>
          <p:cNvPr id="34" name="Group 33"/>
          <p:cNvGrpSpPr/>
          <p:nvPr userDrawn="1"/>
        </p:nvGrpSpPr>
        <p:grpSpPr>
          <a:xfrm>
            <a:off x="5324919" y="4591269"/>
            <a:ext cx="3698484" cy="514728"/>
            <a:chOff x="5324919" y="4591269"/>
            <a:chExt cx="3698484" cy="514728"/>
          </a:xfrm>
        </p:grpSpPr>
        <p:pic>
          <p:nvPicPr>
            <p:cNvPr id="35" name="Shape 33"/>
            <p:cNvPicPr preferRelativeResize="0"/>
            <p:nvPr userDrawn="1"/>
          </p:nvPicPr>
          <p:blipFill rotWithShape="1">
            <a:blip r:embed="rId12">
              <a:alphaModFix/>
            </a:blip>
            <a:srcRect/>
            <a:stretch/>
          </p:blipFill>
          <p:spPr>
            <a:xfrm>
              <a:off x="5324919" y="4591269"/>
              <a:ext cx="1301071" cy="514728"/>
            </a:xfrm>
            <a:prstGeom prst="rect">
              <a:avLst/>
            </a:prstGeom>
            <a:noFill/>
            <a:ln>
              <a:noFill/>
            </a:ln>
          </p:spPr>
        </p:pic>
        <p:pic>
          <p:nvPicPr>
            <p:cNvPr id="47" name="Shape 35"/>
            <p:cNvPicPr preferRelativeResize="0"/>
            <p:nvPr userDrawn="1"/>
          </p:nvPicPr>
          <p:blipFill rotWithShape="1">
            <a:blip r:embed="rId13">
              <a:alphaModFix/>
            </a:blip>
            <a:srcRect/>
            <a:stretch/>
          </p:blipFill>
          <p:spPr>
            <a:xfrm>
              <a:off x="6898791" y="4644168"/>
              <a:ext cx="1046962" cy="461829"/>
            </a:xfrm>
            <a:prstGeom prst="rect">
              <a:avLst/>
            </a:prstGeom>
            <a:noFill/>
            <a:ln>
              <a:noFill/>
            </a:ln>
          </p:spPr>
        </p:pic>
        <p:pic>
          <p:nvPicPr>
            <p:cNvPr id="48" name="Shape 36"/>
            <p:cNvPicPr preferRelativeResize="0"/>
            <p:nvPr userDrawn="1"/>
          </p:nvPicPr>
          <p:blipFill rotWithShape="1">
            <a:blip r:embed="rId14">
              <a:alphaModFix/>
            </a:blip>
            <a:srcRect/>
            <a:stretch/>
          </p:blipFill>
          <p:spPr>
            <a:xfrm>
              <a:off x="8218554" y="4600627"/>
              <a:ext cx="804849" cy="505370"/>
            </a:xfrm>
            <a:prstGeom prst="rect">
              <a:avLst/>
            </a:prstGeom>
            <a:noFill/>
            <a:ln>
              <a:noFill/>
            </a:ln>
          </p:spPr>
        </p:pic>
      </p:grpSp>
      <p:pic>
        <p:nvPicPr>
          <p:cNvPr id="5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721496"/>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5400000">
            <a:off x="131984" y="1327728"/>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0800000">
            <a:off x="291004" y="1933960"/>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rot="16200000">
            <a:off x="291004" y="2540192"/>
            <a:ext cx="45542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291004" y="3146424"/>
            <a:ext cx="455427"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348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txStyles>
    <p:titleStyle>
      <a:lvl1pPr algn="l" defTabSz="914400" rtl="0" eaLnBrk="1" latinLnBrk="0" hangingPunct="1">
        <a:lnSpc>
          <a:spcPct val="90000"/>
        </a:lnSpc>
        <a:spcBef>
          <a:spcPct val="0"/>
        </a:spcBef>
        <a:buNone/>
        <a:defRPr sz="1800" b="1"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Tx/>
        <a:buNone/>
        <a:defRPr sz="1400" kern="1200">
          <a:solidFill>
            <a:srgbClr val="35454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1.xml"/><Relationship Id="rId7" Type="http://schemas.openxmlformats.org/officeDocument/2006/relationships/slide" Target="slide20.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slide" Target="slide18.xml"/><Relationship Id="rId5" Type="http://schemas.openxmlformats.org/officeDocument/2006/relationships/slide" Target="slide16.xml"/><Relationship Id="rId4" Type="http://schemas.openxmlformats.org/officeDocument/2006/relationships/slide" Target="slide14.xml"/><Relationship Id="rId9" Type="http://schemas.openxmlformats.org/officeDocument/2006/relationships/slide" Target="slide23.xml"/></Relationships>
</file>

<file path=ppt/slides/_rels/slide1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1.xml"/><Relationship Id="rId7"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slide" Target="slide18.xml"/><Relationship Id="rId5" Type="http://schemas.openxmlformats.org/officeDocument/2006/relationships/slide" Target="slide16.xml"/><Relationship Id="rId4" Type="http://schemas.openxmlformats.org/officeDocument/2006/relationships/slide" Target="slide14.xml"/><Relationship Id="rId9" Type="http://schemas.openxmlformats.org/officeDocument/2006/relationships/slide" Target="slide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18" Type="http://schemas.microsoft.com/office/2007/relationships/diagramDrawing" Target="../diagrams/drawing1.xml"/><Relationship Id="rId3" Type="http://schemas.openxmlformats.org/officeDocument/2006/relationships/tags" Target="../tags/tag55.xml"/><Relationship Id="rId7" Type="http://schemas.openxmlformats.org/officeDocument/2006/relationships/slide" Target="slide14.xml"/><Relationship Id="rId12" Type="http://schemas.openxmlformats.org/officeDocument/2006/relationships/slide" Target="slide23.xml"/><Relationship Id="rId17" Type="http://schemas.openxmlformats.org/officeDocument/2006/relationships/diagramColors" Target="../diagrams/colors1.xml"/><Relationship Id="rId2" Type="http://schemas.openxmlformats.org/officeDocument/2006/relationships/audio" Target="../media/media2.m4a"/><Relationship Id="rId16" Type="http://schemas.openxmlformats.org/officeDocument/2006/relationships/diagramQuickStyle" Target="../diagrams/quickStyle1.xml"/><Relationship Id="rId1" Type="http://schemas.microsoft.com/office/2007/relationships/media" Target="../media/media2.m4a"/><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14.xml"/><Relationship Id="rId15" Type="http://schemas.openxmlformats.org/officeDocument/2006/relationships/diagramLayout" Target="../diagrams/layout1.xml"/><Relationship Id="rId10" Type="http://schemas.openxmlformats.org/officeDocument/2006/relationships/slide" Target="slide20.xml"/><Relationship Id="rId4" Type="http://schemas.openxmlformats.org/officeDocument/2006/relationships/slideLayout" Target="../slideLayouts/slideLayout54.xml"/><Relationship Id="rId9" Type="http://schemas.openxmlformats.org/officeDocument/2006/relationships/slide" Target="slide18.xml"/><Relationship Id="rId1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3.xml"/><Relationship Id="rId3" Type="http://schemas.openxmlformats.org/officeDocument/2006/relationships/tags" Target="../tags/tag56.xml"/><Relationship Id="rId7" Type="http://schemas.openxmlformats.org/officeDocument/2006/relationships/slide" Target="slide11.xml"/><Relationship Id="rId12" Type="http://schemas.openxmlformats.org/officeDocument/2006/relationships/slide" Target="slide22.xml"/><Relationship Id="rId2" Type="http://schemas.openxmlformats.org/officeDocument/2006/relationships/audio" Target="../media/media2.m4a"/><Relationship Id="rId16" Type="http://schemas.openxmlformats.org/officeDocument/2006/relationships/hyperlink" Target="http://www.visiblethinkingpz.org/" TargetMode="External"/><Relationship Id="rId1" Type="http://schemas.microsoft.com/office/2007/relationships/media" Target="../media/media2.m4a"/><Relationship Id="rId6" Type="http://schemas.openxmlformats.org/officeDocument/2006/relationships/image" Target="../media/image30.png"/><Relationship Id="rId11" Type="http://schemas.openxmlformats.org/officeDocument/2006/relationships/slide" Target="slide20.xml"/><Relationship Id="rId5" Type="http://schemas.openxmlformats.org/officeDocument/2006/relationships/notesSlide" Target="../notesSlides/notesSlide15.xml"/><Relationship Id="rId15" Type="http://schemas.openxmlformats.org/officeDocument/2006/relationships/image" Target="../media/image26.png"/><Relationship Id="rId10" Type="http://schemas.openxmlformats.org/officeDocument/2006/relationships/slide" Target="slide18.xml"/><Relationship Id="rId4" Type="http://schemas.openxmlformats.org/officeDocument/2006/relationships/slideLayout" Target="../slideLayouts/slideLayout56.xml"/><Relationship Id="rId9" Type="http://schemas.openxmlformats.org/officeDocument/2006/relationships/slide" Target="slide16.xml"/><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3.xml"/><Relationship Id="rId3" Type="http://schemas.openxmlformats.org/officeDocument/2006/relationships/tags" Target="../tags/tag57.xml"/><Relationship Id="rId7" Type="http://schemas.openxmlformats.org/officeDocument/2006/relationships/slide" Target="slide11.xml"/><Relationship Id="rId12" Type="http://schemas.openxmlformats.org/officeDocument/2006/relationships/slide" Target="slide2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jpeg"/><Relationship Id="rId11" Type="http://schemas.openxmlformats.org/officeDocument/2006/relationships/slide" Target="slide20.xml"/><Relationship Id="rId5" Type="http://schemas.openxmlformats.org/officeDocument/2006/relationships/notesSlide" Target="../notesSlides/notesSlide16.xml"/><Relationship Id="rId10" Type="http://schemas.openxmlformats.org/officeDocument/2006/relationships/slide" Target="slide18.xml"/><Relationship Id="rId4" Type="http://schemas.openxmlformats.org/officeDocument/2006/relationships/slideLayout" Target="../slideLayouts/slideLayout62.xml"/><Relationship Id="rId9" Type="http://schemas.openxmlformats.org/officeDocument/2006/relationships/slide" Target="slide16.xml"/><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58.xml"/><Relationship Id="rId7" Type="http://schemas.openxmlformats.org/officeDocument/2006/relationships/slide" Target="slide14.xml"/><Relationship Id="rId12" Type="http://schemas.openxmlformats.org/officeDocument/2006/relationships/slide" Target="slide2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18.xml"/><Relationship Id="rId10" Type="http://schemas.openxmlformats.org/officeDocument/2006/relationships/slide" Target="slide20.xml"/><Relationship Id="rId4" Type="http://schemas.openxmlformats.org/officeDocument/2006/relationships/slideLayout" Target="../slideLayouts/slideLayout68.xml"/><Relationship Id="rId9" Type="http://schemas.openxmlformats.org/officeDocument/2006/relationships/slide" Target="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3.jpeg"/><Relationship Id="rId7"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76.xml"/><Relationship Id="rId6" Type="http://schemas.openxmlformats.org/officeDocument/2006/relationships/slide" Target="slide16.xml"/><Relationship Id="rId5" Type="http://schemas.openxmlformats.org/officeDocument/2006/relationships/slide" Target="slide14.xml"/><Relationship Id="rId10" Type="http://schemas.openxmlformats.org/officeDocument/2006/relationships/slide" Target="slide23.xml"/><Relationship Id="rId4" Type="http://schemas.openxmlformats.org/officeDocument/2006/relationships/slide" Target="slide11.xml"/><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3.xml"/><Relationship Id="rId3" Type="http://schemas.openxmlformats.org/officeDocument/2006/relationships/tags" Target="../tags/tag59.xml"/><Relationship Id="rId7" Type="http://schemas.openxmlformats.org/officeDocument/2006/relationships/slide" Target="slide11.xml"/><Relationship Id="rId12" Type="http://schemas.openxmlformats.org/officeDocument/2006/relationships/slide" Target="slide22.xml"/><Relationship Id="rId17" Type="http://schemas.openxmlformats.org/officeDocument/2006/relationships/image" Target="../media/image26.png"/><Relationship Id="rId2" Type="http://schemas.openxmlformats.org/officeDocument/2006/relationships/audio" Target="../media/media5.m4a"/><Relationship Id="rId16" Type="http://schemas.openxmlformats.org/officeDocument/2006/relationships/hyperlink" Target="https://nylc.org/standards/" TargetMode="External"/><Relationship Id="rId1" Type="http://schemas.microsoft.com/office/2007/relationships/media" Target="../media/media5.m4a"/><Relationship Id="rId6" Type="http://schemas.openxmlformats.org/officeDocument/2006/relationships/image" Target="../media/image35.png"/><Relationship Id="rId11" Type="http://schemas.openxmlformats.org/officeDocument/2006/relationships/slide" Target="slide20.xml"/><Relationship Id="rId5" Type="http://schemas.openxmlformats.org/officeDocument/2006/relationships/notesSlide" Target="../notesSlides/notesSlide22.xml"/><Relationship Id="rId15" Type="http://schemas.openxmlformats.org/officeDocument/2006/relationships/image" Target="../media/image36.png"/><Relationship Id="rId10" Type="http://schemas.openxmlformats.org/officeDocument/2006/relationships/slide" Target="slide18.xml"/><Relationship Id="rId4" Type="http://schemas.openxmlformats.org/officeDocument/2006/relationships/slideLayout" Target="../slideLayouts/slideLayout84.xml"/><Relationship Id="rId9" Type="http://schemas.openxmlformats.org/officeDocument/2006/relationships/slide" Target="slide16.xml"/><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2.xml"/><Relationship Id="rId3" Type="http://schemas.openxmlformats.org/officeDocument/2006/relationships/tags" Target="../tags/tag60.xml"/><Relationship Id="rId7" Type="http://schemas.openxmlformats.org/officeDocument/2006/relationships/image" Target="../media/image26.png"/><Relationship Id="rId12" Type="http://schemas.openxmlformats.org/officeDocument/2006/relationships/slide" Target="slide2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7.jpeg"/><Relationship Id="rId11" Type="http://schemas.openxmlformats.org/officeDocument/2006/relationships/slide" Target="slide18.xml"/><Relationship Id="rId5" Type="http://schemas.openxmlformats.org/officeDocument/2006/relationships/notesSlide" Target="../notesSlides/notesSlide23.xml"/><Relationship Id="rId15" Type="http://schemas.openxmlformats.org/officeDocument/2006/relationships/image" Target="../media/image25.png"/><Relationship Id="rId10" Type="http://schemas.openxmlformats.org/officeDocument/2006/relationships/slide" Target="slide16.xml"/><Relationship Id="rId4" Type="http://schemas.openxmlformats.org/officeDocument/2006/relationships/slideLayout" Target="../slideLayouts/slideLayout90.xml"/><Relationship Id="rId9" Type="http://schemas.openxmlformats.org/officeDocument/2006/relationships/slide" Target="slide14.xml"/><Relationship Id="rId14" Type="http://schemas.openxmlformats.org/officeDocument/2006/relationships/slide" Target="slide23.xml"/></Relationships>
</file>

<file path=ppt/slides/_rels/slide2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2.xml"/><Relationship Id="rId3" Type="http://schemas.openxmlformats.org/officeDocument/2006/relationships/image" Target="../media/image38.png"/><Relationship Id="rId7" Type="http://schemas.openxmlformats.org/officeDocument/2006/relationships/hyperlink" Target="mailto:Kimberly.Daubenspeck@tn.gov" TargetMode="External"/><Relationship Id="rId12" Type="http://schemas.openxmlformats.org/officeDocument/2006/relationships/slide" Target="slide20.xml"/><Relationship Id="rId2" Type="http://schemas.openxmlformats.org/officeDocument/2006/relationships/notesSlide" Target="../notesSlides/notesSlide24.xml"/><Relationship Id="rId1" Type="http://schemas.openxmlformats.org/officeDocument/2006/relationships/slideLayout" Target="../slideLayouts/slideLayout91.xml"/><Relationship Id="rId6" Type="http://schemas.openxmlformats.org/officeDocument/2006/relationships/hyperlink" Target="mailto:Pat.Conner@tn.gov" TargetMode="External"/><Relationship Id="rId11" Type="http://schemas.openxmlformats.org/officeDocument/2006/relationships/slide" Target="slide18.xml"/><Relationship Id="rId5" Type="http://schemas.openxmlformats.org/officeDocument/2006/relationships/image" Target="../media/image39.png"/><Relationship Id="rId10" Type="http://schemas.openxmlformats.org/officeDocument/2006/relationships/slide" Target="slide16.xml"/><Relationship Id="rId4" Type="http://schemas.openxmlformats.org/officeDocument/2006/relationships/hyperlink" Target="https://responsibilityandchoice.questionpro.com/" TargetMode="External"/><Relationship Id="rId9" Type="http://schemas.openxmlformats.org/officeDocument/2006/relationships/slide" Target="slide14.xml"/><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61.xml"/><Relationship Id="rId7" Type="http://schemas.openxmlformats.org/officeDocument/2006/relationships/slide" Target="slide14.xml"/><Relationship Id="rId12" Type="http://schemas.openxmlformats.org/officeDocument/2006/relationships/slide" Target="slide2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25.xml"/><Relationship Id="rId10" Type="http://schemas.openxmlformats.org/officeDocument/2006/relationships/slide" Target="slide20.xml"/><Relationship Id="rId4" Type="http://schemas.openxmlformats.org/officeDocument/2006/relationships/slideLayout" Target="../slideLayouts/slideLayout89.xml"/><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62.xml"/><Relationship Id="rId7" Type="http://schemas.openxmlformats.org/officeDocument/2006/relationships/slide" Target="slide14.xml"/><Relationship Id="rId12" Type="http://schemas.openxmlformats.org/officeDocument/2006/relationships/slide" Target="slide2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26.xml"/><Relationship Id="rId10" Type="http://schemas.openxmlformats.org/officeDocument/2006/relationships/slide" Target="slide20.xml"/><Relationship Id="rId4" Type="http://schemas.openxmlformats.org/officeDocument/2006/relationships/slideLayout" Target="../slideLayouts/slideLayout89.xml"/><Relationship Id="rId9" Type="http://schemas.openxmlformats.org/officeDocument/2006/relationships/slide" Target="slide18.xml"/></Relationships>
</file>

<file path=ppt/slides/_rels/slide27.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63.xml"/><Relationship Id="rId7" Type="http://schemas.openxmlformats.org/officeDocument/2006/relationships/slide" Target="slide14.xml"/><Relationship Id="rId12" Type="http://schemas.openxmlformats.org/officeDocument/2006/relationships/slide" Target="slide2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27.xml"/><Relationship Id="rId10" Type="http://schemas.openxmlformats.org/officeDocument/2006/relationships/slide" Target="slide20.xml"/><Relationship Id="rId4" Type="http://schemas.openxmlformats.org/officeDocument/2006/relationships/slideLayout" Target="../slideLayouts/slideLayout89.xml"/><Relationship Id="rId9" Type="http://schemas.openxmlformats.org/officeDocument/2006/relationships/slide" Target="slide18.xml"/></Relationships>
</file>

<file path=ppt/slides/_rels/slide2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5.png"/><Relationship Id="rId3" Type="http://schemas.openxmlformats.org/officeDocument/2006/relationships/tags" Target="../tags/tag64.xml"/><Relationship Id="rId7" Type="http://schemas.openxmlformats.org/officeDocument/2006/relationships/slide" Target="slide14.xml"/><Relationship Id="rId12" Type="http://schemas.openxmlformats.org/officeDocument/2006/relationships/slide" Target="slide2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notesSlide" Target="../notesSlides/notesSlide28.xml"/><Relationship Id="rId10" Type="http://schemas.openxmlformats.org/officeDocument/2006/relationships/slide" Target="slide20.xml"/><Relationship Id="rId4" Type="http://schemas.openxmlformats.org/officeDocument/2006/relationships/slideLayout" Target="../slideLayouts/slideLayout89.xml"/><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0.pn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slide" Target="slide8.xml"/><Relationship Id="rId11" Type="http://schemas.openxmlformats.org/officeDocument/2006/relationships/image" Target="../media/image22.jpeg"/><Relationship Id="rId5" Type="http://schemas.openxmlformats.org/officeDocument/2006/relationships/slide" Target="slide7.xml"/><Relationship Id="rId10" Type="http://schemas.openxmlformats.org/officeDocument/2006/relationships/hyperlink" Target="http://www.tn.gov/assets/entities/education/attachments/safe_sch_SEL_mod1_participanthandouts.zip" TargetMode="External"/><Relationship Id="rId4" Type="http://schemas.openxmlformats.org/officeDocument/2006/relationships/slide" Target="slide5.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xml"/><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xml"/><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tags" Target="../tags/tag54.xml"/><Relationship Id="rId7" Type="http://schemas.openxmlformats.org/officeDocument/2006/relationships/slide" Target="slide7.xml"/><Relationship Id="rId12" Type="http://schemas.openxmlformats.org/officeDocument/2006/relationships/image" Target="../media/image2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slide" Target="slide4.xml"/><Relationship Id="rId5" Type="http://schemas.openxmlformats.org/officeDocument/2006/relationships/notesSlide" Target="../notesSlides/notesSlide7.xml"/><Relationship Id="rId10" Type="http://schemas.openxmlformats.org/officeDocument/2006/relationships/slide" Target="slide2.xml"/><Relationship Id="rId4" Type="http://schemas.openxmlformats.org/officeDocument/2006/relationships/slideLayout" Target="../slideLayouts/slideLayout15.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5.xml"/><Relationship Id="rId7"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5.xml"/><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slide" Target="slide9.xml"/><Relationship Id="rId11" Type="http://schemas.openxmlformats.org/officeDocument/2006/relationships/image" Target="../media/image28.jpeg"/><Relationship Id="rId5" Type="http://schemas.openxmlformats.org/officeDocument/2006/relationships/slide" Target="slide8.xml"/><Relationship Id="rId10" Type="http://schemas.openxmlformats.org/officeDocument/2006/relationships/image" Target="../media/image27.jpeg"/><Relationship Id="rId4" Type="http://schemas.openxmlformats.org/officeDocument/2006/relationships/slide" Target="slide7.xml"/><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200275"/>
            <a:ext cx="8229600" cy="857250"/>
          </a:xfrm>
        </p:spPr>
        <p:txBody>
          <a:bodyPr>
            <a:normAutofit fontScale="90000"/>
          </a:bodyPr>
          <a:lstStyle/>
          <a:p>
            <a:r>
              <a:rPr lang="en-US" dirty="0"/>
              <a:t>Incorporating Social and Personal Competencies Into Classroom Instruction and Educator Effectiveness</a:t>
            </a:r>
          </a:p>
        </p:txBody>
      </p:sp>
      <p:sp>
        <p:nvSpPr>
          <p:cNvPr id="3" name="Content Placeholder 2"/>
          <p:cNvSpPr>
            <a:spLocks noGrp="1"/>
          </p:cNvSpPr>
          <p:nvPr>
            <p:ph idx="1"/>
          </p:nvPr>
        </p:nvSpPr>
        <p:spPr>
          <a:xfrm>
            <a:off x="457200" y="3467100"/>
            <a:ext cx="8229600" cy="1127125"/>
          </a:xfrm>
        </p:spPr>
        <p:txBody>
          <a:bodyPr>
            <a:normAutofit/>
          </a:bodyPr>
          <a:lstStyle/>
          <a:p>
            <a:r>
              <a:rPr lang="en-US" sz="3200"/>
              <a:t>Module </a:t>
            </a:r>
            <a:r>
              <a:rPr lang="en-US" sz="3200" smtClean="0"/>
              <a:t>3: </a:t>
            </a:r>
            <a:r>
              <a:rPr lang="en-US" sz="3200" dirty="0" smtClean="0"/>
              <a:t>Responsibility </a:t>
            </a:r>
            <a:r>
              <a:rPr lang="en-US" sz="3200" dirty="0"/>
              <a:t>and Choice</a:t>
            </a:r>
          </a:p>
        </p:txBody>
      </p:sp>
    </p:spTree>
    <p:extLst>
      <p:ext uri="{BB962C8B-B14F-4D97-AF65-F5344CB8AC3E}">
        <p14:creationId xmlns:p14="http://schemas.microsoft.com/office/powerpoint/2010/main" val="3949973316"/>
      </p:ext>
    </p:extLst>
  </p:cSld>
  <p:clrMapOvr>
    <a:masterClrMapping/>
  </p:clrMapOvr>
  <mc:AlternateContent xmlns:mc="http://schemas.openxmlformats.org/markup-compatibility/2006" xmlns:p14="http://schemas.microsoft.com/office/powerpoint/2010/main">
    <mc:Choice Requires="p14">
      <p:transition spd="med" p14:dur="700" advClick="0" advTm="34062">
        <p:fade/>
      </p:transition>
    </mc:Choice>
    <mc:Fallback xmlns="">
      <p:transition spd="med" advClick="0" advTm="3406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prstGeom prst="rect">
            <a:avLst/>
          </a:prstGeom>
        </p:spPr>
        <p:txBody>
          <a:bodyPr>
            <a:normAutofit/>
          </a:bodyPr>
          <a:lstStyle/>
          <a:p>
            <a:r>
              <a:rPr lang="en-US" sz="3200" dirty="0">
                <a:solidFill>
                  <a:schemeClr val="bg1"/>
                </a:solidFill>
              </a:rPr>
              <a:t>Exploring Responsibility and Choice</a:t>
            </a:r>
          </a:p>
        </p:txBody>
      </p:sp>
      <p:grpSp>
        <p:nvGrpSpPr>
          <p:cNvPr id="3" name="Group 2">
            <a:extLst>
              <a:ext uri="{FF2B5EF4-FFF2-40B4-BE49-F238E27FC236}">
                <a16:creationId xmlns:a16="http://schemas.microsoft.com/office/drawing/2014/main" id="{040B7A7D-3C4A-664C-8C6B-8A4B1187839B}"/>
              </a:ext>
            </a:extLst>
          </p:cNvPr>
          <p:cNvGrpSpPr/>
          <p:nvPr/>
        </p:nvGrpSpPr>
        <p:grpSpPr>
          <a:xfrm>
            <a:off x="203200" y="4713735"/>
            <a:ext cx="8669867" cy="359497"/>
            <a:chOff x="1060450" y="3711911"/>
            <a:chExt cx="5073651" cy="428289"/>
          </a:xfrm>
          <a:solidFill>
            <a:srgbClr val="FFD965"/>
          </a:solidFill>
        </p:grpSpPr>
        <p:sp>
          <p:nvSpPr>
            <p:cNvPr id="4" name="Rectangle 3">
              <a:extLst>
                <a:ext uri="{FF2B5EF4-FFF2-40B4-BE49-F238E27FC236}">
                  <a16:creationId xmlns:a16="http://schemas.microsoft.com/office/drawing/2014/main" id="{7B81008C-0CC2-9C4B-A4A7-F1F2B52F3FBF}"/>
                </a:ext>
              </a:extLst>
            </p:cNvPr>
            <p:cNvSpPr/>
            <p:nvPr/>
          </p:nvSpPr>
          <p:spPr>
            <a:xfrm>
              <a:off x="1060450" y="3711911"/>
              <a:ext cx="5073651" cy="428289"/>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481E1C-B60B-5240-B2C6-BF31C0851D0F}"/>
                </a:ext>
              </a:extLst>
            </p:cNvPr>
            <p:cNvSpPr txBox="1"/>
            <p:nvPr/>
          </p:nvSpPr>
          <p:spPr>
            <a:xfrm>
              <a:off x="1060805" y="3764126"/>
              <a:ext cx="4986868" cy="366673"/>
            </a:xfrm>
            <a:prstGeom prst="rect">
              <a:avLst/>
            </a:prstGeom>
            <a:solidFill>
              <a:schemeClr val="bg1"/>
            </a:solidFill>
          </p:spPr>
          <p:txBody>
            <a:bodyPr wrap="square" rtlCol="0">
              <a:spAutoFit/>
            </a:bodyPr>
            <a:lstStyle/>
            <a:p>
              <a:r>
                <a:rPr lang="en-US" sz="1400" i="1" dirty="0"/>
                <a:t>Source: </a:t>
              </a:r>
              <a:r>
                <a:rPr lang="en-US" sz="1400" dirty="0" err="1"/>
                <a:t>d’ailly</a:t>
              </a:r>
              <a:r>
                <a:rPr lang="en-US" sz="1400" dirty="0"/>
                <a:t>, 2004</a:t>
              </a:r>
            </a:p>
          </p:txBody>
        </p:sp>
      </p:grpSp>
    </p:spTree>
    <p:extLst>
      <p:ext uri="{BB962C8B-B14F-4D97-AF65-F5344CB8AC3E}">
        <p14:creationId xmlns:p14="http://schemas.microsoft.com/office/powerpoint/2010/main" val="1669408428"/>
      </p:ext>
    </p:extLst>
  </p:cSld>
  <p:clrMapOvr>
    <a:masterClrMapping/>
  </p:clrMapOvr>
  <mc:AlternateContent xmlns:mc="http://schemas.openxmlformats.org/markup-compatibility/2006" xmlns:p14="http://schemas.microsoft.com/office/powerpoint/2010/main">
    <mc:Choice Requires="p14">
      <p:transition spd="med" p14:dur="700" advTm="34062">
        <p:fade/>
      </p:transition>
    </mc:Choice>
    <mc:Fallback xmlns="">
      <p:transition spd="med" advTm="34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004" y="203479"/>
            <a:ext cx="7938030" cy="445375"/>
          </a:xfrm>
        </p:spPr>
        <p:txBody>
          <a:bodyPr>
            <a:noAutofit/>
          </a:bodyPr>
          <a:lstStyle/>
          <a:p>
            <a:r>
              <a:rPr lang="en-US" sz="2400" dirty="0"/>
              <a:t>General Principles: Developing Autonomous Learners</a:t>
            </a:r>
          </a:p>
        </p:txBody>
      </p:sp>
      <p:sp>
        <p:nvSpPr>
          <p:cNvPr id="3" name="Content Placeholder 2"/>
          <p:cNvSpPr>
            <a:spLocks noGrp="1"/>
          </p:cNvSpPr>
          <p:nvPr>
            <p:ph sz="quarter" idx="12"/>
          </p:nvPr>
        </p:nvSpPr>
        <p:spPr>
          <a:xfrm>
            <a:off x="1060450" y="783432"/>
            <a:ext cx="7818002" cy="2912341"/>
          </a:xfrm>
        </p:spPr>
        <p:txBody>
          <a:bodyPr>
            <a:normAutofit lnSpcReduction="10000"/>
          </a:bodyPr>
          <a:lstStyle/>
          <a:p>
            <a:r>
              <a:rPr lang="en-US" sz="1800" dirty="0">
                <a:solidFill>
                  <a:schemeClr val="tx1"/>
                </a:solidFill>
              </a:rPr>
              <a:t>General principles </a:t>
            </a:r>
            <a:r>
              <a:rPr lang="en-US" sz="1800" dirty="0" smtClean="0">
                <a:solidFill>
                  <a:schemeClr val="tx1"/>
                </a:solidFill>
              </a:rPr>
              <a:t>include:</a:t>
            </a:r>
            <a:endParaRPr lang="en-US" sz="1800" dirty="0">
              <a:solidFill>
                <a:schemeClr val="tx1"/>
              </a:solidFill>
            </a:endParaRPr>
          </a:p>
          <a:p>
            <a:pPr marL="171450" lvl="0" indent="-171450">
              <a:buFont typeface="Arial" panose="020B0604020202020204" pitchFamily="34" charset="0"/>
              <a:buChar char="•"/>
            </a:pPr>
            <a:r>
              <a:rPr lang="en-US" sz="1800" dirty="0">
                <a:solidFill>
                  <a:schemeClr val="tx1"/>
                </a:solidFill>
              </a:rPr>
              <a:t>Connect content to student values, </a:t>
            </a:r>
            <a:r>
              <a:rPr lang="en-US" sz="1800" dirty="0" smtClean="0">
                <a:solidFill>
                  <a:schemeClr val="tx1"/>
                </a:solidFill>
              </a:rPr>
              <a:t>interests, </a:t>
            </a:r>
            <a:r>
              <a:rPr lang="en-US" sz="1800" dirty="0">
                <a:solidFill>
                  <a:schemeClr val="tx1"/>
                </a:solidFill>
              </a:rPr>
              <a:t>and goals;</a:t>
            </a:r>
          </a:p>
          <a:p>
            <a:pPr marL="171450" lvl="0" indent="-171450">
              <a:buFont typeface="Arial" panose="020B0604020202020204" pitchFamily="34" charset="0"/>
              <a:buChar char="•"/>
            </a:pPr>
            <a:r>
              <a:rPr lang="en-US" sz="1800" dirty="0">
                <a:solidFill>
                  <a:schemeClr val="tx1"/>
                </a:solidFill>
              </a:rPr>
              <a:t>Listen to students more often; </a:t>
            </a:r>
          </a:p>
          <a:p>
            <a:pPr marL="171450" lvl="0" indent="-171450">
              <a:buFont typeface="Arial" panose="020B0604020202020204" pitchFamily="34" charset="0"/>
              <a:buChar char="•"/>
            </a:pPr>
            <a:r>
              <a:rPr lang="en-US" sz="1800" dirty="0">
                <a:solidFill>
                  <a:schemeClr val="tx1"/>
                </a:solidFill>
              </a:rPr>
              <a:t>Allow students to demonstrate responsibility with materials;</a:t>
            </a:r>
          </a:p>
          <a:p>
            <a:pPr marL="171450" lvl="0" indent="-171450">
              <a:buFont typeface="Arial" panose="020B0604020202020204" pitchFamily="34" charset="0"/>
              <a:buChar char="•"/>
            </a:pPr>
            <a:r>
              <a:rPr lang="en-US" sz="1800" dirty="0">
                <a:solidFill>
                  <a:schemeClr val="tx1"/>
                </a:solidFill>
              </a:rPr>
              <a:t>Ask students what they want or need;</a:t>
            </a:r>
          </a:p>
          <a:p>
            <a:pPr marL="171450" lvl="0" indent="-171450">
              <a:buFont typeface="Arial" panose="020B0604020202020204" pitchFamily="34" charset="0"/>
              <a:buChar char="•"/>
            </a:pPr>
            <a:r>
              <a:rPr lang="en-US" sz="1800" dirty="0">
                <a:solidFill>
                  <a:schemeClr val="tx1"/>
                </a:solidFill>
              </a:rPr>
              <a:t>Respond to student-generated questions;</a:t>
            </a:r>
          </a:p>
          <a:p>
            <a:pPr marL="171450" lvl="0" indent="-171450">
              <a:buFont typeface="Arial" panose="020B0604020202020204" pitchFamily="34" charset="0"/>
              <a:buChar char="•"/>
            </a:pPr>
            <a:r>
              <a:rPr lang="en-US" sz="1800" dirty="0">
                <a:solidFill>
                  <a:schemeClr val="tx1"/>
                </a:solidFill>
              </a:rPr>
              <a:t>Avoid giving solutions or using directives; and</a:t>
            </a:r>
          </a:p>
          <a:p>
            <a:pPr marL="171450" lvl="0" indent="-171450">
              <a:buFont typeface="Arial" panose="020B0604020202020204" pitchFamily="34" charset="0"/>
              <a:buChar char="•"/>
            </a:pPr>
            <a:r>
              <a:rPr lang="en-US" sz="1800" dirty="0">
                <a:solidFill>
                  <a:schemeClr val="tx1"/>
                </a:solidFill>
              </a:rPr>
              <a:t>Avoid overreliance </a:t>
            </a:r>
            <a:r>
              <a:rPr lang="en-US" sz="1800" dirty="0" smtClean="0">
                <a:solidFill>
                  <a:schemeClr val="tx1"/>
                </a:solidFill>
              </a:rPr>
              <a:t>on </a:t>
            </a:r>
            <a:r>
              <a:rPr lang="en-US" sz="1800" dirty="0">
                <a:solidFill>
                  <a:schemeClr val="tx1"/>
                </a:solidFill>
              </a:rPr>
              <a:t>extrinsic </a:t>
            </a:r>
            <a:r>
              <a:rPr lang="en-US" sz="1800" dirty="0" smtClean="0">
                <a:solidFill>
                  <a:schemeClr val="tx1"/>
                </a:solidFill>
              </a:rPr>
              <a:t>motivators.  </a:t>
            </a:r>
            <a:endParaRPr lang="en-US" sz="1800" dirty="0">
              <a:solidFill>
                <a:schemeClr val="tx1"/>
              </a:solidFill>
            </a:endParaRPr>
          </a:p>
        </p:txBody>
      </p:sp>
      <p:grpSp>
        <p:nvGrpSpPr>
          <p:cNvPr id="10" name="Group 9"/>
          <p:cNvGrpSpPr/>
          <p:nvPr/>
        </p:nvGrpSpPr>
        <p:grpSpPr>
          <a:xfrm>
            <a:off x="1060450" y="3711911"/>
            <a:ext cx="7818002" cy="429768"/>
            <a:chOff x="1060450" y="3711911"/>
            <a:chExt cx="5073651" cy="428289"/>
          </a:xfrm>
        </p:grpSpPr>
        <p:sp>
          <p:nvSpPr>
            <p:cNvPr id="12" name="Rectangle 11"/>
            <p:cNvSpPr/>
            <p:nvPr/>
          </p:nvSpPr>
          <p:spPr>
            <a:xfrm>
              <a:off x="1060450" y="3711911"/>
              <a:ext cx="5073651" cy="428289"/>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0805" y="3764126"/>
              <a:ext cx="4986868" cy="306718"/>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Sources: </a:t>
              </a:r>
              <a:r>
                <a:rPr lang="en-US" sz="1400" dirty="0">
                  <a:latin typeface="Arial" panose="020B0604020202020204" pitchFamily="34" charset="0"/>
                  <a:cs typeface="Arial" panose="020B0604020202020204" pitchFamily="34" charset="0"/>
                </a:rPr>
                <a:t>Katz &amp; </a:t>
              </a:r>
              <a:r>
                <a:rPr lang="en-US" sz="1400" dirty="0" err="1">
                  <a:latin typeface="Arial" panose="020B0604020202020204" pitchFamily="34" charset="0"/>
                  <a:cs typeface="Arial" panose="020B0604020202020204" pitchFamily="34" charset="0"/>
                </a:rPr>
                <a:t>Assor</a:t>
              </a:r>
              <a:r>
                <a:rPr lang="en-US" sz="1400" dirty="0">
                  <a:latin typeface="Arial" panose="020B0604020202020204" pitchFamily="34" charset="0"/>
                  <a:cs typeface="Arial" panose="020B0604020202020204" pitchFamily="34" charset="0"/>
                </a:rPr>
                <a:t>, 2007; </a:t>
              </a:r>
              <a:r>
                <a:rPr lang="en-US" sz="1400" dirty="0" err="1">
                  <a:latin typeface="Arial" panose="020B0604020202020204" pitchFamily="34" charset="0"/>
                  <a:cs typeface="Arial" panose="020B0604020202020204" pitchFamily="34" charset="0"/>
                </a:rPr>
                <a:t>Stefanou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Perencevich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DiCinto</a:t>
              </a:r>
              <a:r>
                <a:rPr lang="en-US" sz="1400" dirty="0">
                  <a:latin typeface="Arial" panose="020B0604020202020204" pitchFamily="34" charset="0"/>
                  <a:cs typeface="Arial" panose="020B0604020202020204" pitchFamily="34" charset="0"/>
                </a:rPr>
                <a:t> &amp; Turner, 2004</a:t>
              </a:r>
            </a:p>
          </p:txBody>
        </p:sp>
      </p:grpSp>
      <p:sp>
        <p:nvSpPr>
          <p:cNvPr id="14" name="Rectangle 13">
            <a:hlinkClick r:id="rId3"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5"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8"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9"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803713"/>
      </p:ext>
    </p:extLst>
  </p:cSld>
  <p:clrMapOvr>
    <a:masterClrMapping/>
  </p:clrMapOvr>
  <mc:AlternateContent xmlns:mc="http://schemas.openxmlformats.org/markup-compatibility/2006" xmlns:p14="http://schemas.microsoft.com/office/powerpoint/2010/main">
    <mc:Choice Requires="p14">
      <p:transition spd="med" p14:dur="700" advTm="157593">
        <p:fade/>
      </p:transition>
    </mc:Choice>
    <mc:Fallback xmlns="">
      <p:transition spd="med" advTm="157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004" y="189625"/>
            <a:ext cx="7938030" cy="445375"/>
          </a:xfrm>
        </p:spPr>
        <p:txBody>
          <a:bodyPr/>
          <a:lstStyle/>
          <a:p>
            <a:r>
              <a:rPr lang="en-US" dirty="0"/>
              <a:t>Choice: The Gateway to Responsibility</a:t>
            </a:r>
          </a:p>
        </p:txBody>
      </p:sp>
      <p:graphicFrame>
        <p:nvGraphicFramePr>
          <p:cNvPr id="4" name="Content Placeholder 3">
            <a:extLst>
              <a:ext uri="{FF2B5EF4-FFF2-40B4-BE49-F238E27FC236}">
                <a16:creationId xmlns:a16="http://schemas.microsoft.com/office/drawing/2014/main" id="{4B4E7AD3-F9C4-2945-8B24-F764317A935D}"/>
              </a:ext>
            </a:extLst>
          </p:cNvPr>
          <p:cNvGraphicFramePr>
            <a:graphicFrameLocks noGrp="1"/>
          </p:cNvGraphicFramePr>
          <p:nvPr>
            <p:ph sz="quarter" idx="12"/>
            <p:extLst>
              <p:ext uri="{D42A27DB-BD31-4B8C-83A1-F6EECF244321}">
                <p14:modId xmlns:p14="http://schemas.microsoft.com/office/powerpoint/2010/main" val="1966717821"/>
              </p:ext>
            </p:extLst>
          </p:nvPr>
        </p:nvGraphicFramePr>
        <p:xfrm>
          <a:off x="1060450" y="784225"/>
          <a:ext cx="7818438" cy="2814320"/>
        </p:xfrm>
        <a:graphic>
          <a:graphicData uri="http://schemas.openxmlformats.org/drawingml/2006/table">
            <a:tbl>
              <a:tblPr firstRow="1" bandRow="1">
                <a:tableStyleId>{5C22544A-7EE6-4342-B048-85BDC9FD1C3A}</a:tableStyleId>
              </a:tblPr>
              <a:tblGrid>
                <a:gridCol w="2284916">
                  <a:extLst>
                    <a:ext uri="{9D8B030D-6E8A-4147-A177-3AD203B41FA5}">
                      <a16:colId xmlns:a16="http://schemas.microsoft.com/office/drawing/2014/main" val="2706279959"/>
                    </a:ext>
                  </a:extLst>
                </a:gridCol>
                <a:gridCol w="2542478">
                  <a:extLst>
                    <a:ext uri="{9D8B030D-6E8A-4147-A177-3AD203B41FA5}">
                      <a16:colId xmlns:a16="http://schemas.microsoft.com/office/drawing/2014/main" val="1718684324"/>
                    </a:ext>
                  </a:extLst>
                </a:gridCol>
                <a:gridCol w="2991044">
                  <a:extLst>
                    <a:ext uri="{9D8B030D-6E8A-4147-A177-3AD203B41FA5}">
                      <a16:colId xmlns:a16="http://schemas.microsoft.com/office/drawing/2014/main" val="3350422346"/>
                    </a:ext>
                  </a:extLst>
                </a:gridCol>
              </a:tblGrid>
              <a:tr h="370840">
                <a:tc>
                  <a:txBody>
                    <a:bodyPr/>
                    <a:lstStyle/>
                    <a:p>
                      <a:pPr algn="ctr"/>
                      <a:r>
                        <a:rPr lang="en-US" sz="1300" dirty="0">
                          <a:latin typeface="Arial" panose="020B0604020202020204" pitchFamily="34" charset="0"/>
                          <a:cs typeface="Arial" panose="020B0604020202020204" pitchFamily="34" charset="0"/>
                        </a:rPr>
                        <a:t>Organizational</a:t>
                      </a:r>
                    </a:p>
                  </a:txBody>
                  <a:tcPr/>
                </a:tc>
                <a:tc>
                  <a:txBody>
                    <a:bodyPr/>
                    <a:lstStyle/>
                    <a:p>
                      <a:pPr algn="ctr"/>
                      <a:r>
                        <a:rPr lang="en-US" sz="1300" dirty="0">
                          <a:latin typeface="Arial" panose="020B0604020202020204" pitchFamily="34" charset="0"/>
                          <a:cs typeface="Arial" panose="020B0604020202020204" pitchFamily="34" charset="0"/>
                        </a:rPr>
                        <a:t>Procedural</a:t>
                      </a:r>
                    </a:p>
                  </a:txBody>
                  <a:tcPr/>
                </a:tc>
                <a:tc>
                  <a:txBody>
                    <a:bodyPr/>
                    <a:lstStyle/>
                    <a:p>
                      <a:pPr algn="ctr"/>
                      <a:r>
                        <a:rPr lang="en-US" sz="1300" dirty="0">
                          <a:latin typeface="Arial" panose="020B0604020202020204" pitchFamily="34" charset="0"/>
                          <a:cs typeface="Arial" panose="020B0604020202020204" pitchFamily="34" charset="0"/>
                        </a:rPr>
                        <a:t>Cognitive</a:t>
                      </a:r>
                    </a:p>
                  </a:txBody>
                  <a:tcPr/>
                </a:tc>
                <a:extLst>
                  <a:ext uri="{0D108BD9-81ED-4DB2-BD59-A6C34878D82A}">
                    <a16:rowId xmlns:a16="http://schemas.microsoft.com/office/drawing/2014/main" val="1463861608"/>
                  </a:ext>
                </a:extLst>
              </a:tr>
              <a:tr h="370840">
                <a:tc gridSpan="3">
                  <a:txBody>
                    <a:bodyPr/>
                    <a:lstStyle/>
                    <a:p>
                      <a:pPr algn="l"/>
                      <a:r>
                        <a:rPr lang="en-US" sz="1300" dirty="0">
                          <a:latin typeface="Arial" panose="020B0604020202020204" pitchFamily="34" charset="0"/>
                          <a:cs typeface="Arial" panose="020B0604020202020204" pitchFamily="34" charset="0"/>
                        </a:rPr>
                        <a:t>Students are given opportunities </a:t>
                      </a:r>
                      <a:r>
                        <a:rPr lang="en-US" sz="1300" dirty="0" smtClean="0">
                          <a:latin typeface="Arial" panose="020B0604020202020204" pitchFamily="34" charset="0"/>
                          <a:cs typeface="Arial" panose="020B0604020202020204" pitchFamily="34" charset="0"/>
                        </a:rPr>
                        <a:t>to:</a:t>
                      </a:r>
                      <a:endParaRPr lang="en-US" sz="1300" dirty="0">
                        <a:latin typeface="Arial" panose="020B0604020202020204" pitchFamily="34" charset="0"/>
                        <a:cs typeface="Arial" panose="020B0604020202020204" pitchFamily="34" charset="0"/>
                      </a:endParaRPr>
                    </a:p>
                  </a:txBody>
                  <a:tcP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9548480"/>
                  </a:ext>
                </a:extLst>
              </a:tr>
              <a:tr h="370840">
                <a:tc>
                  <a:txBody>
                    <a:bodyPr/>
                    <a:lstStyle/>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Choose group members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Choose evaluation procedure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Take responsibility of due dates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Participate in creating and implementing classroom rules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Choose seating </a:t>
                      </a:r>
                      <a:r>
                        <a:rPr lang="en-US" sz="1300" dirty="0" smtClean="0">
                          <a:latin typeface="Arial" panose="020B0604020202020204" pitchFamily="34" charset="0"/>
                          <a:cs typeface="Arial" panose="020B0604020202020204" pitchFamily="34" charset="0"/>
                        </a:rPr>
                        <a:t>arrangement</a:t>
                      </a:r>
                      <a:endParaRPr lang="en-US" sz="13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Choose materials to use in class projects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Choose the way competence will be demonstrated</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Display work in an individual manner</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Discuss their wants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Handle materials</a:t>
                      </a:r>
                    </a:p>
                  </a:txBody>
                  <a:tcPr/>
                </a:tc>
                <a:tc>
                  <a:txBody>
                    <a:bodyPr/>
                    <a:lstStyle/>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Discuss multiple approaches and strategies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Find and justify multiple solutions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Create personal goals based on interest or values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Re-evaluate errors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Receive informational feedback</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Have less teacher talk time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Ask questions</a:t>
                      </a:r>
                    </a:p>
                  </a:txBody>
                  <a:tcPr/>
                </a:tc>
                <a:extLst>
                  <a:ext uri="{0D108BD9-81ED-4DB2-BD59-A6C34878D82A}">
                    <a16:rowId xmlns:a16="http://schemas.microsoft.com/office/drawing/2014/main" val="3297359866"/>
                  </a:ext>
                </a:extLst>
              </a:tr>
            </a:tbl>
          </a:graphicData>
        </a:graphic>
      </p:graphicFrame>
      <p:grpSp>
        <p:nvGrpSpPr>
          <p:cNvPr id="10" name="Group 9"/>
          <p:cNvGrpSpPr/>
          <p:nvPr/>
        </p:nvGrpSpPr>
        <p:grpSpPr>
          <a:xfrm>
            <a:off x="1060450" y="3728549"/>
            <a:ext cx="7818002" cy="457201"/>
            <a:chOff x="1060450" y="3711902"/>
            <a:chExt cx="5073651" cy="428289"/>
          </a:xfrm>
        </p:grpSpPr>
        <p:sp>
          <p:nvSpPr>
            <p:cNvPr id="12" name="Rectangle 11"/>
            <p:cNvSpPr/>
            <p:nvPr/>
          </p:nvSpPr>
          <p:spPr>
            <a:xfrm>
              <a:off x="1060450" y="3711902"/>
              <a:ext cx="5073651" cy="428289"/>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0805" y="3764126"/>
              <a:ext cx="4986868" cy="259482"/>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rPr>
                <a:t>Evans &amp; Boucher, 2015; Katz &amp; </a:t>
              </a:r>
              <a:r>
                <a:rPr lang="en-US" sz="1200" dirty="0" err="1">
                  <a:latin typeface="Arial" panose="020B0604020202020204" pitchFamily="34" charset="0"/>
                  <a:cs typeface="Arial" panose="020B0604020202020204" pitchFamily="34" charset="0"/>
                </a:rPr>
                <a:t>Assor</a:t>
              </a:r>
              <a:r>
                <a:rPr lang="en-US" sz="1200" dirty="0">
                  <a:latin typeface="Arial" panose="020B0604020202020204" pitchFamily="34" charset="0"/>
                  <a:cs typeface="Arial" panose="020B0604020202020204" pitchFamily="34" charset="0"/>
                </a:rPr>
                <a:t>, 2007; </a:t>
              </a:r>
              <a:r>
                <a:rPr lang="en-US" sz="1200" dirty="0" err="1">
                  <a:latin typeface="Arial" panose="020B0604020202020204" pitchFamily="34" charset="0"/>
                  <a:cs typeface="Arial" panose="020B0604020202020204" pitchFamily="34" charset="0"/>
                </a:rPr>
                <a:t>Pattal</a:t>
              </a:r>
              <a:r>
                <a:rPr lang="en-US" sz="1200" dirty="0">
                  <a:latin typeface="Arial" panose="020B0604020202020204" pitchFamily="34" charset="0"/>
                  <a:cs typeface="Arial" panose="020B0604020202020204" pitchFamily="34" charset="0"/>
                </a:rPr>
                <a:t>, Cooper &amp; Wynn, 2010; Rose &amp; Meyer, 2002</a:t>
              </a:r>
            </a:p>
          </p:txBody>
        </p:sp>
      </p:grpSp>
      <p:sp>
        <p:nvSpPr>
          <p:cNvPr id="14" name="Rectangle 13">
            <a:hlinkClick r:id="rId3"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5"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8"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9"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163279"/>
      </p:ext>
    </p:extLst>
  </p:cSld>
  <p:clrMapOvr>
    <a:masterClrMapping/>
  </p:clrMapOvr>
  <mc:AlternateContent xmlns:mc="http://schemas.openxmlformats.org/markup-compatibility/2006" xmlns:p14="http://schemas.microsoft.com/office/powerpoint/2010/main">
    <mc:Choice Requires="p14">
      <p:transition spd="med" p14:dur="700" advTm="157593">
        <p:fade/>
      </p:transition>
    </mc:Choice>
    <mc:Fallback xmlns="">
      <p:transition spd="med" advTm="157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269D-C3F7-8642-900B-A7C8B913C3D4}"/>
              </a:ext>
            </a:extLst>
          </p:cNvPr>
          <p:cNvSpPr>
            <a:spLocks noGrp="1"/>
          </p:cNvSpPr>
          <p:nvPr>
            <p:ph type="title"/>
          </p:nvPr>
        </p:nvSpPr>
        <p:spPr/>
        <p:txBody>
          <a:bodyPr/>
          <a:lstStyle/>
          <a:p>
            <a:r>
              <a:rPr lang="en-US" dirty="0"/>
              <a:t>Providing Effective Choices</a:t>
            </a:r>
          </a:p>
        </p:txBody>
      </p:sp>
      <p:sp>
        <p:nvSpPr>
          <p:cNvPr id="5" name="Content Placeholder 4">
            <a:extLst>
              <a:ext uri="{FF2B5EF4-FFF2-40B4-BE49-F238E27FC236}">
                <a16:creationId xmlns:a16="http://schemas.microsoft.com/office/drawing/2014/main" id="{01EA0FC8-55D3-E143-9EBA-31A8D184E19C}"/>
              </a:ext>
            </a:extLst>
          </p:cNvPr>
          <p:cNvSpPr>
            <a:spLocks noGrp="1"/>
          </p:cNvSpPr>
          <p:nvPr>
            <p:ph sz="quarter" idx="12"/>
          </p:nvPr>
        </p:nvSpPr>
        <p:spPr/>
        <p:txBody>
          <a:bodyPr/>
          <a:lstStyle/>
          <a:p>
            <a:pPr marL="342900" indent="-342900">
              <a:buFont typeface="Arial" panose="020B0604020202020204" pitchFamily="34" charset="0"/>
              <a:buChar char="•"/>
            </a:pPr>
            <a:r>
              <a:rPr lang="en-US" dirty="0"/>
              <a:t>Relevant and interesting</a:t>
            </a:r>
          </a:p>
          <a:p>
            <a:pPr marL="342900" indent="-342900">
              <a:buFont typeface="Arial" panose="020B0604020202020204" pitchFamily="34" charset="0"/>
              <a:buChar char="•"/>
            </a:pPr>
            <a:r>
              <a:rPr lang="en-US" dirty="0"/>
              <a:t>3-5 options</a:t>
            </a:r>
          </a:p>
          <a:p>
            <a:pPr marL="342900" indent="-342900">
              <a:buFont typeface="Arial" panose="020B0604020202020204" pitchFamily="34" charset="0"/>
              <a:buChar char="•"/>
            </a:pPr>
            <a:r>
              <a:rPr lang="en-US" dirty="0"/>
              <a:t>Intermediate difficulty</a:t>
            </a:r>
          </a:p>
          <a:p>
            <a:pPr marL="342900" indent="-342900">
              <a:buFont typeface="Arial" panose="020B0604020202020204" pitchFamily="34" charset="0"/>
              <a:buChar char="•"/>
            </a:pPr>
            <a:r>
              <a:rPr lang="en-US" dirty="0"/>
              <a:t>Not too different</a:t>
            </a:r>
          </a:p>
          <a:p>
            <a:pPr marL="342900" indent="-342900">
              <a:buFont typeface="Arial" panose="020B0604020202020204" pitchFamily="34" charset="0"/>
              <a:buChar char="•"/>
            </a:pPr>
            <a:r>
              <a:rPr lang="en-US" dirty="0"/>
              <a:t>Provide processing time</a:t>
            </a:r>
          </a:p>
          <a:p>
            <a:pPr marL="342900" indent="-342900">
              <a:buFont typeface="Arial" panose="020B0604020202020204" pitchFamily="34" charset="0"/>
              <a:buChar char="•"/>
            </a:pPr>
            <a:r>
              <a:rPr lang="en-US" dirty="0"/>
              <a:t>Access to resources</a:t>
            </a:r>
          </a:p>
        </p:txBody>
      </p:sp>
      <p:grpSp>
        <p:nvGrpSpPr>
          <p:cNvPr id="4" name="Group 3">
            <a:extLst>
              <a:ext uri="{FF2B5EF4-FFF2-40B4-BE49-F238E27FC236}">
                <a16:creationId xmlns:a16="http://schemas.microsoft.com/office/drawing/2014/main" id="{13049510-E618-5144-A36C-A121BE912678}"/>
              </a:ext>
            </a:extLst>
          </p:cNvPr>
          <p:cNvGrpSpPr/>
          <p:nvPr/>
        </p:nvGrpSpPr>
        <p:grpSpPr>
          <a:xfrm>
            <a:off x="1060450" y="3552153"/>
            <a:ext cx="5073650" cy="546171"/>
            <a:chOff x="1060450" y="3711911"/>
            <a:chExt cx="5073651" cy="428289"/>
          </a:xfrm>
        </p:grpSpPr>
        <p:sp>
          <p:nvSpPr>
            <p:cNvPr id="6" name="Rectangle 5">
              <a:extLst>
                <a:ext uri="{FF2B5EF4-FFF2-40B4-BE49-F238E27FC236}">
                  <a16:creationId xmlns:a16="http://schemas.microsoft.com/office/drawing/2014/main" id="{6BD30950-B300-8A4B-A268-04739E954213}"/>
                </a:ext>
              </a:extLst>
            </p:cNvPr>
            <p:cNvSpPr/>
            <p:nvPr/>
          </p:nvSpPr>
          <p:spPr>
            <a:xfrm>
              <a:off x="1060450" y="3711911"/>
              <a:ext cx="5073651" cy="428289"/>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2F467D-3F02-4347-9FFB-0EF694AF183A}"/>
                </a:ext>
              </a:extLst>
            </p:cNvPr>
            <p:cNvSpPr txBox="1"/>
            <p:nvPr/>
          </p:nvSpPr>
          <p:spPr>
            <a:xfrm>
              <a:off x="1060805" y="3746421"/>
              <a:ext cx="4986868" cy="386157"/>
            </a:xfrm>
            <a:prstGeom prst="rect">
              <a:avLst/>
            </a:prstGeom>
            <a:noFill/>
          </p:spPr>
          <p:txBody>
            <a:bodyPr wrap="square" rtlCol="0">
              <a:spAutoFit/>
            </a:bodyPr>
            <a:lstStyle/>
            <a:p>
              <a:r>
                <a:rPr lang="en-US" sz="1300" i="1" dirty="0">
                  <a:latin typeface="Arial" panose="020B0604020202020204" pitchFamily="34" charset="0"/>
                  <a:cs typeface="Arial" panose="020B0604020202020204" pitchFamily="34" charset="0"/>
                </a:rPr>
                <a:t>Sources: </a:t>
              </a:r>
              <a:r>
                <a:rPr lang="en-US" sz="1300" dirty="0" err="1">
                  <a:latin typeface="Arial" panose="020B0604020202020204" pitchFamily="34" charset="0"/>
                  <a:cs typeface="Arial" panose="020B0604020202020204" pitchFamily="34" charset="0"/>
                </a:rPr>
                <a:t>Assor</a:t>
              </a:r>
              <a:r>
                <a:rPr lang="en-US" sz="1300" dirty="0">
                  <a:latin typeface="Arial" panose="020B0604020202020204" pitchFamily="34" charset="0"/>
                  <a:cs typeface="Arial" panose="020B0604020202020204" pitchFamily="34" charset="0"/>
                </a:rPr>
                <a:t>, Kaplan &amp; Roth, 2002; </a:t>
              </a:r>
              <a:r>
                <a:rPr lang="en-US" sz="1300" dirty="0" err="1">
                  <a:latin typeface="Arial" panose="020B0604020202020204" pitchFamily="34" charset="0"/>
                  <a:cs typeface="Arial" panose="020B0604020202020204" pitchFamily="34" charset="0"/>
                </a:rPr>
                <a:t>Beymer</a:t>
              </a:r>
              <a:r>
                <a:rPr lang="en-US" sz="1300" dirty="0">
                  <a:latin typeface="Arial" panose="020B0604020202020204" pitchFamily="34" charset="0"/>
                  <a:cs typeface="Arial" panose="020B0604020202020204" pitchFamily="34" charset="0"/>
                </a:rPr>
                <a:t> &amp; Thomson, 2015; Evans &amp; Boucher, 2015; </a:t>
              </a:r>
              <a:r>
                <a:rPr lang="en-US" sz="1300" dirty="0" err="1">
                  <a:latin typeface="Arial" panose="020B0604020202020204" pitchFamily="34" charset="0"/>
                  <a:cs typeface="Arial" panose="020B0604020202020204" pitchFamily="34" charset="0"/>
                </a:rPr>
                <a:t>Patall</a:t>
              </a:r>
              <a:r>
                <a:rPr lang="en-US" sz="1300" dirty="0">
                  <a:latin typeface="Arial" panose="020B0604020202020204" pitchFamily="34" charset="0"/>
                  <a:cs typeface="Arial" panose="020B0604020202020204" pitchFamily="34" charset="0"/>
                </a:rPr>
                <a:t>, Cooper &amp; Robinson, 2008</a:t>
              </a:r>
            </a:p>
          </p:txBody>
        </p:sp>
      </p:grpSp>
      <p:pic>
        <p:nvPicPr>
          <p:cNvPr id="8" name="Content Placeholder 3">
            <a:extLst>
              <a:ext uri="{FF2B5EF4-FFF2-40B4-BE49-F238E27FC236}">
                <a16:creationId xmlns:a16="http://schemas.microsoft.com/office/drawing/2014/main" id="{529201A4-EB8F-DB46-8687-FE436794D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72"/>
          <a:stretch/>
        </p:blipFill>
        <p:spPr>
          <a:xfrm>
            <a:off x="6323560" y="895289"/>
            <a:ext cx="2596896" cy="3117266"/>
          </a:xfrm>
          <a:prstGeom prst="rect">
            <a:avLst/>
          </a:prstGeom>
        </p:spPr>
      </p:pic>
      <p:grpSp>
        <p:nvGrpSpPr>
          <p:cNvPr id="9" name="Group 8">
            <a:extLst>
              <a:ext uri="{FF2B5EF4-FFF2-40B4-BE49-F238E27FC236}">
                <a16:creationId xmlns:a16="http://schemas.microsoft.com/office/drawing/2014/main" id="{BA074DF7-CD4D-E84D-9C87-C77CB00B4F4A}"/>
              </a:ext>
            </a:extLst>
          </p:cNvPr>
          <p:cNvGrpSpPr/>
          <p:nvPr/>
        </p:nvGrpSpPr>
        <p:grpSpPr>
          <a:xfrm>
            <a:off x="0" y="4504268"/>
            <a:ext cx="3327394" cy="664633"/>
            <a:chOff x="0" y="4504268"/>
            <a:chExt cx="3327394" cy="664633"/>
          </a:xfrm>
        </p:grpSpPr>
        <p:sp>
          <p:nvSpPr>
            <p:cNvPr id="10" name="Rectangle 9">
              <a:extLst>
                <a:ext uri="{FF2B5EF4-FFF2-40B4-BE49-F238E27FC236}">
                  <a16:creationId xmlns:a16="http://schemas.microsoft.com/office/drawing/2014/main" id="{723499A1-1200-4242-A514-E0FA737D4C8A}"/>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A7AB03-2C9F-774A-9992-468908B1B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12" name="TextBox 11">
              <a:extLst>
                <a:ext uri="{FF2B5EF4-FFF2-40B4-BE49-F238E27FC236}">
                  <a16:creationId xmlns:a16="http://schemas.microsoft.com/office/drawing/2014/main" id="{A9DD105D-0914-FB4A-A39C-D699FEF3ABBC}"/>
                </a:ext>
              </a:extLst>
            </p:cNvPr>
            <p:cNvSpPr txBox="1"/>
            <p:nvPr/>
          </p:nvSpPr>
          <p:spPr>
            <a:xfrm>
              <a:off x="798170" y="4586456"/>
              <a:ext cx="2529224" cy="461665"/>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See Handout 3a</a:t>
              </a:r>
            </a:p>
          </p:txBody>
        </p:sp>
      </p:grpSp>
    </p:spTree>
    <p:extLst>
      <p:ext uri="{BB962C8B-B14F-4D97-AF65-F5344CB8AC3E}">
        <p14:creationId xmlns:p14="http://schemas.microsoft.com/office/powerpoint/2010/main" val="40049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2" presetClass="entr" presetSubtype="8"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000" fill="hold"/>
                                        <p:tgtEl>
                                          <p:spTgt spid="9"/>
                                        </p:tgtEl>
                                        <p:attrNameLst>
                                          <p:attrName>ppt_x</p:attrName>
                                        </p:attrNameLst>
                                      </p:cBhvr>
                                      <p:tavLst>
                                        <p:tav tm="0">
                                          <p:val>
                                            <p:strVal val="0-#ppt_w/2"/>
                                          </p:val>
                                        </p:tav>
                                        <p:tav tm="100000">
                                          <p:val>
                                            <p:strVal val="#ppt_x"/>
                                          </p:val>
                                        </p:tav>
                                      </p:tavLst>
                                    </p:anim>
                                    <p:anim calcmode="lin" valueType="num">
                                      <p:cBhvr additive="base">
                                        <p:cTn id="11"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Self-Directed Learning</a:t>
            </a:r>
          </a:p>
        </p:txBody>
      </p:sp>
      <p:grpSp>
        <p:nvGrpSpPr>
          <p:cNvPr id="15" name="Group 14"/>
          <p:cNvGrpSpPr/>
          <p:nvPr/>
        </p:nvGrpSpPr>
        <p:grpSpPr>
          <a:xfrm>
            <a:off x="1060450" y="3711911"/>
            <a:ext cx="7818002" cy="429768"/>
            <a:chOff x="1060450" y="3711911"/>
            <a:chExt cx="5073651" cy="428289"/>
          </a:xfrm>
          <a:solidFill>
            <a:srgbClr val="FFD965"/>
          </a:solidFill>
        </p:grpSpPr>
        <p:sp>
          <p:nvSpPr>
            <p:cNvPr id="16" name="Rectangle 15"/>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60805" y="3764126"/>
              <a:ext cx="4986868" cy="307777"/>
            </a:xfrm>
            <a:prstGeom prst="rect">
              <a:avLst/>
            </a:prstGeom>
            <a:grpFill/>
          </p:spPr>
          <p:txBody>
            <a:bodyPr wrap="square" rtlCol="0">
              <a:spAutoFit/>
            </a:bodyPr>
            <a:lstStyle/>
            <a:p>
              <a:r>
                <a:rPr lang="en-US" sz="1400" i="1" dirty="0"/>
                <a:t>Sources:</a:t>
              </a:r>
              <a:r>
                <a:rPr lang="en-US" sz="1400" dirty="0"/>
                <a:t> </a:t>
              </a:r>
              <a:r>
                <a:rPr lang="en-US" sz="1400" dirty="0" err="1"/>
                <a:t>Ertmer</a:t>
              </a:r>
              <a:r>
                <a:rPr lang="en-US" sz="1400" dirty="0"/>
                <a:t> &amp; Newby, 1996; Gibbons, 2002</a:t>
              </a:r>
            </a:p>
          </p:txBody>
        </p:sp>
      </p:grpSp>
      <p:sp>
        <p:nvSpPr>
          <p:cNvPr id="23" name="Rectangle 22">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tudent Centered Discipline slide 15 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2150928" y="2532055"/>
            <a:ext cx="406400" cy="406400"/>
          </a:xfrm>
          <a:prstGeom prst="rect">
            <a:avLst/>
          </a:prstGeom>
        </p:spPr>
      </p:pic>
      <p:graphicFrame>
        <p:nvGraphicFramePr>
          <p:cNvPr id="13" name="Content Placeholder 12">
            <a:extLst>
              <a:ext uri="{FF2B5EF4-FFF2-40B4-BE49-F238E27FC236}">
                <a16:creationId xmlns:a16="http://schemas.microsoft.com/office/drawing/2014/main" id="{BC3C67CD-2830-FA46-8543-6F880C71DD48}"/>
              </a:ext>
            </a:extLst>
          </p:cNvPr>
          <p:cNvGraphicFramePr>
            <a:graphicFrameLocks noGrp="1"/>
          </p:cNvGraphicFramePr>
          <p:nvPr>
            <p:ph sz="quarter" idx="12"/>
            <p:extLst>
              <p:ext uri="{D42A27DB-BD31-4B8C-83A1-F6EECF244321}">
                <p14:modId xmlns:p14="http://schemas.microsoft.com/office/powerpoint/2010/main" val="3364723649"/>
              </p:ext>
            </p:extLst>
          </p:nvPr>
        </p:nvGraphicFramePr>
        <p:xfrm>
          <a:off x="1060450" y="784225"/>
          <a:ext cx="7913688" cy="28432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084034367"/>
      </p:ext>
    </p:extLst>
  </p:cSld>
  <p:clrMapOvr>
    <a:masterClrMapping/>
  </p:clrMapOvr>
  <mc:AlternateContent xmlns:mc="http://schemas.openxmlformats.org/markup-compatibility/2006" xmlns:p14="http://schemas.microsoft.com/office/powerpoint/2010/main">
    <mc:Choice Requires="p14">
      <p:transition spd="med" p14:dur="700" advTm="185828">
        <p:fade/>
      </p:transition>
    </mc:Choice>
    <mc:Fallback xmlns="">
      <p:transition spd="med" advTm="185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graphicEl>
                                              <a:dgm id="{CBEFFB05-899A-A54F-97D1-8B6171971B1F}"/>
                                            </p:graphicEl>
                                          </p:spTgt>
                                        </p:tgtEl>
                                        <p:attrNameLst>
                                          <p:attrName>style.visibility</p:attrName>
                                        </p:attrNameLst>
                                      </p:cBhvr>
                                      <p:to>
                                        <p:strVal val="visible"/>
                                      </p:to>
                                    </p:set>
                                    <p:animEffect transition="in" filter="fade">
                                      <p:cBhvr>
                                        <p:cTn id="7" dur="2000"/>
                                        <p:tgtEl>
                                          <p:spTgt spid="13">
                                            <p:graphicEl>
                                              <a:dgm id="{CBEFFB05-899A-A54F-97D1-8B6171971B1F}"/>
                                            </p:graphicEl>
                                          </p:spTgt>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13">
                                            <p:graphicEl>
                                              <a:dgm id="{8FF9A32D-AA78-A14B-A047-8EEE20C214A4}"/>
                                            </p:graphicEl>
                                          </p:spTgt>
                                        </p:tgtEl>
                                        <p:attrNameLst>
                                          <p:attrName>style.visibility</p:attrName>
                                        </p:attrNameLst>
                                      </p:cBhvr>
                                      <p:to>
                                        <p:strVal val="visible"/>
                                      </p:to>
                                    </p:set>
                                    <p:animEffect transition="in" filter="fade">
                                      <p:cBhvr>
                                        <p:cTn id="11" dur="2000"/>
                                        <p:tgtEl>
                                          <p:spTgt spid="13">
                                            <p:graphicEl>
                                              <a:dgm id="{8FF9A32D-AA78-A14B-A047-8EEE20C214A4}"/>
                                            </p:graphicEl>
                                          </p:spTgt>
                                        </p:tgtEl>
                                      </p:cBhvr>
                                    </p:animEffect>
                                  </p:childTnLst>
                                </p:cTn>
                              </p:par>
                            </p:childTnLst>
                          </p:cTn>
                        </p:par>
                        <p:par>
                          <p:cTn id="12" fill="hold">
                            <p:stCondLst>
                              <p:cond delay="6000"/>
                            </p:stCondLst>
                            <p:childTnLst>
                              <p:par>
                                <p:cTn id="13" presetID="10" presetClass="entr" presetSubtype="0" fill="hold" grpId="0" nodeType="afterEffect">
                                  <p:stCondLst>
                                    <p:cond delay="1000"/>
                                  </p:stCondLst>
                                  <p:childTnLst>
                                    <p:set>
                                      <p:cBhvr>
                                        <p:cTn id="14" dur="1" fill="hold">
                                          <p:stCondLst>
                                            <p:cond delay="0"/>
                                          </p:stCondLst>
                                        </p:cTn>
                                        <p:tgtEl>
                                          <p:spTgt spid="13">
                                            <p:graphicEl>
                                              <a:dgm id="{38818FB1-75F0-8543-A3E1-393EC2DDB6E5}"/>
                                            </p:graphicEl>
                                          </p:spTgt>
                                        </p:tgtEl>
                                        <p:attrNameLst>
                                          <p:attrName>style.visibility</p:attrName>
                                        </p:attrNameLst>
                                      </p:cBhvr>
                                      <p:to>
                                        <p:strVal val="visible"/>
                                      </p:to>
                                    </p:set>
                                    <p:animEffect transition="in" filter="fade">
                                      <p:cBhvr>
                                        <p:cTn id="15" dur="2000"/>
                                        <p:tgtEl>
                                          <p:spTgt spid="13">
                                            <p:graphicEl>
                                              <a:dgm id="{38818FB1-75F0-8543-A3E1-393EC2DDB6E5}"/>
                                            </p:graphic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19" fill="hold" display="0">
                  <p:stCondLst>
                    <p:cond delay="indefinite"/>
                  </p:stCondLst>
                  <p:endCondLst>
                    <p:cond evt="onStopAudio" delay="0">
                      <p:tgtEl>
                        <p:sldTgt/>
                      </p:tgtEl>
                    </p:cond>
                  </p:endCondLst>
                </p:cTn>
                <p:tgtEl>
                  <p:spTgt spid="4"/>
                </p:tgtEl>
              </p:cMediaNode>
            </p:audio>
          </p:childTnLst>
        </p:cTn>
      </p:par>
    </p:tnLst>
    <p:bldLst>
      <p:bldGraphic spid="1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Metacognition</a:t>
            </a:r>
          </a:p>
        </p:txBody>
      </p:sp>
      <p:sp>
        <p:nvSpPr>
          <p:cNvPr id="6" name="Content Placeholder 5"/>
          <p:cNvSpPr>
            <a:spLocks noGrp="1"/>
          </p:cNvSpPr>
          <p:nvPr>
            <p:ph sz="quarter" idx="12"/>
          </p:nvPr>
        </p:nvSpPr>
        <p:spPr>
          <a:xfrm>
            <a:off x="1060450" y="783432"/>
            <a:ext cx="5073650" cy="2926094"/>
          </a:xfrm>
        </p:spPr>
        <p:txBody>
          <a:bodyPr>
            <a:normAutofit fontScale="70000" lnSpcReduction="20000"/>
          </a:bodyPr>
          <a:lstStyle/>
          <a:p>
            <a:r>
              <a:rPr lang="en-US" dirty="0"/>
              <a:t>Making thinking </a:t>
            </a:r>
            <a:r>
              <a:rPr lang="en-US" dirty="0" smtClean="0"/>
              <a:t>visible:</a:t>
            </a:r>
            <a:endParaRPr lang="en-US" dirty="0"/>
          </a:p>
          <a:p>
            <a:pPr marL="171450" lvl="0" indent="-171450">
              <a:buFont typeface="Arial" panose="020B0604020202020204" pitchFamily="34" charset="0"/>
              <a:buChar char="•"/>
            </a:pPr>
            <a:r>
              <a:rPr lang="en-US" dirty="0">
                <a:solidFill>
                  <a:schemeClr val="tx1"/>
                </a:solidFill>
              </a:rPr>
              <a:t>observe closely and describe what’s there;</a:t>
            </a:r>
          </a:p>
          <a:p>
            <a:pPr marL="171450" lvl="0" indent="-171450">
              <a:buFont typeface="Arial" panose="020B0604020202020204" pitchFamily="34" charset="0"/>
              <a:buChar char="•"/>
            </a:pPr>
            <a:r>
              <a:rPr lang="en-US" dirty="0">
                <a:solidFill>
                  <a:schemeClr val="tx1"/>
                </a:solidFill>
              </a:rPr>
              <a:t>build explanations and interpretations;</a:t>
            </a:r>
          </a:p>
          <a:p>
            <a:pPr marL="171450" lvl="0" indent="-171450">
              <a:buFont typeface="Arial" panose="020B0604020202020204" pitchFamily="34" charset="0"/>
              <a:buChar char="•"/>
            </a:pPr>
            <a:r>
              <a:rPr lang="en-US" dirty="0">
                <a:solidFill>
                  <a:schemeClr val="tx1"/>
                </a:solidFill>
              </a:rPr>
              <a:t>reason with evidence;</a:t>
            </a:r>
          </a:p>
          <a:p>
            <a:pPr marL="171450" lvl="0" indent="-171450">
              <a:buFont typeface="Arial" panose="020B0604020202020204" pitchFamily="34" charset="0"/>
              <a:buChar char="•"/>
            </a:pPr>
            <a:r>
              <a:rPr lang="en-US" dirty="0">
                <a:solidFill>
                  <a:schemeClr val="tx1"/>
                </a:solidFill>
              </a:rPr>
              <a:t>make connections;</a:t>
            </a:r>
          </a:p>
          <a:p>
            <a:pPr marL="171450" lvl="0" indent="-171450">
              <a:buFont typeface="Arial" panose="020B0604020202020204" pitchFamily="34" charset="0"/>
              <a:buChar char="•"/>
            </a:pPr>
            <a:r>
              <a:rPr lang="en-US" dirty="0">
                <a:solidFill>
                  <a:schemeClr val="tx1"/>
                </a:solidFill>
              </a:rPr>
              <a:t>consider different viewpoints and perspectives;</a:t>
            </a:r>
          </a:p>
          <a:p>
            <a:pPr marL="171450" lvl="0" indent="-171450">
              <a:buFont typeface="Arial" panose="020B0604020202020204" pitchFamily="34" charset="0"/>
              <a:buChar char="•"/>
            </a:pPr>
            <a:r>
              <a:rPr lang="en-US" dirty="0">
                <a:solidFill>
                  <a:schemeClr val="tx1"/>
                </a:solidFill>
              </a:rPr>
              <a:t>capture the heart and form conclusions;</a:t>
            </a:r>
          </a:p>
          <a:p>
            <a:pPr marL="171450" lvl="0" indent="-171450">
              <a:buFont typeface="Arial" panose="020B0604020202020204" pitchFamily="34" charset="0"/>
              <a:buChar char="•"/>
            </a:pPr>
            <a:r>
              <a:rPr lang="en-US" dirty="0">
                <a:solidFill>
                  <a:schemeClr val="tx1"/>
                </a:solidFill>
              </a:rPr>
              <a:t>wonder and ask questions; and</a:t>
            </a:r>
          </a:p>
          <a:p>
            <a:pPr marL="171450" lvl="0" indent="-171450">
              <a:buFont typeface="Arial" panose="020B0604020202020204" pitchFamily="34" charset="0"/>
              <a:buChar char="•"/>
            </a:pPr>
            <a:r>
              <a:rPr lang="en-US" dirty="0">
                <a:solidFill>
                  <a:schemeClr val="tx1"/>
                </a:solidFill>
              </a:rPr>
              <a:t>uncover complexity and go below the surface of things. </a:t>
            </a:r>
            <a:endParaRPr lang="en-US" dirty="0"/>
          </a:p>
        </p:txBody>
      </p:sp>
      <p:pic>
        <p:nvPicPr>
          <p:cNvPr id="8" name="Content Placeholder 7">
            <a:extLst>
              <a:ext uri="{FF2B5EF4-FFF2-40B4-BE49-F238E27FC236}">
                <a16:creationId xmlns:a16="http://schemas.microsoft.com/office/drawing/2014/main" id="{94CB33C7-A774-DF49-9474-7EEF2AA119A1}"/>
              </a:ext>
            </a:extLst>
          </p:cNvPr>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6768821" y="771525"/>
            <a:ext cx="1626157" cy="1577975"/>
          </a:xfrm>
        </p:spPr>
      </p:pic>
      <p:sp>
        <p:nvSpPr>
          <p:cNvPr id="5" name="Content Placeholder 4">
            <a:extLst>
              <a:ext uri="{FF2B5EF4-FFF2-40B4-BE49-F238E27FC236}">
                <a16:creationId xmlns:a16="http://schemas.microsoft.com/office/drawing/2014/main" id="{E3DFC92B-1465-6D4B-A968-2CCAF3D0884A}"/>
              </a:ext>
            </a:extLst>
          </p:cNvPr>
          <p:cNvSpPr>
            <a:spLocks noGrp="1"/>
          </p:cNvSpPr>
          <p:nvPr>
            <p:ph sz="quarter" idx="14"/>
          </p:nvPr>
        </p:nvSpPr>
        <p:spPr/>
        <p:txBody>
          <a:bodyPr/>
          <a:lstStyle/>
          <a:p>
            <a:pPr algn="ctr"/>
            <a:r>
              <a:rPr lang="en-US" dirty="0"/>
              <a:t>Visit the Visible Thinking Website from Harvard’s Project Zero.</a:t>
            </a:r>
          </a:p>
        </p:txBody>
      </p:sp>
      <p:grpSp>
        <p:nvGrpSpPr>
          <p:cNvPr id="15" name="Group 14"/>
          <p:cNvGrpSpPr/>
          <p:nvPr/>
        </p:nvGrpSpPr>
        <p:grpSpPr>
          <a:xfrm>
            <a:off x="1060450" y="3711911"/>
            <a:ext cx="5073650" cy="429768"/>
            <a:chOff x="1060450" y="3711911"/>
            <a:chExt cx="5073651" cy="428289"/>
          </a:xfrm>
          <a:solidFill>
            <a:srgbClr val="FFD965"/>
          </a:solidFill>
        </p:grpSpPr>
        <p:sp>
          <p:nvSpPr>
            <p:cNvPr id="16" name="Rectangle 15"/>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60805" y="3764126"/>
              <a:ext cx="4986868" cy="306718"/>
            </a:xfrm>
            <a:prstGeom prst="rect">
              <a:avLst/>
            </a:prstGeom>
            <a:grpFill/>
          </p:spPr>
          <p:txBody>
            <a:bodyPr wrap="square" rtlCol="0">
              <a:spAutoFit/>
            </a:bodyPr>
            <a:lstStyle/>
            <a:p>
              <a:r>
                <a:rPr lang="en-US" sz="1400" i="1" dirty="0">
                  <a:latin typeface="Arial" panose="020B0604020202020204" pitchFamily="34" charset="0"/>
                  <a:cs typeface="Arial" panose="020B0604020202020204" pitchFamily="34" charset="0"/>
                </a:rPr>
                <a:t>Source: </a:t>
              </a:r>
              <a:r>
                <a:rPr lang="en-US" sz="1400" dirty="0" err="1">
                  <a:latin typeface="Arial" panose="020B0604020202020204" pitchFamily="34" charset="0"/>
                  <a:cs typeface="Arial" panose="020B0604020202020204" pitchFamily="34" charset="0"/>
                </a:rPr>
                <a:t>Ritchhart</a:t>
              </a:r>
              <a:r>
                <a:rPr lang="en-US" sz="1400" dirty="0">
                  <a:latin typeface="Arial" panose="020B0604020202020204" pitchFamily="34" charset="0"/>
                  <a:cs typeface="Arial" panose="020B0604020202020204" pitchFamily="34" charset="0"/>
                </a:rPr>
                <a:t>, Church and Morrison, 2011, pp. 11, 13</a:t>
              </a:r>
            </a:p>
          </p:txBody>
        </p:sp>
      </p:grpSp>
      <p:sp>
        <p:nvSpPr>
          <p:cNvPr id="23" name="Rectangle 22">
            <a:hlinkClick r:id="rId7"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8"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0"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1"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2"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3"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tudent Centered Discipline slide 15 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4"/>
          <a:stretch>
            <a:fillRect/>
          </a:stretch>
        </p:blipFill>
        <p:spPr>
          <a:xfrm>
            <a:off x="12150928" y="2532055"/>
            <a:ext cx="406400" cy="406400"/>
          </a:xfrm>
          <a:prstGeom prst="rect">
            <a:avLst/>
          </a:prstGeom>
        </p:spPr>
      </p:pic>
      <p:grpSp>
        <p:nvGrpSpPr>
          <p:cNvPr id="17" name="Group 16">
            <a:extLst>
              <a:ext uri="{FF2B5EF4-FFF2-40B4-BE49-F238E27FC236}">
                <a16:creationId xmlns:a16="http://schemas.microsoft.com/office/drawing/2014/main" id="{97B78B2E-E1B8-8D46-A1BE-1C9A40D22FBE}"/>
              </a:ext>
            </a:extLst>
          </p:cNvPr>
          <p:cNvGrpSpPr/>
          <p:nvPr/>
        </p:nvGrpSpPr>
        <p:grpSpPr>
          <a:xfrm>
            <a:off x="0" y="4504268"/>
            <a:ext cx="3327394" cy="664633"/>
            <a:chOff x="0" y="4504268"/>
            <a:chExt cx="3327394" cy="664633"/>
          </a:xfrm>
        </p:grpSpPr>
        <p:sp>
          <p:nvSpPr>
            <p:cNvPr id="18" name="Rectangle 17">
              <a:extLst>
                <a:ext uri="{FF2B5EF4-FFF2-40B4-BE49-F238E27FC236}">
                  <a16:creationId xmlns:a16="http://schemas.microsoft.com/office/drawing/2014/main" id="{92A777B8-79CB-6D4C-BCAF-048B35CE2158}"/>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D7F769D-0816-7940-8D22-D1085A1F671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20" name="TextBox 19">
              <a:extLst>
                <a:ext uri="{FF2B5EF4-FFF2-40B4-BE49-F238E27FC236}">
                  <a16:creationId xmlns:a16="http://schemas.microsoft.com/office/drawing/2014/main" id="{A880B91B-7E28-3140-BD07-475D8C91936F}"/>
                </a:ext>
              </a:extLst>
            </p:cNvPr>
            <p:cNvSpPr txBox="1"/>
            <p:nvPr/>
          </p:nvSpPr>
          <p:spPr>
            <a:xfrm>
              <a:off x="798170" y="4586456"/>
              <a:ext cx="2529224" cy="461665"/>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See Handout 3b</a:t>
              </a:r>
            </a:p>
          </p:txBody>
        </p:sp>
      </p:grpSp>
      <p:sp>
        <p:nvSpPr>
          <p:cNvPr id="30" name="Rectangle 29">
            <a:hlinkClick r:id="rId16"/>
            <a:extLst>
              <a:ext uri="{FF2B5EF4-FFF2-40B4-BE49-F238E27FC236}">
                <a16:creationId xmlns:a16="http://schemas.microsoft.com/office/drawing/2014/main" id="{1059E379-A8A1-7A48-93FE-CE2B22E4CF00}"/>
              </a:ext>
            </a:extLst>
          </p:cNvPr>
          <p:cNvSpPr/>
          <p:nvPr/>
        </p:nvSpPr>
        <p:spPr>
          <a:xfrm>
            <a:off x="6210300" y="783432"/>
            <a:ext cx="2817953" cy="3356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588488"/>
      </p:ext>
    </p:extLst>
  </p:cSld>
  <p:clrMapOvr>
    <a:masterClrMapping/>
  </p:clrMapOvr>
  <mc:AlternateContent xmlns:mc="http://schemas.openxmlformats.org/markup-compatibility/2006" xmlns:p14="http://schemas.microsoft.com/office/powerpoint/2010/main">
    <mc:Choice Requires="p14">
      <p:transition spd="med" p14:dur="700" advTm="185828">
        <p:fade/>
      </p:transition>
    </mc:Choice>
    <mc:Fallback xmlns="">
      <p:transition spd="med" advTm="185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2" presetClass="entr" presetSubtype="8" fill="hold" nodeType="withEffect">
                                  <p:stCondLst>
                                    <p:cond delay="20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0-#ppt_w/2"/>
                                          </p:val>
                                        </p:tav>
                                        <p:tav tm="100000">
                                          <p:val>
                                            <p:strVal val="#ppt_x"/>
                                          </p:val>
                                        </p:tav>
                                      </p:tavLst>
                                    </p:anim>
                                    <p:anim calcmode="lin" valueType="num">
                                      <p:cBhvr additive="base">
                                        <p:cTn id="11"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Democracy</a:t>
            </a:r>
            <a:endParaRPr lang="en-US" dirty="0"/>
          </a:p>
        </p:txBody>
      </p:sp>
      <p:sp>
        <p:nvSpPr>
          <p:cNvPr id="3" name="Content Placeholder 2"/>
          <p:cNvSpPr>
            <a:spLocks noGrp="1"/>
          </p:cNvSpPr>
          <p:nvPr>
            <p:ph sz="quarter" idx="12"/>
          </p:nvPr>
        </p:nvSpPr>
        <p:spPr/>
        <p:txBody>
          <a:bodyPr/>
          <a:lstStyle/>
          <a:p>
            <a:pPr marL="457200" indent="-457200">
              <a:buAutoNum type="arabicPeriod"/>
            </a:pPr>
            <a:r>
              <a:rPr lang="en-US" sz="2000" dirty="0"/>
              <a:t>Popular sovereignty</a:t>
            </a:r>
          </a:p>
          <a:p>
            <a:pPr marL="457200" indent="-457200">
              <a:buAutoNum type="arabicPeriod"/>
            </a:pPr>
            <a:r>
              <a:rPr lang="en-US" sz="2000" dirty="0"/>
              <a:t>Freedom</a:t>
            </a:r>
          </a:p>
          <a:p>
            <a:pPr marL="457200" indent="-457200">
              <a:buAutoNum type="arabicPeriod"/>
            </a:pPr>
            <a:r>
              <a:rPr lang="en-US" sz="2000" dirty="0"/>
              <a:t>Equality</a:t>
            </a:r>
          </a:p>
          <a:p>
            <a:pPr marL="457200" indent="-457200">
              <a:buAutoNum type="arabicPeriod"/>
            </a:pPr>
            <a:r>
              <a:rPr lang="en-US" sz="2000" dirty="0"/>
              <a:t>Individualism</a:t>
            </a:r>
          </a:p>
          <a:p>
            <a:pPr marL="457200" indent="-457200">
              <a:buAutoNum type="arabicPeriod"/>
            </a:pPr>
            <a:r>
              <a:rPr lang="en-US" sz="2000" dirty="0"/>
              <a:t>Social responsibility</a:t>
            </a:r>
          </a:p>
        </p:txBody>
      </p:sp>
      <p:pic>
        <p:nvPicPr>
          <p:cNvPr id="6" name="Content Placeholder 5">
            <a:extLst>
              <a:ext uri="{FF2B5EF4-FFF2-40B4-BE49-F238E27FC236}">
                <a16:creationId xmlns:a16="http://schemas.microsoft.com/office/drawing/2014/main" id="{A138AF1D-E0C9-F041-BCFF-2BE1E9252D5B}"/>
              </a:ext>
            </a:extLst>
          </p:cNvPr>
          <p:cNvPicPr>
            <a:picLocks noGrp="1" noChangeAspect="1"/>
          </p:cNvPicPr>
          <p:nvPr>
            <p:ph sz="quarter" idx="13"/>
          </p:nvPr>
        </p:nvPicPr>
        <p:blipFill>
          <a:blip r:embed="rId6" cstate="print">
            <a:extLst>
              <a:ext uri="{28A0092B-C50C-407E-A947-70E740481C1C}">
                <a14:useLocalDpi xmlns:a14="http://schemas.microsoft.com/office/drawing/2010/main" val="0"/>
              </a:ext>
            </a:extLst>
          </a:blip>
          <a:stretch>
            <a:fillRect/>
          </a:stretch>
        </p:blipFill>
        <p:spPr>
          <a:xfrm>
            <a:off x="6426200" y="825075"/>
            <a:ext cx="2400300" cy="3200400"/>
          </a:xfrm>
        </p:spPr>
      </p:pic>
      <p:grpSp>
        <p:nvGrpSpPr>
          <p:cNvPr id="13" name="Group 12"/>
          <p:cNvGrpSpPr/>
          <p:nvPr/>
        </p:nvGrpSpPr>
        <p:grpSpPr>
          <a:xfrm>
            <a:off x="1060450" y="3675815"/>
            <a:ext cx="5073650" cy="429768"/>
            <a:chOff x="1060450" y="3711911"/>
            <a:chExt cx="5073651" cy="428289"/>
          </a:xfrm>
          <a:solidFill>
            <a:srgbClr val="A9D18E"/>
          </a:solidFill>
        </p:grpSpPr>
        <p:sp>
          <p:nvSpPr>
            <p:cNvPr id="14" name="Rectangle 13"/>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60805" y="3764126"/>
              <a:ext cx="4986868" cy="276046"/>
            </a:xfrm>
            <a:prstGeom prst="rect">
              <a:avLst/>
            </a:prstGeom>
            <a:grpFill/>
          </p:spPr>
          <p:txBody>
            <a:bodyPr wrap="square" rtlCol="0">
              <a:spAutoFit/>
            </a:bodyPr>
            <a:lstStyle/>
            <a:p>
              <a:r>
                <a:rPr lang="en-US" sz="1200" i="1" dirty="0">
                  <a:latin typeface="Arial" panose="020B0604020202020204" pitchFamily="34" charset="0"/>
                  <a:cs typeface="Arial" panose="020B0604020202020204" pitchFamily="34" charset="0"/>
                </a:rPr>
                <a:t>Source: </a:t>
              </a:r>
              <a:r>
                <a:rPr lang="en-US" sz="1200" dirty="0" err="1">
                  <a:latin typeface="Arial" panose="020B0604020202020204" pitchFamily="34" charset="0"/>
                  <a:cs typeface="Arial" panose="020B0604020202020204" pitchFamily="34" charset="0"/>
                </a:rPr>
                <a:t>Wraga</a:t>
              </a:r>
              <a:r>
                <a:rPr lang="en-US" sz="1200" dirty="0">
                  <a:latin typeface="Arial" panose="020B0604020202020204" pitchFamily="34" charset="0"/>
                  <a:cs typeface="Arial" panose="020B0604020202020204" pitchFamily="34" charset="0"/>
                </a:rPr>
                <a:t>, 1998; </a:t>
              </a:r>
              <a:r>
                <a:rPr lang="en-US" sz="1200" dirty="0" err="1">
                  <a:latin typeface="Arial" panose="020B0604020202020204" pitchFamily="34" charset="0"/>
                  <a:cs typeface="Arial" panose="020B0604020202020204" pitchFamily="34" charset="0"/>
                </a:rPr>
                <a:t>Stefanou</a:t>
              </a:r>
              <a:r>
                <a:rPr lang="en-US" sz="1200" dirty="0">
                  <a:latin typeface="Arial" panose="020B0604020202020204" pitchFamily="34" charset="0"/>
                  <a:cs typeface="Arial" panose="020B0604020202020204" pitchFamily="34" charset="0"/>
                </a:rPr>
                <a:t>, et al., 2004; </a:t>
              </a:r>
              <a:r>
                <a:rPr lang="en-US" sz="1200" dirty="0" err="1">
                  <a:latin typeface="Arial" panose="020B0604020202020204" pitchFamily="34" charset="0"/>
                  <a:cs typeface="Arial" panose="020B0604020202020204" pitchFamily="34" charset="0"/>
                </a:rPr>
                <a:t>Turabik</a:t>
              </a:r>
              <a:r>
                <a:rPr lang="en-US" sz="1200" dirty="0">
                  <a:latin typeface="Arial" panose="020B0604020202020204" pitchFamily="34" charset="0"/>
                  <a:cs typeface="Arial" panose="020B0604020202020204" pitchFamily="34" charset="0"/>
                </a:rPr>
                <a:t> &amp; Gun, 2016</a:t>
              </a:r>
            </a:p>
          </p:txBody>
        </p:sp>
      </p:grpSp>
      <p:sp>
        <p:nvSpPr>
          <p:cNvPr id="16" name="Rectangle 15">
            <a:hlinkClick r:id="rId7"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8"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9"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0"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1"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2"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3"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tudent Centered Discipline slide 16">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4"/>
          <a:stretch>
            <a:fillRect/>
          </a:stretch>
        </p:blipFill>
        <p:spPr>
          <a:xfrm>
            <a:off x="11936919" y="2805970"/>
            <a:ext cx="406400" cy="406400"/>
          </a:xfrm>
          <a:prstGeom prst="rect">
            <a:avLst/>
          </a:prstGeom>
        </p:spPr>
      </p:pic>
    </p:spTree>
    <p:extLst>
      <p:ext uri="{BB962C8B-B14F-4D97-AF65-F5344CB8AC3E}">
        <p14:creationId xmlns:p14="http://schemas.microsoft.com/office/powerpoint/2010/main" val="498609372"/>
      </p:ext>
    </p:extLst>
  </p:cSld>
  <p:clrMapOvr>
    <a:masterClrMapping/>
  </p:clrMapOvr>
  <mc:AlternateContent xmlns:mc="http://schemas.openxmlformats.org/markup-compatibility/2006" xmlns:p14="http://schemas.microsoft.com/office/powerpoint/2010/main">
    <mc:Choice Requires="p14">
      <p:transition spd="med" p14:dur="700" advTm="208119">
        <p:fade/>
      </p:transition>
    </mc:Choice>
    <mc:Fallback xmlns="">
      <p:transition spd="med" advTm="208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F5B1-616D-5144-9FAB-D3DB8815D0AA}"/>
              </a:ext>
            </a:extLst>
          </p:cNvPr>
          <p:cNvSpPr>
            <a:spLocks noGrp="1"/>
          </p:cNvSpPr>
          <p:nvPr>
            <p:ph type="title"/>
          </p:nvPr>
        </p:nvSpPr>
        <p:spPr/>
        <p:txBody>
          <a:bodyPr>
            <a:noAutofit/>
          </a:bodyPr>
          <a:lstStyle/>
          <a:p>
            <a:r>
              <a:rPr lang="en-US" sz="2000" dirty="0"/>
              <a:t>Establishing and Nurturing Democratic Classroom Norms</a:t>
            </a:r>
          </a:p>
        </p:txBody>
      </p:sp>
      <p:sp>
        <p:nvSpPr>
          <p:cNvPr id="5" name="Content Placeholder 4">
            <a:extLst>
              <a:ext uri="{FF2B5EF4-FFF2-40B4-BE49-F238E27FC236}">
                <a16:creationId xmlns:a16="http://schemas.microsoft.com/office/drawing/2014/main" id="{83A2AFAC-D8E6-F948-ACA7-72274CE9C05A}"/>
              </a:ext>
            </a:extLst>
          </p:cNvPr>
          <p:cNvSpPr>
            <a:spLocks noGrp="1"/>
          </p:cNvSpPr>
          <p:nvPr>
            <p:ph sz="quarter" idx="12"/>
          </p:nvPr>
        </p:nvSpPr>
        <p:spPr>
          <a:xfrm>
            <a:off x="1060450" y="783432"/>
            <a:ext cx="7948082" cy="2944778"/>
          </a:xfrm>
        </p:spPr>
        <p:txBody>
          <a:bodyPr>
            <a:normAutofit fontScale="92500" lnSpcReduction="10000"/>
          </a:bodyPr>
          <a:lstStyle/>
          <a:p>
            <a:pPr marL="342900" indent="-342900">
              <a:buFont typeface="Arial" panose="020B0604020202020204" pitchFamily="34" charset="0"/>
              <a:buChar char="•"/>
            </a:pPr>
            <a:r>
              <a:rPr lang="en-US" dirty="0"/>
              <a:t>Use developmentally appropriate language and examples.</a:t>
            </a:r>
          </a:p>
          <a:p>
            <a:pPr marL="342900" indent="-342900">
              <a:buFont typeface="Arial" panose="020B0604020202020204" pitchFamily="34" charset="0"/>
              <a:buChar char="•"/>
            </a:pPr>
            <a:r>
              <a:rPr lang="en-US" dirty="0"/>
              <a:t>Balance between personal freedoms and social </a:t>
            </a:r>
            <a:r>
              <a:rPr lang="en-US" dirty="0" smtClean="0"/>
              <a:t>responsibilities.</a:t>
            </a:r>
            <a:endParaRPr lang="en-US" dirty="0"/>
          </a:p>
          <a:p>
            <a:pPr marL="342900" indent="-342900">
              <a:buFont typeface="Arial" panose="020B0604020202020204" pitchFamily="34" charset="0"/>
              <a:buChar char="•"/>
            </a:pPr>
            <a:r>
              <a:rPr lang="en-US" dirty="0"/>
              <a:t>Execute and monitor rules, norms, and procedures.</a:t>
            </a:r>
          </a:p>
          <a:p>
            <a:pPr marL="342900" indent="-342900">
              <a:buFont typeface="Arial" panose="020B0604020202020204" pitchFamily="34" charset="0"/>
              <a:buChar char="•"/>
            </a:pPr>
            <a:r>
              <a:rPr lang="en-US" dirty="0"/>
              <a:t>Encourage student voice.</a:t>
            </a:r>
          </a:p>
          <a:p>
            <a:pPr marL="342900" indent="-342900">
              <a:buFont typeface="Arial" panose="020B0604020202020204" pitchFamily="34" charset="0"/>
              <a:buChar char="•"/>
            </a:pPr>
            <a:r>
              <a:rPr lang="en-US" dirty="0"/>
              <a:t>Remind and redirect students.</a:t>
            </a:r>
          </a:p>
          <a:p>
            <a:pPr marL="342900" indent="-342900">
              <a:buFont typeface="Arial" panose="020B0604020202020204" pitchFamily="34" charset="0"/>
              <a:buChar char="•"/>
            </a:pPr>
            <a:r>
              <a:rPr lang="en-US" dirty="0"/>
              <a:t>Reflect on the effectiveness of rules, </a:t>
            </a:r>
            <a:r>
              <a:rPr lang="en-US" dirty="0" smtClean="0"/>
              <a:t>norms, </a:t>
            </a:r>
            <a:r>
              <a:rPr lang="en-US" dirty="0"/>
              <a:t>and procedures.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523E2BEF-F5FD-E446-95C1-7E027F4B0C40}"/>
              </a:ext>
            </a:extLst>
          </p:cNvPr>
          <p:cNvGrpSpPr/>
          <p:nvPr/>
        </p:nvGrpSpPr>
        <p:grpSpPr>
          <a:xfrm>
            <a:off x="1060449" y="3675815"/>
            <a:ext cx="7948083" cy="429768"/>
            <a:chOff x="1060450" y="3711911"/>
            <a:chExt cx="5073651" cy="428289"/>
          </a:xfrm>
          <a:solidFill>
            <a:srgbClr val="A9D18E"/>
          </a:solidFill>
        </p:grpSpPr>
        <p:sp>
          <p:nvSpPr>
            <p:cNvPr id="7" name="Rectangle 6">
              <a:extLst>
                <a:ext uri="{FF2B5EF4-FFF2-40B4-BE49-F238E27FC236}">
                  <a16:creationId xmlns:a16="http://schemas.microsoft.com/office/drawing/2014/main" id="{944E9C6D-87BF-4C42-93D3-7BC7565F1C25}"/>
                </a:ext>
              </a:extLst>
            </p:cNvPr>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BC33F6-7879-AB4B-9087-8CFC56AFE8BF}"/>
                </a:ext>
              </a:extLst>
            </p:cNvPr>
            <p:cNvSpPr txBox="1"/>
            <p:nvPr/>
          </p:nvSpPr>
          <p:spPr>
            <a:xfrm>
              <a:off x="1060805" y="3764126"/>
              <a:ext cx="4986868" cy="307777"/>
            </a:xfrm>
            <a:prstGeom prst="rect">
              <a:avLst/>
            </a:prstGeom>
            <a:grpFill/>
          </p:spPr>
          <p:txBody>
            <a:bodyPr wrap="square" rtlCol="0">
              <a:spAutoFit/>
            </a:bodyPr>
            <a:lstStyle/>
            <a:p>
              <a:r>
                <a:rPr lang="en-US" sz="1400" i="1" dirty="0">
                  <a:latin typeface="Arial" panose="020B0604020202020204" pitchFamily="34" charset="0"/>
                  <a:cs typeface="Arial" panose="020B0604020202020204" pitchFamily="34" charset="0"/>
                </a:rPr>
                <a:t>Source: </a:t>
              </a:r>
              <a:r>
                <a:rPr lang="en-US" sz="1400" dirty="0">
                  <a:latin typeface="Arial" panose="020B0604020202020204" pitchFamily="34" charset="0"/>
                  <a:cs typeface="Arial" panose="020B0604020202020204" pitchFamily="34" charset="0"/>
                </a:rPr>
                <a:t>Evans &amp; </a:t>
              </a:r>
              <a:r>
                <a:rPr lang="en-US" sz="1400" dirty="0" err="1">
                  <a:latin typeface="Arial" panose="020B0604020202020204" pitchFamily="34" charset="0"/>
                  <a:cs typeface="Arial" panose="020B0604020202020204" pitchFamily="34" charset="0"/>
                </a:rPr>
                <a:t>Vaandering</a:t>
              </a:r>
              <a:r>
                <a:rPr lang="en-US" sz="1400" dirty="0">
                  <a:latin typeface="Arial" panose="020B0604020202020204" pitchFamily="34" charset="0"/>
                  <a:cs typeface="Arial" panose="020B0604020202020204" pitchFamily="34" charset="0"/>
                </a:rPr>
                <a:t>, 2016;  Graham, 2017; Landau &amp; </a:t>
              </a:r>
              <a:r>
                <a:rPr lang="en-US" sz="1400" dirty="0" err="1">
                  <a:latin typeface="Arial" panose="020B0604020202020204" pitchFamily="34" charset="0"/>
                  <a:cs typeface="Arial" panose="020B0604020202020204" pitchFamily="34" charset="0"/>
                </a:rPr>
                <a:t>Gathercoal</a:t>
              </a:r>
              <a:r>
                <a:rPr lang="en-US" sz="1400" dirty="0">
                  <a:latin typeface="Arial" panose="020B0604020202020204" pitchFamily="34" charset="0"/>
                  <a:cs typeface="Arial" panose="020B0604020202020204" pitchFamily="34" charset="0"/>
                </a:rPr>
                <a:t>, 2000</a:t>
              </a:r>
            </a:p>
          </p:txBody>
        </p:sp>
      </p:grpSp>
      <p:grpSp>
        <p:nvGrpSpPr>
          <p:cNvPr id="9" name="Group 8">
            <a:extLst>
              <a:ext uri="{FF2B5EF4-FFF2-40B4-BE49-F238E27FC236}">
                <a16:creationId xmlns:a16="http://schemas.microsoft.com/office/drawing/2014/main" id="{097DFC2A-0B9A-6240-8C6B-5524F143ED44}"/>
              </a:ext>
            </a:extLst>
          </p:cNvPr>
          <p:cNvGrpSpPr/>
          <p:nvPr/>
        </p:nvGrpSpPr>
        <p:grpSpPr>
          <a:xfrm>
            <a:off x="0" y="4504268"/>
            <a:ext cx="3260719" cy="664633"/>
            <a:chOff x="0" y="4504268"/>
            <a:chExt cx="3260719" cy="664633"/>
          </a:xfrm>
        </p:grpSpPr>
        <p:sp>
          <p:nvSpPr>
            <p:cNvPr id="10" name="Rectangle 9">
              <a:extLst>
                <a:ext uri="{FF2B5EF4-FFF2-40B4-BE49-F238E27FC236}">
                  <a16:creationId xmlns:a16="http://schemas.microsoft.com/office/drawing/2014/main" id="{8568C18B-1D02-F341-A6F8-E354BF2EDB3E}"/>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5F2CB9-CCF0-2940-A7AD-1FEF1C5CC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340" y="4550837"/>
              <a:ext cx="567778" cy="548640"/>
            </a:xfrm>
            <a:prstGeom prst="rect">
              <a:avLst/>
            </a:prstGeom>
          </p:spPr>
        </p:pic>
        <p:sp>
          <p:nvSpPr>
            <p:cNvPr id="12" name="TextBox 11">
              <a:extLst>
                <a:ext uri="{FF2B5EF4-FFF2-40B4-BE49-F238E27FC236}">
                  <a16:creationId xmlns:a16="http://schemas.microsoft.com/office/drawing/2014/main" id="{C8D5D53B-7591-5641-A96E-7BE11A3C1532}"/>
                </a:ext>
              </a:extLst>
            </p:cNvPr>
            <p:cNvSpPr txBox="1"/>
            <p:nvPr/>
          </p:nvSpPr>
          <p:spPr>
            <a:xfrm>
              <a:off x="731495" y="4586456"/>
              <a:ext cx="25292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See Handout 3c</a:t>
              </a:r>
            </a:p>
          </p:txBody>
        </p:sp>
      </p:grpSp>
    </p:spTree>
    <p:extLst>
      <p:ext uri="{BB962C8B-B14F-4D97-AF65-F5344CB8AC3E}">
        <p14:creationId xmlns:p14="http://schemas.microsoft.com/office/powerpoint/2010/main" val="35318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 presetClass="entr" presetSubtype="8"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Student-led Conferences</a:t>
            </a:r>
          </a:p>
        </p:txBody>
      </p:sp>
      <p:sp>
        <p:nvSpPr>
          <p:cNvPr id="20" name="Content Placeholder 19">
            <a:extLst>
              <a:ext uri="{FF2B5EF4-FFF2-40B4-BE49-F238E27FC236}">
                <a16:creationId xmlns:a16="http://schemas.microsoft.com/office/drawing/2014/main" id="{A5754364-588A-6C48-8D8B-C43A7507A5E1}"/>
              </a:ext>
            </a:extLst>
          </p:cNvPr>
          <p:cNvSpPr>
            <a:spLocks noGrp="1"/>
          </p:cNvSpPr>
          <p:nvPr>
            <p:ph sz="quarter" idx="12"/>
          </p:nvPr>
        </p:nvSpPr>
        <p:spPr>
          <a:xfrm>
            <a:off x="1060450" y="783432"/>
            <a:ext cx="7893050" cy="2926094"/>
          </a:xfrm>
        </p:spPr>
        <p:txBody>
          <a:bodyPr>
            <a:normAutofit lnSpcReduction="10000"/>
          </a:bodyPr>
          <a:lstStyle/>
          <a:p>
            <a:r>
              <a:rPr lang="en-US" dirty="0"/>
              <a:t>Benefits include:</a:t>
            </a:r>
          </a:p>
          <a:p>
            <a:pPr marL="171450" lvl="0" indent="-171450">
              <a:buFont typeface="Arial" panose="020B0604020202020204" pitchFamily="34" charset="0"/>
              <a:buChar char="•"/>
            </a:pPr>
            <a:r>
              <a:rPr lang="en-US" dirty="0">
                <a:solidFill>
                  <a:schemeClr val="tx1"/>
                </a:solidFill>
              </a:rPr>
              <a:t>Increased responsibility for meeting personal goals </a:t>
            </a:r>
          </a:p>
          <a:p>
            <a:pPr marL="171450" lvl="0" indent="-171450">
              <a:buFont typeface="Arial" panose="020B0604020202020204" pitchFamily="34" charset="0"/>
              <a:buChar char="•"/>
            </a:pPr>
            <a:r>
              <a:rPr lang="en-US" dirty="0">
                <a:solidFill>
                  <a:schemeClr val="tx1"/>
                </a:solidFill>
              </a:rPr>
              <a:t>Increased opportunities to demonstrate learning </a:t>
            </a:r>
          </a:p>
          <a:p>
            <a:pPr marL="171450" lvl="0" indent="-171450">
              <a:buFont typeface="Arial" panose="020B0604020202020204" pitchFamily="34" charset="0"/>
              <a:buChar char="•"/>
            </a:pPr>
            <a:r>
              <a:rPr lang="en-US" dirty="0">
                <a:solidFill>
                  <a:schemeClr val="tx1"/>
                </a:solidFill>
              </a:rPr>
              <a:t>Opportunities for self-assessment and self-reflection </a:t>
            </a:r>
          </a:p>
          <a:p>
            <a:pPr marL="171450" lvl="0" indent="-171450">
              <a:buFont typeface="Arial" panose="020B0604020202020204" pitchFamily="34" charset="0"/>
              <a:buChar char="•"/>
            </a:pPr>
            <a:r>
              <a:rPr lang="en-US" dirty="0">
                <a:solidFill>
                  <a:schemeClr val="tx1"/>
                </a:solidFill>
              </a:rPr>
              <a:t>Improved communication and collaboration between students, parents, and teachers</a:t>
            </a:r>
          </a:p>
          <a:p>
            <a:pPr marL="171450" lvl="0" indent="-171450">
              <a:buFont typeface="Arial" panose="020B0604020202020204" pitchFamily="34" charset="0"/>
              <a:buChar char="•"/>
            </a:pPr>
            <a:r>
              <a:rPr lang="en-US" dirty="0">
                <a:solidFill>
                  <a:schemeClr val="tx1"/>
                </a:solidFill>
              </a:rPr>
              <a:t>Enhanced social skills</a:t>
            </a:r>
            <a:endParaRPr lang="en-US" dirty="0"/>
          </a:p>
        </p:txBody>
      </p:sp>
      <p:sp>
        <p:nvSpPr>
          <p:cNvPr id="13" name="Rectangle 12">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tudent Centered Discipline slide 1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1402686" y="2301089"/>
            <a:ext cx="406400" cy="406400"/>
          </a:xfrm>
          <a:prstGeom prst="rect">
            <a:avLst/>
          </a:prstGeom>
        </p:spPr>
      </p:pic>
      <p:grpSp>
        <p:nvGrpSpPr>
          <p:cNvPr id="21" name="Group 20">
            <a:extLst>
              <a:ext uri="{FF2B5EF4-FFF2-40B4-BE49-F238E27FC236}">
                <a16:creationId xmlns:a16="http://schemas.microsoft.com/office/drawing/2014/main" id="{21012AD9-B417-0D44-BCC9-2CD5AABEF713}"/>
              </a:ext>
            </a:extLst>
          </p:cNvPr>
          <p:cNvGrpSpPr/>
          <p:nvPr/>
        </p:nvGrpSpPr>
        <p:grpSpPr>
          <a:xfrm>
            <a:off x="1060450" y="3711911"/>
            <a:ext cx="7893050" cy="429768"/>
            <a:chOff x="1060450" y="3711911"/>
            <a:chExt cx="5073651" cy="428289"/>
          </a:xfrm>
          <a:solidFill>
            <a:schemeClr val="bg1"/>
          </a:solidFill>
        </p:grpSpPr>
        <p:sp>
          <p:nvSpPr>
            <p:cNvPr id="22" name="Rectangle 21">
              <a:extLst>
                <a:ext uri="{FF2B5EF4-FFF2-40B4-BE49-F238E27FC236}">
                  <a16:creationId xmlns:a16="http://schemas.microsoft.com/office/drawing/2014/main" id="{6AE542FA-1797-3740-8FD5-7D9CD5093A2E}"/>
                </a:ext>
              </a:extLst>
            </p:cNvPr>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8B6E89B-5263-1542-9518-E1AE7F91A703}"/>
                </a:ext>
              </a:extLst>
            </p:cNvPr>
            <p:cNvSpPr txBox="1"/>
            <p:nvPr/>
          </p:nvSpPr>
          <p:spPr>
            <a:xfrm>
              <a:off x="1060805" y="3764126"/>
              <a:ext cx="4986868" cy="291382"/>
            </a:xfrm>
            <a:prstGeom prst="rect">
              <a:avLst/>
            </a:prstGeom>
            <a:grpFill/>
          </p:spPr>
          <p:txBody>
            <a:bodyPr wrap="square" rtlCol="0">
              <a:spAutoFit/>
            </a:bodyPr>
            <a:lstStyle/>
            <a:p>
              <a:r>
                <a:rPr lang="en-US" sz="1300" i="1" dirty="0">
                  <a:latin typeface="Arial" panose="020B0604020202020204" pitchFamily="34" charset="0"/>
                  <a:cs typeface="Arial" panose="020B0604020202020204" pitchFamily="34" charset="0"/>
                </a:rPr>
                <a:t>Sources: </a:t>
              </a:r>
              <a:r>
                <a:rPr lang="en-US" sz="1300" dirty="0" err="1">
                  <a:latin typeface="Arial" panose="020B0604020202020204" pitchFamily="34" charset="0"/>
                  <a:cs typeface="Arial" panose="020B0604020202020204" pitchFamily="34" charset="0"/>
                </a:rPr>
                <a:t>Borba</a:t>
              </a:r>
              <a:r>
                <a:rPr lang="en-US" sz="1300" dirty="0">
                  <a:latin typeface="Arial" panose="020B0604020202020204" pitchFamily="34" charset="0"/>
                  <a:cs typeface="Arial" panose="020B0604020202020204" pitchFamily="34" charset="0"/>
                </a:rPr>
                <a:t> &amp; Olvera, 2001; Cleland, 1999; Hackman, 1996; </a:t>
              </a:r>
              <a:r>
                <a:rPr lang="en-US" sz="1300" dirty="0" err="1">
                  <a:latin typeface="Arial" panose="020B0604020202020204" pitchFamily="34" charset="0"/>
                  <a:cs typeface="Arial" panose="020B0604020202020204" pitchFamily="34" charset="0"/>
                </a:rPr>
                <a:t>Conderman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Ikan</a:t>
              </a:r>
              <a:r>
                <a:rPr lang="en-US" sz="1300" dirty="0">
                  <a:latin typeface="Arial" panose="020B0604020202020204" pitchFamily="34" charset="0"/>
                  <a:cs typeface="Arial" panose="020B0604020202020204" pitchFamily="34" charset="0"/>
                </a:rPr>
                <a:t> &amp; Hatcher, 2000</a:t>
              </a:r>
            </a:p>
          </p:txBody>
        </p:sp>
      </p:grpSp>
    </p:spTree>
    <p:extLst>
      <p:ext uri="{BB962C8B-B14F-4D97-AF65-F5344CB8AC3E}">
        <p14:creationId xmlns:p14="http://schemas.microsoft.com/office/powerpoint/2010/main" val="3585020933"/>
      </p:ext>
    </p:extLst>
  </p:cSld>
  <p:clrMapOvr>
    <a:masterClrMapping/>
  </p:clrMapOvr>
  <mc:AlternateContent xmlns:mc="http://schemas.openxmlformats.org/markup-compatibility/2006" xmlns:p14="http://schemas.microsoft.com/office/powerpoint/2010/main">
    <mc:Choice Requires="p14">
      <p:transition spd="med" p14:dur="700" advTm="165024">
        <p:fade/>
      </p:transition>
    </mc:Choice>
    <mc:Fallback xmlns="">
      <p:transition spd="med" advTm="16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EC12-A9D8-2E4E-9CA7-67A76600B95A}"/>
              </a:ext>
            </a:extLst>
          </p:cNvPr>
          <p:cNvSpPr>
            <a:spLocks noGrp="1"/>
          </p:cNvSpPr>
          <p:nvPr>
            <p:ph type="title"/>
          </p:nvPr>
        </p:nvSpPr>
        <p:spPr/>
        <p:txBody>
          <a:bodyPr/>
          <a:lstStyle/>
          <a:p>
            <a:r>
              <a:rPr lang="en-US" dirty="0"/>
              <a:t>Implementing Student-led Conferences</a:t>
            </a:r>
          </a:p>
        </p:txBody>
      </p:sp>
      <p:sp>
        <p:nvSpPr>
          <p:cNvPr id="3" name="Content Placeholder 2">
            <a:extLst>
              <a:ext uri="{FF2B5EF4-FFF2-40B4-BE49-F238E27FC236}">
                <a16:creationId xmlns:a16="http://schemas.microsoft.com/office/drawing/2014/main" id="{4D501D05-7ED8-9148-8183-B4D895C8E26D}"/>
              </a:ext>
            </a:extLst>
          </p:cNvPr>
          <p:cNvSpPr>
            <a:spLocks noGrp="1"/>
          </p:cNvSpPr>
          <p:nvPr>
            <p:ph sz="quarter" idx="12"/>
          </p:nvPr>
        </p:nvSpPr>
        <p:spPr>
          <a:xfrm>
            <a:off x="1060450" y="783432"/>
            <a:ext cx="5073650" cy="2802829"/>
          </a:xfrm>
        </p:spPr>
        <p:txBody>
          <a:bodyPr>
            <a:normAutofit lnSpcReduction="10000"/>
          </a:bodyPr>
          <a:lstStyle/>
          <a:p>
            <a:pPr marL="457200" indent="-457200">
              <a:buFont typeface="+mj-lt"/>
              <a:buAutoNum type="arabicPeriod"/>
            </a:pPr>
            <a:r>
              <a:rPr lang="en-US" dirty="0"/>
              <a:t>Prepare the students.</a:t>
            </a:r>
          </a:p>
          <a:p>
            <a:pPr marL="457200" indent="-457200">
              <a:buFont typeface="+mj-lt"/>
              <a:buAutoNum type="arabicPeriod"/>
            </a:pPr>
            <a:r>
              <a:rPr lang="en-US" dirty="0"/>
              <a:t>Determine a format to collect evidence.</a:t>
            </a:r>
          </a:p>
          <a:p>
            <a:pPr marL="457200" indent="-457200">
              <a:buFont typeface="+mj-lt"/>
              <a:buAutoNum type="arabicPeriod"/>
            </a:pPr>
            <a:r>
              <a:rPr lang="en-US" dirty="0"/>
              <a:t>Set student goals.</a:t>
            </a:r>
          </a:p>
          <a:p>
            <a:pPr marL="457200" indent="-457200">
              <a:buFont typeface="+mj-lt"/>
              <a:buAutoNum type="arabicPeriod"/>
            </a:pPr>
            <a:r>
              <a:rPr lang="en-US" dirty="0"/>
              <a:t>Teach, model, and practice.</a:t>
            </a:r>
          </a:p>
          <a:p>
            <a:pPr marL="457200" indent="-457200">
              <a:buFont typeface="+mj-lt"/>
              <a:buAutoNum type="arabicPeriod"/>
            </a:pPr>
            <a:r>
              <a:rPr lang="en-US" dirty="0"/>
              <a:t>Host the conference.</a:t>
            </a:r>
          </a:p>
          <a:p>
            <a:pPr marL="457200" indent="-457200">
              <a:buFont typeface="+mj-lt"/>
              <a:buAutoNum type="arabicPeriod"/>
            </a:pPr>
            <a:r>
              <a:rPr lang="en-US" dirty="0"/>
              <a:t>Evaluate the conference.</a:t>
            </a:r>
          </a:p>
        </p:txBody>
      </p:sp>
      <p:grpSp>
        <p:nvGrpSpPr>
          <p:cNvPr id="5" name="Group 4">
            <a:extLst>
              <a:ext uri="{FF2B5EF4-FFF2-40B4-BE49-F238E27FC236}">
                <a16:creationId xmlns:a16="http://schemas.microsoft.com/office/drawing/2014/main" id="{60AACD36-6AC1-514A-BC81-800D29EE318A}"/>
              </a:ext>
            </a:extLst>
          </p:cNvPr>
          <p:cNvGrpSpPr/>
          <p:nvPr/>
        </p:nvGrpSpPr>
        <p:grpSpPr>
          <a:xfrm>
            <a:off x="1010506" y="3574737"/>
            <a:ext cx="5065054" cy="548640"/>
            <a:chOff x="932634" y="3582184"/>
            <a:chExt cx="5187950" cy="534743"/>
          </a:xfrm>
          <a:solidFill>
            <a:schemeClr val="bg1"/>
          </a:solidFill>
        </p:grpSpPr>
        <p:sp>
          <p:nvSpPr>
            <p:cNvPr id="6" name="Rectangle 5">
              <a:extLst>
                <a:ext uri="{FF2B5EF4-FFF2-40B4-BE49-F238E27FC236}">
                  <a16:creationId xmlns:a16="http://schemas.microsoft.com/office/drawing/2014/main" id="{BA5BBB78-2F54-CF45-A485-5868F6D0772D}"/>
                </a:ext>
              </a:extLst>
            </p:cNvPr>
            <p:cNvSpPr/>
            <p:nvPr/>
          </p:nvSpPr>
          <p:spPr>
            <a:xfrm>
              <a:off x="932634" y="3582184"/>
              <a:ext cx="5187950" cy="527087"/>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96BAAC-E587-C04E-909E-91E715D7EABA}"/>
                </a:ext>
              </a:extLst>
            </p:cNvPr>
            <p:cNvSpPr txBox="1"/>
            <p:nvPr/>
          </p:nvSpPr>
          <p:spPr>
            <a:xfrm>
              <a:off x="986397" y="3593707"/>
              <a:ext cx="4952161" cy="523220"/>
            </a:xfrm>
            <a:prstGeom prst="rect">
              <a:avLst/>
            </a:prstGeom>
            <a:grpFill/>
          </p:spPr>
          <p:txBody>
            <a:bodyPr wrap="square" rtlCol="0">
              <a:spAutoFit/>
            </a:bodyPr>
            <a:lstStyle/>
            <a:p>
              <a:r>
                <a:rPr lang="en-US" sz="1400" i="1" dirty="0">
                  <a:latin typeface="Arial" panose="020B0604020202020204" pitchFamily="34" charset="0"/>
                  <a:cs typeface="Arial" panose="020B0604020202020204" pitchFamily="34" charset="0"/>
                </a:rPr>
                <a:t>Sources: </a:t>
              </a:r>
              <a:r>
                <a:rPr lang="en-US" sz="1400" dirty="0" err="1">
                  <a:latin typeface="Arial" panose="020B0604020202020204" pitchFamily="34" charset="0"/>
                  <a:cs typeface="Arial" panose="020B0604020202020204" pitchFamily="34" charset="0"/>
                </a:rPr>
                <a:t>Borba</a:t>
              </a:r>
              <a:r>
                <a:rPr lang="en-US" sz="1400" dirty="0">
                  <a:latin typeface="Arial" panose="020B0604020202020204" pitchFamily="34" charset="0"/>
                  <a:cs typeface="Arial" panose="020B0604020202020204" pitchFamily="34" charset="0"/>
                </a:rPr>
                <a:t> &amp; Olvera, 2001; </a:t>
              </a:r>
              <a:r>
                <a:rPr lang="en-US" sz="1400" dirty="0" err="1">
                  <a:latin typeface="Arial" panose="020B0604020202020204" pitchFamily="34" charset="0"/>
                  <a:cs typeface="Arial" panose="020B0604020202020204" pitchFamily="34" charset="0"/>
                </a:rPr>
                <a:t>Conderman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Ikan</a:t>
              </a:r>
              <a:r>
                <a:rPr lang="en-US" sz="1400" dirty="0">
                  <a:latin typeface="Arial" panose="020B0604020202020204" pitchFamily="34" charset="0"/>
                  <a:cs typeface="Arial" panose="020B0604020202020204" pitchFamily="34" charset="0"/>
                </a:rPr>
                <a:t> &amp; Hatcher, 2000; Hackman, 1996</a:t>
              </a:r>
            </a:p>
          </p:txBody>
        </p:sp>
      </p:grpSp>
      <p:grpSp>
        <p:nvGrpSpPr>
          <p:cNvPr id="8" name="Group 7">
            <a:extLst>
              <a:ext uri="{FF2B5EF4-FFF2-40B4-BE49-F238E27FC236}">
                <a16:creationId xmlns:a16="http://schemas.microsoft.com/office/drawing/2014/main" id="{EB4E50B3-6490-3942-95F7-5EBB02150982}"/>
              </a:ext>
            </a:extLst>
          </p:cNvPr>
          <p:cNvGrpSpPr/>
          <p:nvPr/>
        </p:nvGrpSpPr>
        <p:grpSpPr>
          <a:xfrm>
            <a:off x="0" y="4504268"/>
            <a:ext cx="3242053" cy="664633"/>
            <a:chOff x="0" y="4504268"/>
            <a:chExt cx="3242053" cy="664633"/>
          </a:xfrm>
        </p:grpSpPr>
        <p:sp>
          <p:nvSpPr>
            <p:cNvPr id="9" name="Rectangle 8">
              <a:extLst>
                <a:ext uri="{FF2B5EF4-FFF2-40B4-BE49-F238E27FC236}">
                  <a16:creationId xmlns:a16="http://schemas.microsoft.com/office/drawing/2014/main" id="{2EC38DDF-979F-8643-8346-DA99C2A6440B}"/>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E6E3D6-70DC-F748-9927-CBD8FED90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01" y="4550837"/>
              <a:ext cx="567778" cy="548640"/>
            </a:xfrm>
            <a:prstGeom prst="rect">
              <a:avLst/>
            </a:prstGeom>
          </p:spPr>
        </p:pic>
        <p:sp>
          <p:nvSpPr>
            <p:cNvPr id="11" name="TextBox 10">
              <a:extLst>
                <a:ext uri="{FF2B5EF4-FFF2-40B4-BE49-F238E27FC236}">
                  <a16:creationId xmlns:a16="http://schemas.microsoft.com/office/drawing/2014/main" id="{B7ABAC64-0166-3B4C-B9B8-6A71F16C763A}"/>
                </a:ext>
              </a:extLst>
            </p:cNvPr>
            <p:cNvSpPr txBox="1"/>
            <p:nvPr/>
          </p:nvSpPr>
          <p:spPr>
            <a:xfrm>
              <a:off x="712829" y="4586456"/>
              <a:ext cx="25292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See Handout 3d</a:t>
              </a:r>
            </a:p>
          </p:txBody>
        </p:sp>
      </p:grpSp>
      <p:pic>
        <p:nvPicPr>
          <p:cNvPr id="12" name="Picture 11" descr="Kindergarten Student-Led Conference on Vime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044" y="1495311"/>
            <a:ext cx="2819700" cy="1586081"/>
          </a:xfrm>
          <a:prstGeom prst="rect">
            <a:avLst/>
          </a:prstGeom>
        </p:spPr>
      </p:pic>
    </p:spTree>
    <p:extLst>
      <p:ext uri="{BB962C8B-B14F-4D97-AF65-F5344CB8AC3E}">
        <p14:creationId xmlns:p14="http://schemas.microsoft.com/office/powerpoint/2010/main" val="11646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2" presetClass="entr" presetSubtype="8"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0-#ppt_w/2"/>
                                          </p:val>
                                        </p:tav>
                                        <p:tav tm="100000">
                                          <p:val>
                                            <p:strVal val="#ppt_x"/>
                                          </p:val>
                                        </p:tav>
                                      </p:tavLst>
                                    </p:anim>
                                    <p:anim calcmode="lin" valueType="num">
                                      <p:cBhvr additive="base">
                                        <p:cTn id="1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sz="2800" dirty="0"/>
              <a:t>Importance of Responsibility and Choice</a:t>
            </a:r>
          </a:p>
        </p:txBody>
      </p:sp>
      <p:graphicFrame>
        <p:nvGraphicFramePr>
          <p:cNvPr id="5" name="Content Placeholder 24"/>
          <p:cNvGraphicFramePr>
            <a:graphicFrameLocks/>
          </p:cNvGraphicFramePr>
          <p:nvPr>
            <p:extLst>
              <p:ext uri="{D42A27DB-BD31-4B8C-83A1-F6EECF244321}">
                <p14:modId xmlns:p14="http://schemas.microsoft.com/office/powerpoint/2010/main" val="710971269"/>
              </p:ext>
            </p:extLst>
          </p:nvPr>
        </p:nvGraphicFramePr>
        <p:xfrm>
          <a:off x="1003576" y="783432"/>
          <a:ext cx="7960809" cy="2911053"/>
        </p:xfrm>
        <a:graphic>
          <a:graphicData uri="http://schemas.openxmlformats.org/drawingml/2006/table">
            <a:tbl>
              <a:tblPr firstRow="1" bandRow="1">
                <a:tableStyleId>{6E25E649-3F16-4E02-A733-19D2CDBF48F0}</a:tableStyleId>
              </a:tblPr>
              <a:tblGrid>
                <a:gridCol w="6530801">
                  <a:extLst>
                    <a:ext uri="{9D8B030D-6E8A-4147-A177-3AD203B41FA5}">
                      <a16:colId xmlns:a16="http://schemas.microsoft.com/office/drawing/2014/main" val="20000"/>
                    </a:ext>
                  </a:extLst>
                </a:gridCol>
                <a:gridCol w="1430008">
                  <a:extLst>
                    <a:ext uri="{9D8B030D-6E8A-4147-A177-3AD203B41FA5}">
                      <a16:colId xmlns:a16="http://schemas.microsoft.com/office/drawing/2014/main" val="20001"/>
                    </a:ext>
                  </a:extLst>
                </a:gridCol>
              </a:tblGrid>
              <a:tr h="412771">
                <a:tc>
                  <a:txBody>
                    <a:bodyPr/>
                    <a:lstStyle/>
                    <a:p>
                      <a:r>
                        <a:rPr lang="en-US" dirty="0">
                          <a:latin typeface="Arial" panose="020B0604020202020204" pitchFamily="34" charset="0"/>
                          <a:cs typeface="Arial" panose="020B0604020202020204" pitchFamily="34" charset="0"/>
                        </a:rPr>
                        <a:t>Most of my teachers…</a:t>
                      </a:r>
                    </a:p>
                  </a:txBody>
                  <a:tcPr marL="58589" marR="58589">
                    <a:solidFill>
                      <a:srgbClr val="1B365D"/>
                    </a:solidFill>
                  </a:tcPr>
                </a:tc>
                <a:tc>
                  <a:txBody>
                    <a:bodyPr/>
                    <a:lstStyle/>
                    <a:p>
                      <a:pPr algn="ctr"/>
                      <a:r>
                        <a:rPr lang="en-US" dirty="0">
                          <a:latin typeface="Arial" panose="020B0604020202020204" pitchFamily="34" charset="0"/>
                          <a:cs typeface="Arial" panose="020B0604020202020204" pitchFamily="34" charset="0"/>
                        </a:rPr>
                        <a:t>% Agree</a:t>
                      </a:r>
                    </a:p>
                  </a:txBody>
                  <a:tcPr marL="58589" marR="58589">
                    <a:solidFill>
                      <a:srgbClr val="1B365D"/>
                    </a:solidFill>
                  </a:tcPr>
                </a:tc>
                <a:extLst>
                  <a:ext uri="{0D108BD9-81ED-4DB2-BD59-A6C34878D82A}">
                    <a16:rowId xmlns:a16="http://schemas.microsoft.com/office/drawing/2014/main" val="10000"/>
                  </a:ext>
                </a:extLst>
              </a:tr>
              <a:tr h="688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Challenge all students to do their personal best</a:t>
                      </a:r>
                    </a:p>
                  </a:txBody>
                  <a:tcPr marL="58589" marR="58589"/>
                </a:tc>
                <a:tc>
                  <a:txBody>
                    <a:bodyPr/>
                    <a:lstStyle/>
                    <a:p>
                      <a:pPr algn="r"/>
                      <a:r>
                        <a:rPr lang="en-US" dirty="0">
                          <a:latin typeface="Arial" panose="020B0604020202020204" pitchFamily="34" charset="0"/>
                          <a:cs typeface="Arial" panose="020B0604020202020204" pitchFamily="34" charset="0"/>
                        </a:rPr>
                        <a:t>70.65%</a:t>
                      </a:r>
                    </a:p>
                  </a:txBody>
                  <a:tcPr marL="58589" marR="58589"/>
                </a:tc>
                <a:extLst>
                  <a:ext uri="{0D108BD9-81ED-4DB2-BD59-A6C34878D82A}">
                    <a16:rowId xmlns:a16="http://schemas.microsoft.com/office/drawing/2014/main" val="10001"/>
                  </a:ext>
                </a:extLst>
              </a:tr>
              <a:tr h="481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Assign work that allows me to be creative and think for myself</a:t>
                      </a:r>
                    </a:p>
                  </a:txBody>
                  <a:tcPr marL="58589" marR="58589"/>
                </a:tc>
                <a:tc>
                  <a:txBody>
                    <a:bodyPr/>
                    <a:lstStyle/>
                    <a:p>
                      <a:pPr algn="r"/>
                      <a:r>
                        <a:rPr lang="en-US" dirty="0">
                          <a:latin typeface="Arial" panose="020B0604020202020204" pitchFamily="34" charset="0"/>
                          <a:cs typeface="Arial" panose="020B0604020202020204" pitchFamily="34" charset="0"/>
                        </a:rPr>
                        <a:t>54.51%</a:t>
                      </a:r>
                    </a:p>
                  </a:txBody>
                  <a:tcPr marL="58589" marR="58589"/>
                </a:tc>
                <a:extLst>
                  <a:ext uri="{0D108BD9-81ED-4DB2-BD59-A6C34878D82A}">
                    <a16:rowId xmlns:a16="http://schemas.microsoft.com/office/drawing/2014/main" val="10002"/>
                  </a:ext>
                </a:extLst>
              </a:tr>
              <a:tr h="617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Often connect what I am learning to life outside the classroom </a:t>
                      </a:r>
                    </a:p>
                    <a:p>
                      <a:endParaRPr lang="en-US" sz="1800" dirty="0">
                        <a:latin typeface="Arial" panose="020B0604020202020204" pitchFamily="34" charset="0"/>
                        <a:cs typeface="Arial" panose="020B0604020202020204" pitchFamily="34" charset="0"/>
                      </a:endParaRPr>
                    </a:p>
                  </a:txBody>
                  <a:tcPr marL="58589" marR="58589"/>
                </a:tc>
                <a:tc>
                  <a:txBody>
                    <a:bodyPr/>
                    <a:lstStyle/>
                    <a:p>
                      <a:pPr algn="r"/>
                      <a:r>
                        <a:rPr lang="en-US" dirty="0">
                          <a:latin typeface="Arial" panose="020B0604020202020204" pitchFamily="34" charset="0"/>
                          <a:cs typeface="Arial" panose="020B0604020202020204" pitchFamily="34" charset="0"/>
                        </a:rPr>
                        <a:t>48.59%</a:t>
                      </a:r>
                    </a:p>
                  </a:txBody>
                  <a:tcPr marL="58589" marR="58589"/>
                </a:tc>
                <a:extLst>
                  <a:ext uri="{0D108BD9-81ED-4DB2-BD59-A6C34878D82A}">
                    <a16:rowId xmlns:a16="http://schemas.microsoft.com/office/drawing/2014/main" val="10003"/>
                  </a:ext>
                </a:extLst>
              </a:tr>
              <a:tr h="688223">
                <a:tc>
                  <a:txBody>
                    <a:bodyPr/>
                    <a:lstStyle/>
                    <a:p>
                      <a:r>
                        <a:rPr lang="en-US" sz="1800" dirty="0">
                          <a:latin typeface="Arial" panose="020B0604020202020204" pitchFamily="34" charset="0"/>
                          <a:cs typeface="Arial" panose="020B0604020202020204" pitchFamily="34" charset="0"/>
                        </a:rPr>
                        <a:t>Help me get excited about what I am learning in my classes</a:t>
                      </a:r>
                    </a:p>
                  </a:txBody>
                  <a:tcPr marL="58589" marR="58589"/>
                </a:tc>
                <a:tc>
                  <a:txBody>
                    <a:bodyPr/>
                    <a:lstStyle/>
                    <a:p>
                      <a:pPr algn="r"/>
                      <a:r>
                        <a:rPr lang="en-US" dirty="0">
                          <a:latin typeface="Arial" panose="020B0604020202020204" pitchFamily="34" charset="0"/>
                          <a:cs typeface="Arial" panose="020B0604020202020204" pitchFamily="34" charset="0"/>
                        </a:rPr>
                        <a:t>39.05%</a:t>
                      </a:r>
                    </a:p>
                  </a:txBody>
                  <a:tcPr marL="58589" marR="58589"/>
                </a:tc>
                <a:extLst>
                  <a:ext uri="{0D108BD9-81ED-4DB2-BD59-A6C34878D82A}">
                    <a16:rowId xmlns:a16="http://schemas.microsoft.com/office/drawing/2014/main" val="10004"/>
                  </a:ext>
                </a:extLst>
              </a:tr>
            </a:tbl>
          </a:graphicData>
        </a:graphic>
      </p:graphicFrame>
      <p:grpSp>
        <p:nvGrpSpPr>
          <p:cNvPr id="7" name="Group 6"/>
          <p:cNvGrpSpPr/>
          <p:nvPr/>
        </p:nvGrpSpPr>
        <p:grpSpPr>
          <a:xfrm>
            <a:off x="1003575" y="3740487"/>
            <a:ext cx="7960809" cy="429768"/>
            <a:chOff x="1060450" y="3711911"/>
            <a:chExt cx="5073651" cy="428289"/>
          </a:xfrm>
        </p:grpSpPr>
        <p:sp>
          <p:nvSpPr>
            <p:cNvPr id="8" name="Rectangle 7"/>
            <p:cNvSpPr/>
            <p:nvPr/>
          </p:nvSpPr>
          <p:spPr>
            <a:xfrm>
              <a:off x="1060450" y="3711911"/>
              <a:ext cx="5073651" cy="428289"/>
            </a:xfrm>
            <a:prstGeom prst="rect">
              <a:avLst/>
            </a:prstGeom>
            <a:solidFill>
              <a:srgbClr val="F4B18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60805" y="3764126"/>
              <a:ext cx="4986868"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Source: </a:t>
              </a:r>
              <a:r>
                <a:rPr lang="en-US" sz="1400" dirty="0">
                  <a:latin typeface="Arial" panose="020B0604020202020204" pitchFamily="34" charset="0"/>
                  <a:cs typeface="Arial" panose="020B0604020202020204" pitchFamily="34" charset="0"/>
                </a:rPr>
                <a:t>Tennessee Department of Education, 2013-14</a:t>
              </a:r>
            </a:p>
          </p:txBody>
        </p:sp>
      </p:grpSp>
      <p:sp>
        <p:nvSpPr>
          <p:cNvPr id="4" name="Rectangle 3">
            <a:hlinkClick r:id="rId3"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noaction"/>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 action="ppaction://noaction"/>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 action="ppaction://noaction"/>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733398"/>
      </p:ext>
    </p:extLst>
  </p:cSld>
  <p:clrMapOvr>
    <a:masterClrMapping/>
  </p:clrMapOvr>
  <mc:AlternateContent xmlns:mc="http://schemas.openxmlformats.org/markup-compatibility/2006" xmlns:p14="http://schemas.microsoft.com/office/powerpoint/2010/main">
    <mc:Choice Requires="p14">
      <p:transition spd="med" p14:dur="700" advTm="49110">
        <p:fade/>
      </p:transition>
    </mc:Choice>
    <mc:Fallback xmlns="">
      <p:transition spd="med" advTm="49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 Tutoring</a:t>
            </a:r>
          </a:p>
        </p:txBody>
      </p:sp>
      <p:pic>
        <p:nvPicPr>
          <p:cNvPr id="9" name="Content Placeholder 8">
            <a:extLst>
              <a:ext uri="{FF2B5EF4-FFF2-40B4-BE49-F238E27FC236}">
                <a16:creationId xmlns:a16="http://schemas.microsoft.com/office/drawing/2014/main" id="{EFDF3394-DE7C-474D-BC70-B03DCF34AAD3}"/>
              </a:ext>
            </a:extLst>
          </p:cNvPr>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b="30214"/>
          <a:stretch/>
        </p:blipFill>
        <p:spPr>
          <a:xfrm>
            <a:off x="1026279" y="783337"/>
            <a:ext cx="5049281" cy="2642769"/>
          </a:xfrm>
        </p:spPr>
      </p:pic>
      <p:sp>
        <p:nvSpPr>
          <p:cNvPr id="4" name="Content Placeholder 3"/>
          <p:cNvSpPr>
            <a:spLocks noGrp="1"/>
          </p:cNvSpPr>
          <p:nvPr>
            <p:ph sz="quarter" idx="13"/>
          </p:nvPr>
        </p:nvSpPr>
        <p:spPr/>
        <p:txBody>
          <a:bodyPr>
            <a:normAutofit/>
          </a:bodyPr>
          <a:lstStyle/>
          <a:p>
            <a:pPr algn="ctr"/>
            <a:r>
              <a:rPr lang="en-US" b="1" dirty="0">
                <a:solidFill>
                  <a:schemeClr val="tx1"/>
                </a:solidFill>
              </a:rPr>
              <a:t>Other terms for peer tutoring:</a:t>
            </a:r>
          </a:p>
          <a:p>
            <a:pPr marL="342900" indent="-342900">
              <a:buFont typeface="Arial" panose="020B0604020202020204" pitchFamily="34" charset="0"/>
              <a:buChar char="•"/>
            </a:pPr>
            <a:r>
              <a:rPr lang="en-US" dirty="0">
                <a:solidFill>
                  <a:schemeClr val="tx1"/>
                </a:solidFill>
              </a:rPr>
              <a:t>Peer-assisted learning</a:t>
            </a:r>
          </a:p>
          <a:p>
            <a:pPr marL="342900" indent="-342900">
              <a:buFont typeface="Arial" panose="020B0604020202020204" pitchFamily="34" charset="0"/>
              <a:buChar char="•"/>
            </a:pPr>
            <a:r>
              <a:rPr lang="en-US" dirty="0">
                <a:solidFill>
                  <a:schemeClr val="tx1"/>
                </a:solidFill>
              </a:rPr>
              <a:t>Peer monitoring</a:t>
            </a:r>
          </a:p>
          <a:p>
            <a:pPr marL="342900" indent="-342900">
              <a:buFont typeface="Arial" panose="020B0604020202020204" pitchFamily="34" charset="0"/>
              <a:buChar char="•"/>
            </a:pPr>
            <a:r>
              <a:rPr lang="en-US" dirty="0">
                <a:solidFill>
                  <a:schemeClr val="tx1"/>
                </a:solidFill>
              </a:rPr>
              <a:t>Peer facilitation</a:t>
            </a:r>
          </a:p>
          <a:p>
            <a:pPr marL="342900" indent="-342900">
              <a:buFont typeface="Arial" panose="020B0604020202020204" pitchFamily="34" charset="0"/>
              <a:buChar char="•"/>
            </a:pPr>
            <a:r>
              <a:rPr lang="en-US" dirty="0">
                <a:solidFill>
                  <a:schemeClr val="tx1"/>
                </a:solidFill>
              </a:rPr>
              <a:t>Peer-mediated instruction</a:t>
            </a:r>
          </a:p>
        </p:txBody>
      </p:sp>
      <p:grpSp>
        <p:nvGrpSpPr>
          <p:cNvPr id="5" name="Group 4"/>
          <p:cNvGrpSpPr/>
          <p:nvPr/>
        </p:nvGrpSpPr>
        <p:grpSpPr>
          <a:xfrm>
            <a:off x="1010506" y="3574738"/>
            <a:ext cx="5065054" cy="527087"/>
            <a:chOff x="932634" y="3582184"/>
            <a:chExt cx="5187950" cy="527087"/>
          </a:xfrm>
        </p:grpSpPr>
        <p:sp>
          <p:nvSpPr>
            <p:cNvPr id="17" name="Rectangle 16"/>
            <p:cNvSpPr/>
            <p:nvPr/>
          </p:nvSpPr>
          <p:spPr>
            <a:xfrm>
              <a:off x="932634" y="3582184"/>
              <a:ext cx="5187950" cy="527087"/>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86397" y="3593707"/>
              <a:ext cx="4952161"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Sources: </a:t>
              </a:r>
              <a:r>
                <a:rPr lang="en-US" sz="1200" dirty="0">
                  <a:latin typeface="Arial" panose="020B0604020202020204" pitchFamily="34" charset="0"/>
                  <a:cs typeface="Arial" panose="020B0604020202020204" pitchFamily="34" charset="0"/>
                </a:rPr>
                <a:t>Bowman-Perrott, Mahadevan, </a:t>
              </a:r>
              <a:r>
                <a:rPr lang="en-US" sz="1200" dirty="0" err="1">
                  <a:latin typeface="Arial" panose="020B0604020202020204" pitchFamily="34" charset="0"/>
                  <a:cs typeface="Arial" panose="020B0604020202020204" pitchFamily="34" charset="0"/>
                </a:rPr>
                <a:t>Etchells</a:t>
              </a:r>
              <a:r>
                <a:rPr lang="en-US" sz="1200" dirty="0">
                  <a:latin typeface="Arial" panose="020B0604020202020204" pitchFamily="34" charset="0"/>
                  <a:cs typeface="Arial" panose="020B0604020202020204" pitchFamily="34" charset="0"/>
                </a:rPr>
                <a:t>, 2016; Bowman-Perrott et al., 2013; Burns, 2006; Jones, 2007; Miller, 2005</a:t>
              </a:r>
            </a:p>
          </p:txBody>
        </p:sp>
      </p:grpSp>
      <p:sp>
        <p:nvSpPr>
          <p:cNvPr id="23" name="Rectangle 22">
            <a:hlinkClick r:id="rId4"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5"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7"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8"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9"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304593"/>
      </p:ext>
    </p:extLst>
  </p:cSld>
  <p:clrMapOvr>
    <a:masterClrMapping/>
  </p:clrMapOvr>
  <mc:AlternateContent xmlns:mc="http://schemas.openxmlformats.org/markup-compatibility/2006" xmlns:p14="http://schemas.microsoft.com/office/powerpoint/2010/main">
    <mc:Choice Requires="p14">
      <p:transition spd="med" p14:dur="700" advTm="156891">
        <p:fade/>
      </p:transition>
    </mc:Choice>
    <mc:Fallback xmlns="">
      <p:transition spd="med" advTm="156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61A4-C316-074D-AB39-F243CED1528D}"/>
              </a:ext>
            </a:extLst>
          </p:cNvPr>
          <p:cNvSpPr>
            <a:spLocks noGrp="1"/>
          </p:cNvSpPr>
          <p:nvPr>
            <p:ph type="title"/>
          </p:nvPr>
        </p:nvSpPr>
        <p:spPr/>
        <p:txBody>
          <a:bodyPr/>
          <a:lstStyle/>
          <a:p>
            <a:r>
              <a:rPr lang="en-US" dirty="0"/>
              <a:t>Implementing Peer Tutoring</a:t>
            </a:r>
          </a:p>
        </p:txBody>
      </p:sp>
      <p:sp>
        <p:nvSpPr>
          <p:cNvPr id="3" name="Content Placeholder 2">
            <a:extLst>
              <a:ext uri="{FF2B5EF4-FFF2-40B4-BE49-F238E27FC236}">
                <a16:creationId xmlns:a16="http://schemas.microsoft.com/office/drawing/2014/main" id="{74B703B6-D904-A24E-B5A3-10DD5C4F92C1}"/>
              </a:ext>
            </a:extLst>
          </p:cNvPr>
          <p:cNvSpPr>
            <a:spLocks noGrp="1"/>
          </p:cNvSpPr>
          <p:nvPr>
            <p:ph sz="quarter" idx="12"/>
          </p:nvPr>
        </p:nvSpPr>
        <p:spPr>
          <a:xfrm>
            <a:off x="1060450" y="783432"/>
            <a:ext cx="5073650" cy="2791306"/>
          </a:xfrm>
        </p:spPr>
        <p:txBody>
          <a:bodyPr>
            <a:normAutofit lnSpcReduction="10000"/>
          </a:bodyPr>
          <a:lstStyle/>
          <a:p>
            <a:pPr marL="342900" indent="-342900">
              <a:buFont typeface="Arial" panose="020B0604020202020204" pitchFamily="34" charset="0"/>
              <a:buChar char="•"/>
            </a:pPr>
            <a:r>
              <a:rPr lang="en-US" dirty="0"/>
              <a:t>Identify goals</a:t>
            </a:r>
          </a:p>
          <a:p>
            <a:pPr marL="342900" indent="-342900">
              <a:buFont typeface="Arial" panose="020B0604020202020204" pitchFamily="34" charset="0"/>
              <a:buChar char="•"/>
            </a:pPr>
            <a:r>
              <a:rPr lang="en-US" dirty="0"/>
              <a:t>Identify content and context</a:t>
            </a:r>
          </a:p>
          <a:p>
            <a:pPr marL="342900" indent="-342900">
              <a:buFont typeface="Arial" panose="020B0604020202020204" pitchFamily="34" charset="0"/>
              <a:buChar char="•"/>
            </a:pPr>
            <a:r>
              <a:rPr lang="en-US" dirty="0"/>
              <a:t>Ascertain or develop resources</a:t>
            </a:r>
          </a:p>
          <a:p>
            <a:pPr marL="342900" indent="-342900">
              <a:buFont typeface="Arial" panose="020B0604020202020204" pitchFamily="34" charset="0"/>
              <a:buChar char="•"/>
            </a:pPr>
            <a:r>
              <a:rPr lang="en-US" dirty="0"/>
              <a:t>Train peer tutors</a:t>
            </a:r>
          </a:p>
          <a:p>
            <a:pPr marL="342900" indent="-342900">
              <a:buFont typeface="Arial" panose="020B0604020202020204" pitchFamily="34" charset="0"/>
              <a:buChar char="•"/>
            </a:pPr>
            <a:r>
              <a:rPr lang="en-US" dirty="0"/>
              <a:t>Strategically pair students</a:t>
            </a:r>
          </a:p>
          <a:p>
            <a:pPr marL="342900" indent="-342900">
              <a:buFont typeface="Arial" panose="020B0604020202020204" pitchFamily="34" charset="0"/>
              <a:buChar char="•"/>
            </a:pPr>
            <a:r>
              <a:rPr lang="en-US" dirty="0"/>
              <a:t>Evaluate peer tutoring effectiveness</a:t>
            </a:r>
          </a:p>
        </p:txBody>
      </p:sp>
      <p:pic>
        <p:nvPicPr>
          <p:cNvPr id="13" name="Content Placeholder 12">
            <a:extLst>
              <a:ext uri="{FF2B5EF4-FFF2-40B4-BE49-F238E27FC236}">
                <a16:creationId xmlns:a16="http://schemas.microsoft.com/office/drawing/2014/main" id="{C0D4F678-D745-5241-8EAC-DED1BE39B1F8}"/>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t="2894" b="4169"/>
          <a:stretch/>
        </p:blipFill>
        <p:spPr>
          <a:xfrm>
            <a:off x="6365677" y="879676"/>
            <a:ext cx="2514600" cy="3115963"/>
          </a:xfrm>
        </p:spPr>
      </p:pic>
      <p:grpSp>
        <p:nvGrpSpPr>
          <p:cNvPr id="5" name="Group 4">
            <a:extLst>
              <a:ext uri="{FF2B5EF4-FFF2-40B4-BE49-F238E27FC236}">
                <a16:creationId xmlns:a16="http://schemas.microsoft.com/office/drawing/2014/main" id="{2B1CB86B-784D-864C-A980-EB70371D0DDF}"/>
              </a:ext>
            </a:extLst>
          </p:cNvPr>
          <p:cNvGrpSpPr/>
          <p:nvPr/>
        </p:nvGrpSpPr>
        <p:grpSpPr>
          <a:xfrm>
            <a:off x="1010506" y="3574738"/>
            <a:ext cx="5065054" cy="527087"/>
            <a:chOff x="932634" y="3582184"/>
            <a:chExt cx="5187950" cy="527087"/>
          </a:xfrm>
        </p:grpSpPr>
        <p:sp>
          <p:nvSpPr>
            <p:cNvPr id="6" name="Rectangle 5">
              <a:extLst>
                <a:ext uri="{FF2B5EF4-FFF2-40B4-BE49-F238E27FC236}">
                  <a16:creationId xmlns:a16="http://schemas.microsoft.com/office/drawing/2014/main" id="{E118BCEC-40A4-EC43-AA21-AFDD6EAFD4C6}"/>
                </a:ext>
              </a:extLst>
            </p:cNvPr>
            <p:cNvSpPr/>
            <p:nvPr/>
          </p:nvSpPr>
          <p:spPr>
            <a:xfrm>
              <a:off x="932634" y="3582184"/>
              <a:ext cx="5187950" cy="527087"/>
            </a:xfrm>
            <a:prstGeom prst="rect">
              <a:avLst/>
            </a:prstGeom>
            <a:solidFill>
              <a:srgbClr val="A9D18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66C396-D0D7-8148-9F2E-2FBCF6F80516}"/>
                </a:ext>
              </a:extLst>
            </p:cNvPr>
            <p:cNvSpPr txBox="1"/>
            <p:nvPr/>
          </p:nvSpPr>
          <p:spPr>
            <a:xfrm>
              <a:off x="986397" y="3695308"/>
              <a:ext cx="4952161"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Sources: </a:t>
              </a:r>
              <a:r>
                <a:rPr lang="en-US" sz="1400" dirty="0">
                  <a:latin typeface="Arial" panose="020B0604020202020204" pitchFamily="34" charset="0"/>
                  <a:cs typeface="Arial" panose="020B0604020202020204" pitchFamily="34" charset="0"/>
                </a:rPr>
                <a:t>Burns, 2006; Miller, 2005</a:t>
              </a:r>
            </a:p>
          </p:txBody>
        </p:sp>
      </p:grpSp>
      <p:grpSp>
        <p:nvGrpSpPr>
          <p:cNvPr id="8" name="Group 7">
            <a:extLst>
              <a:ext uri="{FF2B5EF4-FFF2-40B4-BE49-F238E27FC236}">
                <a16:creationId xmlns:a16="http://schemas.microsoft.com/office/drawing/2014/main" id="{76E8CF0D-AABB-BD40-B684-ECC3DF2A7880}"/>
              </a:ext>
            </a:extLst>
          </p:cNvPr>
          <p:cNvGrpSpPr/>
          <p:nvPr/>
        </p:nvGrpSpPr>
        <p:grpSpPr>
          <a:xfrm>
            <a:off x="0" y="4504268"/>
            <a:ext cx="3327394" cy="664633"/>
            <a:chOff x="0" y="4504268"/>
            <a:chExt cx="3327394" cy="664633"/>
          </a:xfrm>
        </p:grpSpPr>
        <p:sp>
          <p:nvSpPr>
            <p:cNvPr id="9" name="Rectangle 8">
              <a:extLst>
                <a:ext uri="{FF2B5EF4-FFF2-40B4-BE49-F238E27FC236}">
                  <a16:creationId xmlns:a16="http://schemas.microsoft.com/office/drawing/2014/main" id="{52B6E04E-4B20-3B42-9497-D521AB87F130}"/>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36C3A85-290A-A040-8A3E-77B8AC90DB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11" name="TextBox 10">
              <a:extLst>
                <a:ext uri="{FF2B5EF4-FFF2-40B4-BE49-F238E27FC236}">
                  <a16:creationId xmlns:a16="http://schemas.microsoft.com/office/drawing/2014/main" id="{CFF447A4-8E29-A449-B683-09AF834267C7}"/>
                </a:ext>
              </a:extLst>
            </p:cNvPr>
            <p:cNvSpPr txBox="1"/>
            <p:nvPr/>
          </p:nvSpPr>
          <p:spPr>
            <a:xfrm>
              <a:off x="798170" y="4586456"/>
              <a:ext cx="2529224" cy="461665"/>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See Handout 3e</a:t>
              </a:r>
            </a:p>
          </p:txBody>
        </p:sp>
      </p:grpSp>
    </p:spTree>
    <p:extLst>
      <p:ext uri="{BB962C8B-B14F-4D97-AF65-F5344CB8AC3E}">
        <p14:creationId xmlns:p14="http://schemas.microsoft.com/office/powerpoint/2010/main" val="13629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2" presetClass="entr" presetSubtype="8"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0-#ppt_w/2"/>
                                          </p:val>
                                        </p:tav>
                                        <p:tav tm="100000">
                                          <p:val>
                                            <p:strVal val="#ppt_x"/>
                                          </p:val>
                                        </p:tav>
                                      </p:tavLst>
                                    </p:anim>
                                    <p:anim calcmode="lin" valueType="num">
                                      <p:cBhvr additive="base">
                                        <p:cTn id="1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Service Learning</a:t>
            </a:r>
          </a:p>
        </p:txBody>
      </p:sp>
      <p:sp>
        <p:nvSpPr>
          <p:cNvPr id="7" name="Content Placeholder 6"/>
          <p:cNvSpPr>
            <a:spLocks noGrp="1"/>
          </p:cNvSpPr>
          <p:nvPr>
            <p:ph sz="quarter" idx="12"/>
          </p:nvPr>
        </p:nvSpPr>
        <p:spPr/>
        <p:txBody>
          <a:bodyPr>
            <a:normAutofit/>
          </a:bodyPr>
          <a:lstStyle/>
          <a:p>
            <a:pPr marL="342900" indent="-342900">
              <a:buFont typeface="Arial" panose="020B0604020202020204" pitchFamily="34" charset="0"/>
              <a:buChar char="•"/>
            </a:pPr>
            <a:r>
              <a:rPr lang="en-US" dirty="0"/>
              <a:t>Service should be meaningful.</a:t>
            </a:r>
          </a:p>
          <a:p>
            <a:pPr marL="342900" indent="-342900">
              <a:buFont typeface="Arial" panose="020B0604020202020204" pitchFamily="34" charset="0"/>
              <a:buChar char="•"/>
            </a:pPr>
            <a:r>
              <a:rPr lang="en-US" dirty="0"/>
              <a:t>Service learning clearly links to the curriculum.</a:t>
            </a:r>
          </a:p>
          <a:p>
            <a:pPr marL="342900" indent="-342900">
              <a:buFont typeface="Arial" panose="020B0604020202020204" pitchFamily="34" charset="0"/>
              <a:buChar char="•"/>
            </a:pPr>
            <a:r>
              <a:rPr lang="en-US" dirty="0"/>
              <a:t>Service learning provides opportunities for student voice.</a:t>
            </a:r>
          </a:p>
          <a:p>
            <a:pPr marL="342900" indent="-342900">
              <a:buFont typeface="Arial" panose="020B0604020202020204" pitchFamily="34" charset="0"/>
              <a:buChar char="•"/>
            </a:pPr>
            <a:r>
              <a:rPr lang="en-US" dirty="0"/>
              <a:t>Students should monitor their progress and reflect on learning.</a:t>
            </a:r>
          </a:p>
        </p:txBody>
      </p:sp>
      <p:pic>
        <p:nvPicPr>
          <p:cNvPr id="25" name="Content Placeholder 24">
            <a:extLst>
              <a:ext uri="{FF2B5EF4-FFF2-40B4-BE49-F238E27FC236}">
                <a16:creationId xmlns:a16="http://schemas.microsoft.com/office/drawing/2014/main" id="{BFE779D4-80C3-DF46-824B-45459D91D0EA}"/>
              </a:ext>
            </a:extLst>
          </p:cNvPr>
          <p:cNvPicPr>
            <a:picLocks noGrp="1" noChangeAspect="1"/>
          </p:cNvPicPr>
          <p:nvPr>
            <p:ph sz="quarter" idx="14"/>
          </p:nvPr>
        </p:nvPicPr>
        <p:blipFill rotWithShape="1">
          <a:blip r:embed="rId6">
            <a:extLst>
              <a:ext uri="{28A0092B-C50C-407E-A947-70E740481C1C}">
                <a14:useLocalDpi xmlns:a14="http://schemas.microsoft.com/office/drawing/2010/main" val="0"/>
              </a:ext>
            </a:extLst>
          </a:blip>
          <a:srcRect t="37523" b="7501"/>
          <a:stretch/>
        </p:blipFill>
        <p:spPr>
          <a:xfrm>
            <a:off x="6464668" y="2892411"/>
            <a:ext cx="2282504" cy="1178339"/>
          </a:xfrm>
        </p:spPr>
      </p:pic>
      <p:grpSp>
        <p:nvGrpSpPr>
          <p:cNvPr id="8" name="Group 7"/>
          <p:cNvGrpSpPr/>
          <p:nvPr/>
        </p:nvGrpSpPr>
        <p:grpSpPr>
          <a:xfrm>
            <a:off x="1060450" y="3660480"/>
            <a:ext cx="5073650" cy="429768"/>
            <a:chOff x="1060450" y="3711911"/>
            <a:chExt cx="5073651" cy="428289"/>
          </a:xfrm>
          <a:solidFill>
            <a:srgbClr val="FFD965"/>
          </a:solidFill>
        </p:grpSpPr>
        <p:sp>
          <p:nvSpPr>
            <p:cNvPr id="9" name="Rectangle 8"/>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60805" y="3764126"/>
              <a:ext cx="4986868" cy="307777"/>
            </a:xfrm>
            <a:prstGeom prst="rect">
              <a:avLst/>
            </a:prstGeom>
            <a:grpFill/>
          </p:spPr>
          <p:txBody>
            <a:bodyPr wrap="square" rtlCol="0">
              <a:spAutoFit/>
            </a:bodyPr>
            <a:lstStyle/>
            <a:p>
              <a:r>
                <a:rPr lang="en-US" sz="1400" i="1" dirty="0">
                  <a:latin typeface="Arial" panose="020B0604020202020204" pitchFamily="34" charset="0"/>
                  <a:cs typeface="Arial" panose="020B0604020202020204" pitchFamily="34" charset="0"/>
                </a:rPr>
                <a:t>Source:  </a:t>
              </a:r>
              <a:r>
                <a:rPr lang="en-US" sz="1400" dirty="0">
                  <a:latin typeface="Arial" panose="020B0604020202020204" pitchFamily="34" charset="0"/>
                  <a:cs typeface="Arial" panose="020B0604020202020204" pitchFamily="34" charset="0"/>
                </a:rPr>
                <a:t>Chung &amp; McBride, 2015; </a:t>
              </a:r>
              <a:r>
                <a:rPr lang="en-US" sz="1400" dirty="0" err="1">
                  <a:latin typeface="Arial" panose="020B0604020202020204" pitchFamily="34" charset="0"/>
                  <a:cs typeface="Arial" panose="020B0604020202020204" pitchFamily="34" charset="0"/>
                </a:rPr>
                <a:t>Mantooth</a:t>
              </a:r>
              <a:r>
                <a:rPr lang="en-US" sz="1400" dirty="0">
                  <a:latin typeface="Arial" panose="020B0604020202020204" pitchFamily="34" charset="0"/>
                  <a:cs typeface="Arial" panose="020B0604020202020204" pitchFamily="34" charset="0"/>
                </a:rPr>
                <a:t> &amp; Fritz, 2006 </a:t>
              </a:r>
            </a:p>
          </p:txBody>
        </p:sp>
      </p:grpSp>
      <p:sp>
        <p:nvSpPr>
          <p:cNvPr id="11" name="Rectangle 10">
            <a:hlinkClick r:id="rId7"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8"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3"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udent Centered Discipline slide 1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4"/>
          <a:stretch>
            <a:fillRect/>
          </a:stretch>
        </p:blipFill>
        <p:spPr>
          <a:xfrm>
            <a:off x="11567268" y="2475770"/>
            <a:ext cx="406400" cy="406400"/>
          </a:xfrm>
          <a:prstGeom prst="rect">
            <a:avLst/>
          </a:prstGeom>
        </p:spPr>
      </p:pic>
      <p:pic>
        <p:nvPicPr>
          <p:cNvPr id="19" name="Picture 18">
            <a:extLst>
              <a:ext uri="{FF2B5EF4-FFF2-40B4-BE49-F238E27FC236}">
                <a16:creationId xmlns:a16="http://schemas.microsoft.com/office/drawing/2014/main" id="{3ED7EAB4-315E-004C-9F4D-C64DD1B163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21244" y="939408"/>
            <a:ext cx="1515270" cy="1470373"/>
          </a:xfrm>
          <a:prstGeom prst="rect">
            <a:avLst/>
          </a:prstGeom>
        </p:spPr>
      </p:pic>
      <p:sp>
        <p:nvSpPr>
          <p:cNvPr id="20" name="TextBox 19">
            <a:extLst>
              <a:ext uri="{FF2B5EF4-FFF2-40B4-BE49-F238E27FC236}">
                <a16:creationId xmlns:a16="http://schemas.microsoft.com/office/drawing/2014/main" id="{6F152A73-52A0-8940-8BBF-3BEB1BE5BBDF}"/>
              </a:ext>
            </a:extLst>
          </p:cNvPr>
          <p:cNvSpPr txBox="1"/>
          <p:nvPr/>
        </p:nvSpPr>
        <p:spPr>
          <a:xfrm>
            <a:off x="6210300" y="2523079"/>
            <a:ext cx="2730994" cy="369332"/>
          </a:xfrm>
          <a:prstGeom prst="rect">
            <a:avLst/>
          </a:prstGeom>
          <a:noFill/>
        </p:spPr>
        <p:txBody>
          <a:bodyPr wrap="square" rtlCol="0">
            <a:spAutoFit/>
          </a:bodyPr>
          <a:lstStyle/>
          <a:p>
            <a:pPr algn="ctr"/>
            <a:r>
              <a:rPr lang="en-US" dirty="0"/>
              <a:t>Download the Standards</a:t>
            </a:r>
          </a:p>
        </p:txBody>
      </p:sp>
      <p:sp>
        <p:nvSpPr>
          <p:cNvPr id="28" name="Rectangle 27">
            <a:hlinkClick r:id="rId16"/>
            <a:extLst>
              <a:ext uri="{FF2B5EF4-FFF2-40B4-BE49-F238E27FC236}">
                <a16:creationId xmlns:a16="http://schemas.microsoft.com/office/drawing/2014/main" id="{78CAB6D7-94B2-DD4C-AB0F-93016726531F}"/>
              </a:ext>
            </a:extLst>
          </p:cNvPr>
          <p:cNvSpPr/>
          <p:nvPr/>
        </p:nvSpPr>
        <p:spPr>
          <a:xfrm>
            <a:off x="6210300" y="783432"/>
            <a:ext cx="2817953" cy="3356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69E7E78-8A79-814D-A6AE-0B8F837CE6FF}"/>
              </a:ext>
            </a:extLst>
          </p:cNvPr>
          <p:cNvGrpSpPr/>
          <p:nvPr/>
        </p:nvGrpSpPr>
        <p:grpSpPr>
          <a:xfrm>
            <a:off x="0" y="4504268"/>
            <a:ext cx="3327394" cy="664633"/>
            <a:chOff x="0" y="4504268"/>
            <a:chExt cx="3327394" cy="664633"/>
          </a:xfrm>
        </p:grpSpPr>
        <p:sp>
          <p:nvSpPr>
            <p:cNvPr id="30" name="Rectangle 29">
              <a:extLst>
                <a:ext uri="{FF2B5EF4-FFF2-40B4-BE49-F238E27FC236}">
                  <a16:creationId xmlns:a16="http://schemas.microsoft.com/office/drawing/2014/main" id="{39278E65-78B3-9544-BBE1-F45C5A30A667}"/>
                </a:ext>
              </a:extLst>
            </p:cNvPr>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286F045-AAE1-024F-9BD8-04F80A39E9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32" name="TextBox 31">
              <a:extLst>
                <a:ext uri="{FF2B5EF4-FFF2-40B4-BE49-F238E27FC236}">
                  <a16:creationId xmlns:a16="http://schemas.microsoft.com/office/drawing/2014/main" id="{B69D2C25-D6A5-FD4F-9640-0BA123100F73}"/>
                </a:ext>
              </a:extLst>
            </p:cNvPr>
            <p:cNvSpPr txBox="1"/>
            <p:nvPr/>
          </p:nvSpPr>
          <p:spPr>
            <a:xfrm>
              <a:off x="798170" y="4586456"/>
              <a:ext cx="2529224" cy="461665"/>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See Handout 3f</a:t>
              </a:r>
            </a:p>
          </p:txBody>
        </p:sp>
      </p:grpSp>
    </p:spTree>
    <p:extLst>
      <p:ext uri="{BB962C8B-B14F-4D97-AF65-F5344CB8AC3E}">
        <p14:creationId xmlns:p14="http://schemas.microsoft.com/office/powerpoint/2010/main" val="186073226"/>
      </p:ext>
    </p:extLst>
  </p:cSld>
  <p:clrMapOvr>
    <a:masterClrMapping/>
  </p:clrMapOvr>
  <mc:AlternateContent xmlns:mc="http://schemas.openxmlformats.org/markup-compatibility/2006" xmlns:p14="http://schemas.microsoft.com/office/powerpoint/2010/main">
    <mc:Choice Requires="p14">
      <p:transition spd="med" p14:dur="700" advTm="124900">
        <p:fade/>
      </p:transition>
    </mc:Choice>
    <mc:Fallback xmlns="">
      <p:transition spd="med" advTm="124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2" presetClass="entr" presetSubtype="8" fill="hold" nodeType="withEffect">
                                  <p:stCondLst>
                                    <p:cond delay="200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000" fill="hold"/>
                                        <p:tgtEl>
                                          <p:spTgt spid="29"/>
                                        </p:tgtEl>
                                        <p:attrNameLst>
                                          <p:attrName>ppt_x</p:attrName>
                                        </p:attrNameLst>
                                      </p:cBhvr>
                                      <p:tavLst>
                                        <p:tav tm="0">
                                          <p:val>
                                            <p:strVal val="0-#ppt_w/2"/>
                                          </p:val>
                                        </p:tav>
                                        <p:tav tm="100000">
                                          <p:val>
                                            <p:strVal val="#ppt_x"/>
                                          </p:val>
                                        </p:tav>
                                      </p:tavLst>
                                    </p:anim>
                                    <p:anim calcmode="lin" valueType="num">
                                      <p:cBhvr additive="base">
                                        <p:cTn id="1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 and Plan for the Future</a:t>
            </a:r>
          </a:p>
        </p:txBody>
      </p:sp>
      <p:sp>
        <p:nvSpPr>
          <p:cNvPr id="7" name="Content Placeholder 6"/>
          <p:cNvSpPr>
            <a:spLocks noGrp="1"/>
          </p:cNvSpPr>
          <p:nvPr>
            <p:ph sz="quarter" idx="12"/>
          </p:nvPr>
        </p:nvSpPr>
        <p:spPr/>
        <p:txBody>
          <a:bodyPr/>
          <a:lstStyle/>
          <a:p>
            <a:pPr marL="457200" indent="-457200">
              <a:buFont typeface="+mj-lt"/>
              <a:buAutoNum type="arabicPeriod"/>
            </a:pPr>
            <a:r>
              <a:rPr lang="en-US" dirty="0"/>
              <a:t>Set a goal.</a:t>
            </a:r>
          </a:p>
          <a:p>
            <a:pPr marL="457200" indent="-457200">
              <a:buFont typeface="+mj-lt"/>
              <a:buAutoNum type="arabicPeriod"/>
            </a:pPr>
            <a:r>
              <a:rPr lang="en-US" dirty="0"/>
              <a:t>Find more information.</a:t>
            </a:r>
          </a:p>
          <a:p>
            <a:pPr marL="457200" indent="-457200">
              <a:buFont typeface="+mj-lt"/>
              <a:buAutoNum type="arabicPeriod"/>
            </a:pPr>
            <a:r>
              <a:rPr lang="en-US" dirty="0"/>
              <a:t>Involve your students.</a:t>
            </a:r>
          </a:p>
          <a:p>
            <a:pPr marL="457200" indent="-457200">
              <a:buFont typeface="+mj-lt"/>
              <a:buAutoNum type="arabicPeriod"/>
            </a:pPr>
            <a:r>
              <a:rPr lang="en-US" dirty="0"/>
              <a:t>Document and share your progress.</a:t>
            </a:r>
          </a:p>
          <a:p>
            <a:endParaRPr lang="en-US" dirty="0"/>
          </a:p>
        </p:txBody>
      </p:sp>
      <p:pic>
        <p:nvPicPr>
          <p:cNvPr id="5" name="Content Placeholder 4"/>
          <p:cNvPicPr>
            <a:picLocks noGrp="1" noChangeAspect="1"/>
          </p:cNvPicPr>
          <p:nvPr>
            <p:ph sz="quarter" idx="13"/>
          </p:nvPr>
        </p:nvPicPr>
        <p:blipFill rotWithShape="1">
          <a:blip r:embed="rId6" cstate="print">
            <a:extLst>
              <a:ext uri="{28A0092B-C50C-407E-A947-70E740481C1C}">
                <a14:useLocalDpi xmlns:a14="http://schemas.microsoft.com/office/drawing/2010/main" val="0"/>
              </a:ext>
            </a:extLst>
          </a:blip>
          <a:stretch/>
        </p:blipFill>
        <p:spPr>
          <a:xfrm>
            <a:off x="6436777" y="907336"/>
            <a:ext cx="2389723" cy="3108960"/>
          </a:xfrm>
        </p:spPr>
      </p:pic>
      <p:grpSp>
        <p:nvGrpSpPr>
          <p:cNvPr id="8" name="Group 7"/>
          <p:cNvGrpSpPr/>
          <p:nvPr/>
        </p:nvGrpSpPr>
        <p:grpSpPr>
          <a:xfrm>
            <a:off x="0" y="4504268"/>
            <a:ext cx="3327394" cy="664633"/>
            <a:chOff x="0" y="4504268"/>
            <a:chExt cx="3327394" cy="664633"/>
          </a:xfrm>
        </p:grpSpPr>
        <p:sp>
          <p:nvSpPr>
            <p:cNvPr id="11" name="Rectangle 10"/>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13" name="TextBox 12"/>
            <p:cNvSpPr txBox="1"/>
            <p:nvPr/>
          </p:nvSpPr>
          <p:spPr>
            <a:xfrm>
              <a:off x="798170" y="4586456"/>
              <a:ext cx="25292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See Handout 4</a:t>
              </a:r>
            </a:p>
          </p:txBody>
        </p:sp>
      </p:grpSp>
      <p:sp>
        <p:nvSpPr>
          <p:cNvPr id="10" name="Rectangle 9">
            <a:hlinkClick r:id="rId8"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1"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2"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4"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udent Centered Discipline slide 2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5"/>
          <a:stretch>
            <a:fillRect/>
          </a:stretch>
        </p:blipFill>
        <p:spPr>
          <a:xfrm>
            <a:off x="11878553" y="2805970"/>
            <a:ext cx="406400" cy="406400"/>
          </a:xfrm>
          <a:prstGeom prst="rect">
            <a:avLst/>
          </a:prstGeom>
        </p:spPr>
      </p:pic>
    </p:spTree>
    <p:extLst>
      <p:ext uri="{BB962C8B-B14F-4D97-AF65-F5344CB8AC3E}">
        <p14:creationId xmlns:p14="http://schemas.microsoft.com/office/powerpoint/2010/main" val="3947267587"/>
      </p:ext>
    </p:extLst>
  </p:cSld>
  <p:clrMapOvr>
    <a:masterClrMapping/>
  </p:clrMapOvr>
  <mc:AlternateContent xmlns:mc="http://schemas.openxmlformats.org/markup-compatibility/2006" xmlns:p14="http://schemas.microsoft.com/office/powerpoint/2010/main">
    <mc:Choice Requires="p14">
      <p:transition spd="med" p14:dur="700" advTm="105581">
        <p:fade/>
      </p:transition>
    </mc:Choice>
    <mc:Fallback xmlns="">
      <p:transition spd="med" advTm="105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0"/>
                                        <p:tgtEl>
                                          <p:spTgt spid="7">
                                            <p:txEl>
                                              <p:pRg st="3" end="3"/>
                                            </p:txEl>
                                          </p:spTgt>
                                        </p:tgtEl>
                                      </p:cBhvr>
                                    </p:animEffect>
                                  </p:childTnLst>
                                </p:cTn>
                              </p:par>
                            </p:childTnLst>
                          </p:cTn>
                        </p:par>
                        <p:par>
                          <p:cTn id="17" fill="hold">
                            <p:stCondLst>
                              <p:cond delay="3000"/>
                            </p:stCondLst>
                            <p:childTnLst>
                              <p:par>
                                <p:cTn id="18" presetID="2" presetClass="entr" presetSubtype="8" fill="hold" nodeType="after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000" fill="hold"/>
                                        <p:tgtEl>
                                          <p:spTgt spid="8"/>
                                        </p:tgtEl>
                                        <p:attrNameLst>
                                          <p:attrName>ppt_x</p:attrName>
                                        </p:attrNameLst>
                                      </p:cBhvr>
                                      <p:tavLst>
                                        <p:tav tm="0">
                                          <p:val>
                                            <p:strVal val="0-#ppt_w/2"/>
                                          </p:val>
                                        </p:tav>
                                        <p:tav tm="100000">
                                          <p:val>
                                            <p:strVal val="#ppt_x"/>
                                          </p:val>
                                        </p:tav>
                                      </p:tavLst>
                                    </p:anim>
                                    <p:anim calcmode="lin" valueType="num">
                                      <p:cBhvr additive="base">
                                        <p:cTn id="21"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Evaluation</a:t>
            </a:r>
          </a:p>
        </p:txBody>
      </p:sp>
      <p:sp>
        <p:nvSpPr>
          <p:cNvPr id="11" name="Content Placeholder 7"/>
          <p:cNvSpPr>
            <a:spLocks noGrp="1"/>
          </p:cNvSpPr>
          <p:nvPr>
            <p:ph sz="quarter" idx="12"/>
          </p:nvPr>
        </p:nvSpPr>
        <p:spPr/>
        <p:txBody>
          <a:bodyPr/>
          <a:lstStyle/>
          <a:p>
            <a:pPr marL="0" indent="0">
              <a:buNone/>
            </a:pPr>
            <a:r>
              <a:rPr lang="en-US" sz="2000" dirty="0"/>
              <a:t>For more information, please contact:</a:t>
            </a:r>
          </a:p>
          <a:p>
            <a:pPr marL="0" indent="0">
              <a:buNone/>
            </a:pPr>
            <a:endParaRPr lang="en-US" sz="2000" dirty="0"/>
          </a:p>
          <a:p>
            <a:pPr marL="0" indent="0">
              <a:buNone/>
            </a:pPr>
            <a:endParaRPr lang="en-US" sz="2000" dirty="0"/>
          </a:p>
        </p:txBody>
      </p:sp>
      <p:pic>
        <p:nvPicPr>
          <p:cNvPr id="10" name="Content Placeholder 9"/>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768821" y="771525"/>
            <a:ext cx="1626157" cy="1577975"/>
          </a:xfrm>
        </p:spPr>
      </p:pic>
      <p:sp>
        <p:nvSpPr>
          <p:cNvPr id="7" name="Content Placeholder 6"/>
          <p:cNvSpPr>
            <a:spLocks noGrp="1"/>
          </p:cNvSpPr>
          <p:nvPr>
            <p:ph sz="quarter" idx="14"/>
          </p:nvPr>
        </p:nvSpPr>
        <p:spPr>
          <a:prstGeom prst="rect">
            <a:avLst/>
          </a:prstGeom>
        </p:spPr>
        <p:txBody>
          <a:bodyPr/>
          <a:lstStyle/>
          <a:p>
            <a:pPr algn="ctr"/>
            <a:r>
              <a:rPr lang="en-US" b="1" dirty="0">
                <a:hlinkClick r:id="rId4"/>
              </a:rPr>
              <a:t>Click Here</a:t>
            </a:r>
            <a:endParaRPr lang="en-US" b="1" dirty="0"/>
          </a:p>
          <a:p>
            <a:r>
              <a:rPr lang="en-US" dirty="0"/>
              <a:t>To complete a short evaluation of this module.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449" y="3143251"/>
            <a:ext cx="4728011" cy="989677"/>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13246076"/>
              </p:ext>
            </p:extLst>
          </p:nvPr>
        </p:nvGraphicFramePr>
        <p:xfrm>
          <a:off x="1060445" y="1403096"/>
          <a:ext cx="5396798" cy="1371600"/>
        </p:xfrm>
        <a:graphic>
          <a:graphicData uri="http://schemas.openxmlformats.org/drawingml/2006/table">
            <a:tbl>
              <a:tblPr firstRow="1" bandRow="1">
                <a:tableStyleId>{2D5ABB26-0587-4C30-8999-92F81FD0307C}</a:tableStyleId>
              </a:tblPr>
              <a:tblGrid>
                <a:gridCol w="2698399">
                  <a:extLst>
                    <a:ext uri="{9D8B030D-6E8A-4147-A177-3AD203B41FA5}">
                      <a16:colId xmlns:a16="http://schemas.microsoft.com/office/drawing/2014/main" val="20000"/>
                    </a:ext>
                  </a:extLst>
                </a:gridCol>
                <a:gridCol w="2698399">
                  <a:extLst>
                    <a:ext uri="{9D8B030D-6E8A-4147-A177-3AD203B41FA5}">
                      <a16:colId xmlns:a16="http://schemas.microsoft.com/office/drawing/2014/main" val="20001"/>
                    </a:ext>
                  </a:extLst>
                </a:gridCol>
              </a:tblGrid>
              <a:tr h="1327404">
                <a:tc>
                  <a: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Pat Conner </a:t>
                      </a:r>
                    </a:p>
                    <a:p>
                      <a:r>
                        <a:rPr lang="en-US" sz="1400" b="0" i="0" kern="1200" dirty="0">
                          <a:solidFill>
                            <a:schemeClr val="tx1"/>
                          </a:solidFill>
                          <a:effectLst/>
                          <a:latin typeface="Arial" panose="020B0604020202020204" pitchFamily="34" charset="0"/>
                          <a:ea typeface="+mn-ea"/>
                          <a:cs typeface="Arial" panose="020B0604020202020204" pitchFamily="34" charset="0"/>
                        </a:rPr>
                        <a:t>Executive Director</a:t>
                      </a:r>
                    </a:p>
                    <a:p>
                      <a:r>
                        <a:rPr lang="en-US" sz="1400" b="0" i="0" kern="1200" dirty="0" smtClean="0">
                          <a:solidFill>
                            <a:schemeClr val="tx1"/>
                          </a:solidFill>
                          <a:effectLst/>
                          <a:latin typeface="Arial" panose="020B0604020202020204" pitchFamily="34" charset="0"/>
                          <a:ea typeface="+mn-ea"/>
                          <a:cs typeface="Arial" panose="020B0604020202020204" pitchFamily="34" charset="0"/>
                        </a:rPr>
                        <a:t>Student Support</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u="sng" kern="1200" dirty="0">
                          <a:solidFill>
                            <a:schemeClr val="tx1"/>
                          </a:solidFill>
                          <a:effectLst/>
                          <a:latin typeface="Arial" panose="020B0604020202020204" pitchFamily="34" charset="0"/>
                          <a:ea typeface="+mn-ea"/>
                          <a:cs typeface="Arial" panose="020B0604020202020204" pitchFamily="34" charset="0"/>
                          <a:hlinkClick r:id="rId6"/>
                        </a:rPr>
                        <a:t>Pat.Conner@tn.gov</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smtClean="0">
                          <a:solidFill>
                            <a:schemeClr val="tx1"/>
                          </a:solidFill>
                          <a:effectLst/>
                          <a:latin typeface="Arial" panose="020B0604020202020204" pitchFamily="34" charset="0"/>
                          <a:ea typeface="+mn-ea"/>
                          <a:cs typeface="Arial" panose="020B0604020202020204" pitchFamily="34" charset="0"/>
                        </a:rPr>
                        <a:t>(615) 253-0018</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tc>
                <a:tc>
                  <a: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Kimberly </a:t>
                      </a:r>
                      <a:r>
                        <a:rPr lang="en-US" sz="1400" b="0" i="0" kern="1200" dirty="0" err="1">
                          <a:solidFill>
                            <a:schemeClr val="tx1"/>
                          </a:solidFill>
                          <a:effectLst/>
                          <a:latin typeface="Arial" panose="020B0604020202020204" pitchFamily="34" charset="0"/>
                          <a:ea typeface="+mn-ea"/>
                          <a:cs typeface="Arial" panose="020B0604020202020204" pitchFamily="34" charset="0"/>
                        </a:rPr>
                        <a:t>Daubenspeck</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Director</a:t>
                      </a:r>
                    </a:p>
                    <a:p>
                      <a:r>
                        <a:rPr lang="en-US" sz="1400" b="0" i="0" kern="1200" dirty="0">
                          <a:solidFill>
                            <a:schemeClr val="tx1"/>
                          </a:solidFill>
                          <a:effectLst/>
                          <a:latin typeface="Arial" panose="020B0604020202020204" pitchFamily="34" charset="0"/>
                          <a:ea typeface="+mn-ea"/>
                          <a:cs typeface="Arial" panose="020B0604020202020204" pitchFamily="34" charset="0"/>
                        </a:rPr>
                        <a:t>Special Projects</a:t>
                      </a:r>
                    </a:p>
                    <a:p>
                      <a:r>
                        <a:rPr lang="en-US" sz="1400" b="0" i="0" u="sng" kern="1200" dirty="0">
                          <a:solidFill>
                            <a:schemeClr val="tx1"/>
                          </a:solidFill>
                          <a:effectLst/>
                          <a:latin typeface="Arial" panose="020B0604020202020204" pitchFamily="34" charset="0"/>
                          <a:ea typeface="+mn-ea"/>
                          <a:cs typeface="Arial" panose="020B0604020202020204" pitchFamily="34" charset="0"/>
                          <a:hlinkClick r:id="rId7"/>
                        </a:rPr>
                        <a:t>Kimberly.Daubenspeck@tn.gov</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smtClean="0">
                          <a:solidFill>
                            <a:schemeClr val="tx1"/>
                          </a:solidFill>
                          <a:effectLst/>
                          <a:latin typeface="Arial" panose="020B0604020202020204" pitchFamily="34" charset="0"/>
                          <a:ea typeface="+mn-ea"/>
                          <a:cs typeface="Arial" panose="020B0604020202020204" pitchFamily="34" charset="0"/>
                        </a:rPr>
                        <a:t>(615) 532-0469</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
        <p:nvSpPr>
          <p:cNvPr id="13" name="Rectangle 12">
            <a:hlinkClick r:id="rId8"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1"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2"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4"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097971"/>
      </p:ext>
    </p:extLst>
  </p:cSld>
  <p:clrMapOvr>
    <a:masterClrMapping/>
  </p:clrMapOvr>
  <mc:AlternateContent xmlns:mc="http://schemas.openxmlformats.org/markup-compatibility/2006" xmlns:p14="http://schemas.microsoft.com/office/powerpoint/2010/main">
    <mc:Choice Requires="p14">
      <p:transition spd="med" p14:dur="700" advTm="46138">
        <p:fade/>
      </p:transition>
    </mc:Choice>
    <mc:Fallback xmlns="">
      <p:transition spd="med" advTm="46138">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sz="quarter" idx="12"/>
          </p:nvPr>
        </p:nvSpPr>
        <p:spPr>
          <a:xfrm>
            <a:off x="1060450" y="783432"/>
            <a:ext cx="7766050" cy="3356768"/>
          </a:xfrm>
        </p:spPr>
        <p:txBody>
          <a:bodyPr>
            <a:normAutofit lnSpcReduction="10000"/>
          </a:bodyPr>
          <a:lstStyle/>
          <a:p>
            <a:r>
              <a:rPr lang="en-US" sz="1200" dirty="0" err="1"/>
              <a:t>Assor</a:t>
            </a:r>
            <a:r>
              <a:rPr lang="en-US" sz="1200" dirty="0"/>
              <a:t>, A., Kaplan, H., &amp; Roth, G. (2002). Choice is good, but relevance is excellent: Autonomy-enhancing and suppressing teacher behaviors predicting students’ engagement in schoolwork. </a:t>
            </a:r>
            <a:r>
              <a:rPr lang="en-US" sz="1200" i="1" dirty="0"/>
              <a:t>British Journal of Educational Psychology, 72</a:t>
            </a:r>
            <a:r>
              <a:rPr lang="en-US" sz="1200" dirty="0"/>
              <a:t>(2), 261-270.</a:t>
            </a:r>
          </a:p>
          <a:p>
            <a:r>
              <a:rPr lang="en-US" sz="1200" dirty="0" err="1"/>
              <a:t>Beymer</a:t>
            </a:r>
            <a:r>
              <a:rPr lang="en-US" sz="1200" dirty="0"/>
              <a:t>, P. N., &amp; Thomson, M. M. (2015). The effects of choice in the classroom: Is there too little or too much choice? </a:t>
            </a:r>
            <a:r>
              <a:rPr lang="en-US" sz="1200" i="1" dirty="0"/>
              <a:t>Support for Learning, 30</a:t>
            </a:r>
            <a:r>
              <a:rPr lang="en-US" sz="1200" dirty="0"/>
              <a:t>(2), 105-120. </a:t>
            </a:r>
          </a:p>
          <a:p>
            <a:r>
              <a:rPr lang="en-US" sz="1200" dirty="0"/>
              <a:t>Bierman, K. L., </a:t>
            </a:r>
            <a:r>
              <a:rPr lang="en-US" sz="1200" dirty="0" err="1"/>
              <a:t>Domitrovich</a:t>
            </a:r>
            <a:r>
              <a:rPr lang="en-US" sz="1200" dirty="0"/>
              <a:t>, C. E., Nix, R. L., Gest, S. D., Welsh, J. A., Greenberg, M. T., Blair, C., Nelson, K. E., &amp; Gill, S. (2008). Promoting academic and social-emotional school readiness: The Head Start REDI Program, </a:t>
            </a:r>
            <a:r>
              <a:rPr lang="en-US" sz="1200" i="1" dirty="0"/>
              <a:t>Child Development, 79</a:t>
            </a:r>
            <a:r>
              <a:rPr lang="en-US" sz="1200" dirty="0"/>
              <a:t>(6), 1802-1817.</a:t>
            </a:r>
          </a:p>
          <a:p>
            <a:r>
              <a:rPr lang="en-US" sz="1200" dirty="0" err="1"/>
              <a:t>Borba</a:t>
            </a:r>
            <a:r>
              <a:rPr lang="en-US" sz="1200" dirty="0"/>
              <a:t>, J. A., &amp; Olvera, C. M. (2001). Student-led parent-teacher conferences. </a:t>
            </a:r>
            <a:r>
              <a:rPr lang="en-US" sz="1200" i="1" dirty="0"/>
              <a:t>The Clearing House, 74</a:t>
            </a:r>
            <a:r>
              <a:rPr lang="en-US" sz="1200" dirty="0"/>
              <a:t>(6), 333-336.</a:t>
            </a:r>
          </a:p>
          <a:p>
            <a:r>
              <a:rPr lang="en-US" sz="1200" dirty="0"/>
              <a:t>Bowman-Perrott, L., Mahadevan, L., </a:t>
            </a:r>
            <a:r>
              <a:rPr lang="en-US" sz="1200" dirty="0" err="1"/>
              <a:t>Etchells</a:t>
            </a:r>
            <a:r>
              <a:rPr lang="en-US" sz="1200" dirty="0"/>
              <a:t>, M. (2016). Assessing the academic, social, and language production outcomes of English Language Learners engaged in peer tutoring: A systematic review. </a:t>
            </a:r>
            <a:r>
              <a:rPr lang="en-US" sz="1200" i="1" dirty="0"/>
              <a:t>Education and Treatment of Children, 39</a:t>
            </a:r>
            <a:r>
              <a:rPr lang="en-US" sz="1200" dirty="0"/>
              <a:t>(3), 359-388.</a:t>
            </a:r>
          </a:p>
          <a:p>
            <a:r>
              <a:rPr lang="en-US" sz="1200" dirty="0"/>
              <a:t>Bowman-Perrott, L., Davis, H., </a:t>
            </a:r>
            <a:r>
              <a:rPr lang="en-US" sz="1200" dirty="0" err="1"/>
              <a:t>Vannest</a:t>
            </a:r>
            <a:r>
              <a:rPr lang="en-US" sz="1200" dirty="0"/>
              <a:t>, K., Williams, L., Greenwood, C., Parker, R. (2013). Academic benefits of peer tutoring: A meta-analytic review of single-case research. </a:t>
            </a:r>
            <a:r>
              <a:rPr lang="en-US" sz="1200" i="1" dirty="0"/>
              <a:t>School Psychology Review, 42</a:t>
            </a:r>
            <a:r>
              <a:rPr lang="en-US" sz="1200" dirty="0"/>
              <a:t>(1), 39-55.	</a:t>
            </a:r>
          </a:p>
          <a:p>
            <a:r>
              <a:rPr lang="en-US" sz="1200" dirty="0"/>
              <a:t>Burns, E. (2006). Pause, prompt and praise—peer tutored reading for pupils with learning difficulties. British Journal of Special Education, 33(2), 62-67. </a:t>
            </a:r>
          </a:p>
        </p:txBody>
      </p:sp>
      <p:sp>
        <p:nvSpPr>
          <p:cNvPr id="4" name="Rectangle 3">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5 Grovers Pass 3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0396621" y="2003381"/>
            <a:ext cx="406400" cy="406400"/>
          </a:xfrm>
          <a:prstGeom prst="rect">
            <a:avLst/>
          </a:prstGeom>
        </p:spPr>
      </p:pic>
    </p:spTree>
    <p:extLst>
      <p:ext uri="{BB962C8B-B14F-4D97-AF65-F5344CB8AC3E}">
        <p14:creationId xmlns:p14="http://schemas.microsoft.com/office/powerpoint/2010/main" val="46100992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sz="quarter" idx="12"/>
          </p:nvPr>
        </p:nvSpPr>
        <p:spPr>
          <a:xfrm>
            <a:off x="1060450" y="783432"/>
            <a:ext cx="7766050" cy="3356768"/>
          </a:xfrm>
        </p:spPr>
        <p:txBody>
          <a:bodyPr>
            <a:normAutofit lnSpcReduction="10000"/>
          </a:bodyPr>
          <a:lstStyle/>
          <a:p>
            <a:r>
              <a:rPr lang="en-US" sz="1200" dirty="0"/>
              <a:t>Chung, S., &amp; McBride, A. M. (2015). Social and emotional learning in middle school curricula: A service learning model based on positive youth development. </a:t>
            </a:r>
            <a:r>
              <a:rPr lang="en-US" sz="1200" i="1" dirty="0"/>
              <a:t>Children and Youth Services Review, 53</a:t>
            </a:r>
            <a:r>
              <a:rPr lang="en-US" sz="1200" dirty="0"/>
              <a:t>.</a:t>
            </a:r>
            <a:r>
              <a:rPr lang="en-US" sz="1200" i="1" dirty="0"/>
              <a:t> </a:t>
            </a:r>
            <a:endParaRPr lang="en-US" sz="1200" dirty="0"/>
          </a:p>
          <a:p>
            <a:r>
              <a:rPr lang="en-US" sz="1200" dirty="0"/>
              <a:t>Cleland, J. B. (1999). We Can Charts: Building blocks for student-led conferences. </a:t>
            </a:r>
            <a:r>
              <a:rPr lang="en-US" sz="1200" i="1" dirty="0"/>
              <a:t>The Reading Teacher, 52</a:t>
            </a:r>
            <a:r>
              <a:rPr lang="en-US" sz="1200" dirty="0"/>
              <a:t>(6), 588-595.</a:t>
            </a:r>
          </a:p>
          <a:p>
            <a:r>
              <a:rPr lang="en-US" sz="1200" dirty="0" err="1"/>
              <a:t>Conderman</a:t>
            </a:r>
            <a:r>
              <a:rPr lang="en-US" sz="1200" dirty="0"/>
              <a:t>, G., </a:t>
            </a:r>
            <a:r>
              <a:rPr lang="en-US" sz="1200" dirty="0" err="1"/>
              <a:t>Ikan</a:t>
            </a:r>
            <a:r>
              <a:rPr lang="en-US" sz="1200" dirty="0"/>
              <a:t>, P. A., &amp; Hatcher, R. E. (2000). Student-led conferences in inclusive settings. Intervention in School and Clinic, 36(1), 22-26. </a:t>
            </a:r>
          </a:p>
          <a:p>
            <a:r>
              <a:rPr lang="en-US" sz="1200" dirty="0" err="1"/>
              <a:t>d’Ailly</a:t>
            </a:r>
            <a:r>
              <a:rPr lang="en-US" sz="1200" dirty="0"/>
              <a:t>, H. (2004). The role of choice in children’s learning: A distinctive cultural and gender difference in efficacy, interest, and effort. </a:t>
            </a:r>
            <a:r>
              <a:rPr lang="en-US" sz="1200" i="1" dirty="0"/>
              <a:t>Canadian Journal of Behavioral Science, 36</a:t>
            </a:r>
            <a:r>
              <a:rPr lang="en-US" sz="1200" dirty="0"/>
              <a:t>(1), 17-29.</a:t>
            </a:r>
          </a:p>
          <a:p>
            <a:r>
              <a:rPr lang="en-US" sz="1200" dirty="0" err="1"/>
              <a:t>Ertmer</a:t>
            </a:r>
            <a:r>
              <a:rPr lang="en-US" sz="1200" dirty="0"/>
              <a:t>, P. A., &amp; Newby, T. J. (1996). The expert learner: Strategic, self-regulated, and reflective. </a:t>
            </a:r>
            <a:r>
              <a:rPr lang="en-US" sz="1200" i="1" dirty="0"/>
              <a:t>Instructional Science, 24</a:t>
            </a:r>
            <a:r>
              <a:rPr lang="en-US" sz="1200" dirty="0"/>
              <a:t>(1), 1–24. </a:t>
            </a:r>
          </a:p>
          <a:p>
            <a:r>
              <a:rPr lang="en-US" sz="1200" dirty="0"/>
              <a:t>Evans, K., &amp; </a:t>
            </a:r>
            <a:r>
              <a:rPr lang="en-US" sz="1200" dirty="0" err="1"/>
              <a:t>Vaandering</a:t>
            </a:r>
            <a:r>
              <a:rPr lang="en-US" sz="1200" dirty="0"/>
              <a:t>, D. (2016). </a:t>
            </a:r>
            <a:r>
              <a:rPr lang="en-US" sz="1200" i="1" dirty="0"/>
              <a:t>The little book of restorative justice in education.</a:t>
            </a:r>
            <a:r>
              <a:rPr lang="en-US" sz="1200" dirty="0"/>
              <a:t> New York: Good Books</a:t>
            </a:r>
          </a:p>
          <a:p>
            <a:r>
              <a:rPr lang="en-US" sz="1200" dirty="0"/>
              <a:t>Evans, M., &amp; Boucher, A. R. (2015). Optimizing the power of choice: Supporting student autonomy to foster motivation and engagement in learning. </a:t>
            </a:r>
            <a:r>
              <a:rPr lang="en-US" sz="1200" i="1" dirty="0"/>
              <a:t>Mind, Brain, and Education, 9</a:t>
            </a:r>
            <a:r>
              <a:rPr lang="en-US" sz="1200" dirty="0"/>
              <a:t>(2), 87-91. </a:t>
            </a:r>
          </a:p>
          <a:p>
            <a:r>
              <a:rPr lang="en-US" sz="1200" dirty="0"/>
              <a:t>Fishman, E. J. (2014). With great control comes great responsibility: The relationship between perceived academic control, student responsibility, and self-regulation. </a:t>
            </a:r>
            <a:r>
              <a:rPr lang="en-US" sz="1200" i="1" dirty="0"/>
              <a:t>British Journal of Educational Psychology, 84</a:t>
            </a:r>
            <a:r>
              <a:rPr lang="en-US" sz="1200" dirty="0"/>
              <a:t>(4), 685-702. </a:t>
            </a:r>
          </a:p>
        </p:txBody>
      </p:sp>
      <p:sp>
        <p:nvSpPr>
          <p:cNvPr id="4" name="Rectangle 3">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5 Grovers Pass 3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0396621" y="2003381"/>
            <a:ext cx="406400" cy="406400"/>
          </a:xfrm>
          <a:prstGeom prst="rect">
            <a:avLst/>
          </a:prstGeom>
        </p:spPr>
      </p:pic>
    </p:spTree>
    <p:extLst>
      <p:ext uri="{BB962C8B-B14F-4D97-AF65-F5344CB8AC3E}">
        <p14:creationId xmlns:p14="http://schemas.microsoft.com/office/powerpoint/2010/main" val="32553050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audio isNarration="1">
              <p:cMediaNode vol="80000" numSld="999">
                <p:cTn id="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sz="quarter" idx="12"/>
          </p:nvPr>
        </p:nvSpPr>
        <p:spPr>
          <a:xfrm>
            <a:off x="1060450" y="783432"/>
            <a:ext cx="7766050" cy="3356768"/>
          </a:xfrm>
        </p:spPr>
        <p:txBody>
          <a:bodyPr>
            <a:normAutofit lnSpcReduction="10000"/>
          </a:bodyPr>
          <a:lstStyle/>
          <a:p>
            <a:r>
              <a:rPr lang="en-US" sz="1200" dirty="0"/>
              <a:t>Gibbons, M. (2002). Th</a:t>
            </a:r>
            <a:r>
              <a:rPr lang="en-US" sz="1200" i="1" dirty="0"/>
              <a:t>e self-directed learning handbook. </a:t>
            </a:r>
            <a:r>
              <a:rPr lang="en-US" sz="1200" dirty="0"/>
              <a:t>San Francisco: Jossey-Bass. </a:t>
            </a:r>
          </a:p>
          <a:p>
            <a:r>
              <a:rPr lang="en-US" sz="1200" dirty="0"/>
              <a:t>Graham, E. J. (2017). Authority or democracy? Integrating two perspectives on equitable classroom management in urban schools. </a:t>
            </a:r>
            <a:r>
              <a:rPr lang="en-US" sz="1200" i="1" dirty="0"/>
              <a:t>The Urban Review.</a:t>
            </a:r>
            <a:r>
              <a:rPr lang="en-US" sz="1200" dirty="0"/>
              <a:t> </a:t>
            </a:r>
          </a:p>
          <a:p>
            <a:r>
              <a:rPr lang="en-US" sz="1200" dirty="0"/>
              <a:t>Hackman, D. G. (1996). Student-led conferences at the middle level: Promoting student responsibility. NASSP Bulletin, 80(578), 31-36. </a:t>
            </a:r>
          </a:p>
          <a:p>
            <a:r>
              <a:rPr lang="en-US" sz="1200" dirty="0"/>
              <a:t>Jones, V. (2007). ‘I felt like I did something good’—the impact on mainstream pupils of a peer tutoring </a:t>
            </a:r>
            <a:r>
              <a:rPr lang="en-US" sz="1200" dirty="0" err="1"/>
              <a:t>programme</a:t>
            </a:r>
            <a:r>
              <a:rPr lang="en-US" sz="1200" dirty="0"/>
              <a:t> for children with autism. British Journal of Special Education, 34(1), 3-9. </a:t>
            </a:r>
          </a:p>
          <a:p>
            <a:r>
              <a:rPr lang="en-US" sz="1200" dirty="0"/>
              <a:t>Katz, I., &amp; </a:t>
            </a:r>
            <a:r>
              <a:rPr lang="en-US" sz="1200" dirty="0" err="1"/>
              <a:t>Assor</a:t>
            </a:r>
            <a:r>
              <a:rPr lang="en-US" sz="1200" dirty="0"/>
              <a:t>, A. (2007). When choice motivates and when it does not. Educational Psychology Review, 19(4), 429-442. </a:t>
            </a:r>
          </a:p>
          <a:p>
            <a:r>
              <a:rPr lang="en-US" sz="1200" dirty="0"/>
              <a:t>Landau, B. M., &amp; </a:t>
            </a:r>
            <a:r>
              <a:rPr lang="en-US" sz="1200" dirty="0" err="1"/>
              <a:t>Gathercoal</a:t>
            </a:r>
            <a:r>
              <a:rPr lang="en-US" sz="1200" dirty="0"/>
              <a:t>, P. (2000). Creating peaceful classrooms. Judicious Discipline and class meetings. </a:t>
            </a:r>
            <a:r>
              <a:rPr lang="en-US" sz="1200" i="1" dirty="0"/>
              <a:t>Phi Delta </a:t>
            </a:r>
            <a:r>
              <a:rPr lang="en-US" sz="1200" i="1" dirty="0" err="1"/>
              <a:t>Kappan</a:t>
            </a:r>
            <a:r>
              <a:rPr lang="en-US" sz="1200" i="1" dirty="0"/>
              <a:t>, 81</a:t>
            </a:r>
            <a:r>
              <a:rPr lang="en-US" sz="1200" dirty="0"/>
              <a:t>(6), 450-454.</a:t>
            </a:r>
          </a:p>
          <a:p>
            <a:r>
              <a:rPr lang="en-US" sz="1200" dirty="0" err="1"/>
              <a:t>Mantooth</a:t>
            </a:r>
            <a:r>
              <a:rPr lang="en-US" sz="1200" dirty="0"/>
              <a:t>, L. J., &amp; Fritz, C. A. (2006). Benefits of service-learning in Tennessee 4-H youth development: A Delphi study. </a:t>
            </a:r>
            <a:r>
              <a:rPr lang="en-US" sz="1200" i="1" dirty="0"/>
              <a:t>NACTA Journal, 50</a:t>
            </a:r>
            <a:r>
              <a:rPr lang="en-US" sz="1200" dirty="0"/>
              <a:t>(3), 38-44.</a:t>
            </a:r>
          </a:p>
          <a:p>
            <a:r>
              <a:rPr lang="en-US" sz="1200" dirty="0"/>
              <a:t>Miller, M. A. (2005). Using peer tutoring in the classroom: Applications for students with emotional/behavioral disorders. </a:t>
            </a:r>
            <a:r>
              <a:rPr lang="en-US" sz="1200" i="1" dirty="0"/>
              <a:t>Beyond Behavior, 15</a:t>
            </a:r>
            <a:r>
              <a:rPr lang="en-US" sz="1200" dirty="0"/>
              <a:t>(1), 25-30.</a:t>
            </a:r>
          </a:p>
        </p:txBody>
      </p:sp>
      <p:sp>
        <p:nvSpPr>
          <p:cNvPr id="4" name="Rectangle 3">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5 Grovers Pass 3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0396621" y="2003381"/>
            <a:ext cx="406400" cy="406400"/>
          </a:xfrm>
          <a:prstGeom prst="rect">
            <a:avLst/>
          </a:prstGeom>
        </p:spPr>
      </p:pic>
    </p:spTree>
    <p:extLst>
      <p:ext uri="{BB962C8B-B14F-4D97-AF65-F5344CB8AC3E}">
        <p14:creationId xmlns:p14="http://schemas.microsoft.com/office/powerpoint/2010/main" val="37324828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audio isNarration="1">
              <p:cMediaNode vol="80000" numSld="999">
                <p:cTn id="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sz="quarter" idx="12"/>
          </p:nvPr>
        </p:nvSpPr>
        <p:spPr>
          <a:xfrm>
            <a:off x="1060450" y="783432"/>
            <a:ext cx="7766050" cy="3356768"/>
          </a:xfrm>
        </p:spPr>
        <p:txBody>
          <a:bodyPr>
            <a:normAutofit fontScale="92500" lnSpcReduction="20000"/>
          </a:bodyPr>
          <a:lstStyle/>
          <a:p>
            <a:r>
              <a:rPr lang="en-US" sz="1200" dirty="0"/>
              <a:t>Miller, M. A. (2005). Using peer tutoring in the classroom: Applications for students with emotional/behavioral disorders. </a:t>
            </a:r>
            <a:r>
              <a:rPr lang="en-US" sz="1200" i="1" dirty="0"/>
              <a:t>Beyond Behavior, 15</a:t>
            </a:r>
            <a:r>
              <a:rPr lang="en-US" sz="1200" dirty="0"/>
              <a:t>(1), 25-30.</a:t>
            </a:r>
          </a:p>
          <a:p>
            <a:r>
              <a:rPr lang="en-US" sz="1200" dirty="0" err="1"/>
              <a:t>Patall</a:t>
            </a:r>
            <a:r>
              <a:rPr lang="en-US" sz="1200" dirty="0"/>
              <a:t>, E. A., &amp; Cooper, H., &amp; Wynn, S. R. (2010). The effectiveness and relative importance of choice in the classroom. Journal of Educational Psychology, 102(4), 896-915. </a:t>
            </a:r>
          </a:p>
          <a:p>
            <a:r>
              <a:rPr lang="en-US" sz="1200" dirty="0" err="1"/>
              <a:t>Patall</a:t>
            </a:r>
            <a:r>
              <a:rPr lang="en-US" sz="1200" dirty="0"/>
              <a:t>, E. A., Cooper, H., &amp; Robinson, J. C. (2008). The effects of choice on intrinsic motivation and related outcomes: A meta-analysis of research findings. Psychological Bulletin, 134(2), 270-300. </a:t>
            </a:r>
          </a:p>
          <a:p>
            <a:r>
              <a:rPr lang="en-US" sz="1200" dirty="0" err="1"/>
              <a:t>Ritchhart</a:t>
            </a:r>
            <a:r>
              <a:rPr lang="en-US" sz="1200" dirty="0"/>
              <a:t>, R., Church, M., &amp; Morrison, K. (2011). </a:t>
            </a:r>
            <a:r>
              <a:rPr lang="en-US" sz="1200" i="1" dirty="0"/>
              <a:t>Making thinking visible. How to promote engagement, understanding, and independence for all learners.</a:t>
            </a:r>
            <a:r>
              <a:rPr lang="en-US" sz="1200" dirty="0"/>
              <a:t> San Francisco, CA: Jossey-Bass.</a:t>
            </a:r>
          </a:p>
          <a:p>
            <a:r>
              <a:rPr lang="en-US" sz="1200" dirty="0"/>
              <a:t>Rose, D. H., &amp; Meyer, A. (2002). </a:t>
            </a:r>
            <a:r>
              <a:rPr lang="en-US" sz="1200" i="1" dirty="0"/>
              <a:t>Teaching every student in the digital age. Universal Design for Learning.</a:t>
            </a:r>
            <a:r>
              <a:rPr lang="en-US" sz="1200" dirty="0"/>
              <a:t> Alexandria, VA: Association for Supervision and Curriculum Development.</a:t>
            </a:r>
          </a:p>
          <a:p>
            <a:r>
              <a:rPr lang="en-US" sz="1200" dirty="0" err="1"/>
              <a:t>Stefanou</a:t>
            </a:r>
            <a:r>
              <a:rPr lang="en-US" sz="1200" dirty="0"/>
              <a:t>, C. R., </a:t>
            </a:r>
            <a:r>
              <a:rPr lang="en-US" sz="1200" dirty="0" err="1"/>
              <a:t>Perencevich</a:t>
            </a:r>
            <a:r>
              <a:rPr lang="en-US" sz="1200" dirty="0"/>
              <a:t>, K. C., </a:t>
            </a:r>
            <a:r>
              <a:rPr lang="en-US" sz="1200" dirty="0" err="1"/>
              <a:t>DiCinto</a:t>
            </a:r>
            <a:r>
              <a:rPr lang="en-US" sz="1200" dirty="0"/>
              <a:t>, M., &amp; Turner, J. C. (2004). Supporting autonomy in the classroom: Ways teachers encourage student decision making and ownership. Educational Psychologist, 39(2), 97-110. </a:t>
            </a:r>
          </a:p>
          <a:p>
            <a:r>
              <a:rPr lang="en-US" sz="1200" dirty="0"/>
              <a:t>Tennessee Department of Education. (2014). </a:t>
            </a:r>
            <a:r>
              <a:rPr lang="en-US" sz="1200" i="1" dirty="0"/>
              <a:t>Tennessee school climate survey. 2103 annual state report.</a:t>
            </a:r>
            <a:r>
              <a:rPr lang="en-US" sz="1200" dirty="0"/>
              <a:t> Nashville, TN: Author.</a:t>
            </a:r>
          </a:p>
          <a:p>
            <a:r>
              <a:rPr lang="en-US" sz="1200" dirty="0" err="1"/>
              <a:t>Turabik</a:t>
            </a:r>
            <a:r>
              <a:rPr lang="en-US" sz="1200" dirty="0"/>
              <a:t>, T., &amp; Gun, F. (2016). The relationship between teachers’ democratic classroom management attitudes and students’ critical thinking dispositions. </a:t>
            </a:r>
            <a:r>
              <a:rPr lang="en-US" sz="1200" i="1" dirty="0"/>
              <a:t>Journal of Education and Training Studies, 4</a:t>
            </a:r>
            <a:r>
              <a:rPr lang="en-US" sz="1200" dirty="0"/>
              <a:t>(12), 45-57. </a:t>
            </a:r>
          </a:p>
          <a:p>
            <a:r>
              <a:rPr lang="en-US" sz="1200" dirty="0" err="1"/>
              <a:t>Wraga</a:t>
            </a:r>
            <a:r>
              <a:rPr lang="en-US" sz="1200" dirty="0"/>
              <a:t>, W. G. (1998). </a:t>
            </a:r>
            <a:r>
              <a:rPr lang="en-US" sz="1200" i="1" dirty="0"/>
              <a:t>Democratic leadership in the classroom: Theory into practice</a:t>
            </a:r>
            <a:r>
              <a:rPr lang="en-US" sz="1200" dirty="0"/>
              <a:t>. Paper presented at the meeting of Czech National Civic Education Conference, Olomouc, Czech Republic, August 24-25. </a:t>
            </a:r>
          </a:p>
        </p:txBody>
      </p:sp>
      <p:sp>
        <p:nvSpPr>
          <p:cNvPr id="4" name="Rectangle 3">
            <a:hlinkClick r:id="rId6" action="ppaction://hlinksldjump"/>
          </p:cNvPr>
          <p:cNvSpPr/>
          <p:nvPr/>
        </p:nvSpPr>
        <p:spPr>
          <a:xfrm>
            <a:off x="53253" y="10160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7" action="ppaction://hlinksldjump"/>
          </p:cNvPr>
          <p:cNvSpPr/>
          <p:nvPr/>
        </p:nvSpPr>
        <p:spPr>
          <a:xfrm>
            <a:off x="53253" y="672708"/>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ction="ppaction://hlinksldjump"/>
          </p:cNvPr>
          <p:cNvSpPr/>
          <p:nvPr/>
        </p:nvSpPr>
        <p:spPr>
          <a:xfrm>
            <a:off x="53253" y="1288685"/>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p:cNvPr>
          <p:cNvSpPr/>
          <p:nvPr/>
        </p:nvSpPr>
        <p:spPr>
          <a:xfrm>
            <a:off x="53253" y="1876381"/>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10" action="ppaction://hlinksldjump"/>
          </p:cNvPr>
          <p:cNvSpPr/>
          <p:nvPr/>
        </p:nvSpPr>
        <p:spPr>
          <a:xfrm>
            <a:off x="53253" y="2475770"/>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1" action="ppaction://hlinksldjump"/>
          </p:cNvPr>
          <p:cNvSpPr/>
          <p:nvPr/>
        </p:nvSpPr>
        <p:spPr>
          <a:xfrm>
            <a:off x="53253" y="3093549"/>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12" action="ppaction://hlinksldjump"/>
          </p:cNvPr>
          <p:cNvSpPr/>
          <p:nvPr/>
        </p:nvSpPr>
        <p:spPr>
          <a:xfrm>
            <a:off x="53253" y="3709526"/>
            <a:ext cx="801278"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5 Grovers Pass 3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a:stretch>
            <a:fillRect/>
          </a:stretch>
        </p:blipFill>
        <p:spPr>
          <a:xfrm>
            <a:off x="10396621" y="2003381"/>
            <a:ext cx="406400" cy="406400"/>
          </a:xfrm>
          <a:prstGeom prst="rect">
            <a:avLst/>
          </a:prstGeom>
        </p:spPr>
      </p:pic>
    </p:spTree>
    <p:extLst>
      <p:ext uri="{BB962C8B-B14F-4D97-AF65-F5344CB8AC3E}">
        <p14:creationId xmlns:p14="http://schemas.microsoft.com/office/powerpoint/2010/main" val="336823620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audio isNarration="1">
              <p:cMediaNode vol="80000" numSld="999">
                <p:cTn id="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85800" y="2914650"/>
            <a:ext cx="7772400" cy="1314450"/>
          </a:xfrm>
          <a:prstGeom prst="rect">
            <a:avLst/>
          </a:prstGeom>
        </p:spPr>
        <p:txBody>
          <a:bodyPr>
            <a:noAutofit/>
          </a:bodyPr>
          <a:lstStyle/>
          <a:p>
            <a:r>
              <a:rPr lang="en-US" sz="1400" dirty="0">
                <a:solidFill>
                  <a:schemeClr val="bg1"/>
                </a:solidFill>
              </a:rPr>
              <a:t>This work was originally produced at least in part by the Center on Great Teachers and Leaders and the Appalachia Regional Comprehensive Center with funds from the U.S. Department of Education under cooperative agreement numbers S283B120021 and S283B120023, The content does not necessarily reflect the views or policies of the U.S. Department of Education nor does mention of trade names, commercial products, or organizations imply endorsement by the U.S. Government</a:t>
            </a:r>
          </a:p>
        </p:txBody>
      </p:sp>
    </p:spTree>
    <p:extLst>
      <p:ext uri="{BB962C8B-B14F-4D97-AF65-F5344CB8AC3E}">
        <p14:creationId xmlns:p14="http://schemas.microsoft.com/office/powerpoint/2010/main" val="2344548031"/>
      </p:ext>
    </p:extLst>
  </p:cSld>
  <p:clrMapOvr>
    <a:masterClrMapping/>
  </p:clrMapOvr>
  <p:transition spd="slow" advClick="0" advTm="16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10 Teaching Practices That Promote SEL</a:t>
            </a:r>
          </a:p>
        </p:txBody>
      </p:sp>
      <p:sp>
        <p:nvSpPr>
          <p:cNvPr id="3" name="Content Placeholder 2">
            <a:extLst>
              <a:ext uri="{FF2B5EF4-FFF2-40B4-BE49-F238E27FC236}">
                <a16:creationId xmlns:a16="http://schemas.microsoft.com/office/drawing/2014/main" id="{4721BA36-584E-884F-8F1D-809D2837C510}"/>
              </a:ext>
            </a:extLst>
          </p:cNvPr>
          <p:cNvSpPr>
            <a:spLocks noGrp="1"/>
          </p:cNvSpPr>
          <p:nvPr>
            <p:ph sz="quarter" idx="12"/>
          </p:nvPr>
        </p:nvSpPr>
        <p:spPr/>
        <p:txBody>
          <a:bodyPr/>
          <a:lstStyle/>
          <a:p>
            <a:endParaRPr lang="en-US"/>
          </a:p>
        </p:txBody>
      </p:sp>
      <p:sp>
        <p:nvSpPr>
          <p:cNvPr id="4" name="TextBox 3"/>
          <p:cNvSpPr txBox="1"/>
          <p:nvPr/>
        </p:nvSpPr>
        <p:spPr>
          <a:xfrm>
            <a:off x="1639825" y="1401479"/>
            <a:ext cx="3108960"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Teacher Language</a:t>
            </a:r>
          </a:p>
        </p:txBody>
      </p:sp>
      <p:sp>
        <p:nvSpPr>
          <p:cNvPr id="6" name="TextBox 5"/>
          <p:cNvSpPr txBox="1"/>
          <p:nvPr/>
        </p:nvSpPr>
        <p:spPr>
          <a:xfrm rot="16200000">
            <a:off x="-400475" y="2194051"/>
            <a:ext cx="3383280" cy="548640"/>
          </a:xfrm>
          <a:prstGeom prst="rect">
            <a:avLst/>
          </a:prstGeom>
          <a:solidFill>
            <a:schemeClr val="accent2">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rPr>
              <a:t>Social Teaching Practices</a:t>
            </a:r>
          </a:p>
        </p:txBody>
      </p:sp>
      <p:sp>
        <p:nvSpPr>
          <p:cNvPr id="8" name="TextBox 7"/>
          <p:cNvSpPr txBox="1"/>
          <p:nvPr/>
        </p:nvSpPr>
        <p:spPr>
          <a:xfrm rot="16200000">
            <a:off x="3523829" y="2193806"/>
            <a:ext cx="3383280" cy="548640"/>
          </a:xfrm>
          <a:prstGeom prst="rect">
            <a:avLst/>
          </a:prstGeom>
          <a:solidFill>
            <a:srgbClr val="F4B183"/>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rPr>
              <a:t>Instructional Teaching Practices</a:t>
            </a:r>
          </a:p>
        </p:txBody>
      </p:sp>
      <p:sp>
        <p:nvSpPr>
          <p:cNvPr id="9" name="TextBox 8"/>
          <p:cNvSpPr txBox="1"/>
          <p:nvPr/>
        </p:nvSpPr>
        <p:spPr>
          <a:xfrm>
            <a:off x="1639825" y="1999041"/>
            <a:ext cx="3108960" cy="369332"/>
          </a:xfrm>
          <a:prstGeom prst="rect">
            <a:avLst/>
          </a:prstGeom>
          <a:solidFill>
            <a:schemeClr val="accent2">
              <a:lumMod val="20000"/>
              <a:lumOff val="80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Responsibility &amp; Choice</a:t>
            </a:r>
          </a:p>
        </p:txBody>
      </p:sp>
      <p:sp>
        <p:nvSpPr>
          <p:cNvPr id="10" name="TextBox 9"/>
          <p:cNvSpPr txBox="1"/>
          <p:nvPr/>
        </p:nvSpPr>
        <p:spPr>
          <a:xfrm>
            <a:off x="1639825" y="2596603"/>
            <a:ext cx="3108960"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Warmth &amp; Support</a:t>
            </a:r>
          </a:p>
        </p:txBody>
      </p:sp>
      <p:sp>
        <p:nvSpPr>
          <p:cNvPr id="11" name="TextBox 10"/>
          <p:cNvSpPr txBox="1"/>
          <p:nvPr/>
        </p:nvSpPr>
        <p:spPr>
          <a:xfrm>
            <a:off x="5573273" y="803917"/>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Cooperative Learning</a:t>
            </a:r>
          </a:p>
        </p:txBody>
      </p:sp>
      <p:sp>
        <p:nvSpPr>
          <p:cNvPr id="12" name="TextBox 11"/>
          <p:cNvSpPr txBox="1"/>
          <p:nvPr/>
        </p:nvSpPr>
        <p:spPr>
          <a:xfrm>
            <a:off x="5573273" y="1401479"/>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Classroom Discussions</a:t>
            </a:r>
          </a:p>
        </p:txBody>
      </p:sp>
      <p:sp>
        <p:nvSpPr>
          <p:cNvPr id="13" name="TextBox 12"/>
          <p:cNvSpPr txBox="1"/>
          <p:nvPr/>
        </p:nvSpPr>
        <p:spPr>
          <a:xfrm>
            <a:off x="5573273" y="1999041"/>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Self-Assessment &amp; Self-Reflection</a:t>
            </a:r>
            <a:endParaRPr lang="en-US" dirty="0"/>
          </a:p>
        </p:txBody>
      </p:sp>
      <p:sp>
        <p:nvSpPr>
          <p:cNvPr id="14" name="TextBox 13"/>
          <p:cNvSpPr txBox="1"/>
          <p:nvPr/>
        </p:nvSpPr>
        <p:spPr>
          <a:xfrm>
            <a:off x="5573273" y="2596603"/>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Balanced Instruction</a:t>
            </a:r>
          </a:p>
        </p:txBody>
      </p:sp>
      <p:sp>
        <p:nvSpPr>
          <p:cNvPr id="15" name="TextBox 14"/>
          <p:cNvSpPr txBox="1"/>
          <p:nvPr/>
        </p:nvSpPr>
        <p:spPr>
          <a:xfrm>
            <a:off x="5573273" y="3194165"/>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Academic Press &amp; Expectations</a:t>
            </a:r>
          </a:p>
        </p:txBody>
      </p:sp>
      <p:sp>
        <p:nvSpPr>
          <p:cNvPr id="16" name="TextBox 15"/>
          <p:cNvSpPr txBox="1"/>
          <p:nvPr/>
        </p:nvSpPr>
        <p:spPr>
          <a:xfrm>
            <a:off x="5573273" y="3791728"/>
            <a:ext cx="3415606"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a:t>Competence Building</a:t>
            </a:r>
          </a:p>
        </p:txBody>
      </p:sp>
      <p:sp>
        <p:nvSpPr>
          <p:cNvPr id="17" name="TextBox 16"/>
          <p:cNvSpPr txBox="1"/>
          <p:nvPr/>
        </p:nvSpPr>
        <p:spPr>
          <a:xfrm>
            <a:off x="1639825" y="797051"/>
            <a:ext cx="3108960"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Student-Centered Discipline</a:t>
            </a:r>
          </a:p>
        </p:txBody>
      </p:sp>
    </p:spTree>
    <p:extLst>
      <p:ext uri="{BB962C8B-B14F-4D97-AF65-F5344CB8AC3E}">
        <p14:creationId xmlns:p14="http://schemas.microsoft.com/office/powerpoint/2010/main" val="4027552859"/>
      </p:ext>
    </p:extLst>
  </p:cSld>
  <p:clrMapOvr>
    <a:masterClrMapping/>
  </p:clrMapOvr>
  <mc:AlternateContent xmlns:mc="http://schemas.openxmlformats.org/markup-compatibility/2006" xmlns:p14="http://schemas.microsoft.com/office/powerpoint/2010/main">
    <mc:Choice Requires="p14">
      <p:transition spd="slow" p14:dur="2000" advTm="29791"/>
    </mc:Choice>
    <mc:Fallback xmlns="">
      <p:transition spd="slow" advTm="2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rmAutofit fontScale="90000"/>
          </a:bodyPr>
          <a:lstStyle/>
          <a:p>
            <a:r>
              <a:rPr lang="en-US" dirty="0"/>
              <a:t>Introduction to Responsibility and Choice</a:t>
            </a:r>
          </a:p>
        </p:txBody>
      </p:sp>
      <p:sp>
        <p:nvSpPr>
          <p:cNvPr id="11" name="Content Placeholder 10"/>
          <p:cNvSpPr>
            <a:spLocks noGrp="1"/>
          </p:cNvSpPr>
          <p:nvPr>
            <p:ph sz="quarter" idx="12"/>
          </p:nvPr>
        </p:nvSpPr>
        <p:spPr/>
        <p:txBody>
          <a:bodyPr/>
          <a:lstStyle/>
          <a:p>
            <a:r>
              <a:rPr lang="en-US" dirty="0">
                <a:solidFill>
                  <a:schemeClr val="tx1"/>
                </a:solidFill>
              </a:rPr>
              <a:t>Responsibility and choice practices support:</a:t>
            </a:r>
          </a:p>
          <a:p>
            <a:pPr marL="342900" indent="-342900">
              <a:buFont typeface="Arial" panose="020B0604020202020204" pitchFamily="34" charset="0"/>
              <a:buChar char="•"/>
            </a:pPr>
            <a:r>
              <a:rPr lang="en-US" dirty="0">
                <a:solidFill>
                  <a:schemeClr val="tx1"/>
                </a:solidFill>
              </a:rPr>
              <a:t>Goal-setting</a:t>
            </a:r>
          </a:p>
          <a:p>
            <a:pPr marL="342900" indent="-342900">
              <a:buFont typeface="Arial" panose="020B0604020202020204" pitchFamily="34" charset="0"/>
              <a:buChar char="•"/>
            </a:pPr>
            <a:r>
              <a:rPr lang="en-US" dirty="0">
                <a:solidFill>
                  <a:schemeClr val="tx1"/>
                </a:solidFill>
              </a:rPr>
              <a:t>Awareness of others</a:t>
            </a:r>
          </a:p>
          <a:p>
            <a:pPr marL="342900" indent="-342900">
              <a:buFont typeface="Arial" panose="020B0604020202020204" pitchFamily="34" charset="0"/>
              <a:buChar char="•"/>
            </a:pPr>
            <a:r>
              <a:rPr lang="en-US" dirty="0">
                <a:solidFill>
                  <a:schemeClr val="tx1"/>
                </a:solidFill>
              </a:rPr>
              <a:t>Communication</a:t>
            </a:r>
          </a:p>
          <a:p>
            <a:pPr marL="342900" indent="-342900">
              <a:buFont typeface="Arial" panose="020B0604020202020204" pitchFamily="34" charset="0"/>
              <a:buChar char="•"/>
            </a:pPr>
            <a:r>
              <a:rPr lang="en-US" dirty="0">
                <a:solidFill>
                  <a:schemeClr val="tx1"/>
                </a:solidFill>
              </a:rPr>
              <a:t>Responsible decision-making</a:t>
            </a:r>
            <a:endParaRPr lang="en-US" dirty="0"/>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765390" y="771525"/>
            <a:ext cx="1633020" cy="1577975"/>
          </a:xfrm>
        </p:spPr>
      </p:pic>
      <p:sp>
        <p:nvSpPr>
          <p:cNvPr id="6" name="Content Placeholder 5"/>
          <p:cNvSpPr>
            <a:spLocks noGrp="1"/>
          </p:cNvSpPr>
          <p:nvPr>
            <p:ph sz="quarter" idx="14"/>
          </p:nvPr>
        </p:nvSpPr>
        <p:spPr/>
        <p:txBody>
          <a:bodyPr/>
          <a:lstStyle/>
          <a:p>
            <a:pPr marL="0" indent="0" algn="ctr">
              <a:buNone/>
            </a:pPr>
            <a:r>
              <a:rPr lang="en-US" b="1" dirty="0"/>
              <a:t>Click Here </a:t>
            </a:r>
          </a:p>
          <a:p>
            <a:pPr marL="0" indent="0">
              <a:buNone/>
            </a:pPr>
            <a:r>
              <a:rPr lang="en-US" dirty="0"/>
              <a:t>to download the handouts for Module 1.</a:t>
            </a:r>
          </a:p>
        </p:txBody>
      </p:sp>
      <p:sp>
        <p:nvSpPr>
          <p:cNvPr id="20" name="TextBox 19">
            <a:hlinkClick r:id="rId4"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21" name="TextBox 20">
            <a:hlinkClick r:id="rId5"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22" name="TextBox 21">
            <a:hlinkClick r:id="rId6"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23" name="TextBox 22">
            <a:hlinkClick r:id="rId7"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24" name="TextBox 23">
            <a:hlinkClick r:id="rId8"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13" name="Rectangle 12">
            <a:hlinkClick r:id="rId8"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5"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6"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7"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0"/>
          </p:cNvPr>
          <p:cNvSpPr/>
          <p:nvPr/>
        </p:nvSpPr>
        <p:spPr>
          <a:xfrm>
            <a:off x="6134100" y="783432"/>
            <a:ext cx="2908300" cy="3356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BB4F132-E0A9-9B4E-A06A-D31BE82A9E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75" b="11264"/>
          <a:stretch/>
        </p:blipFill>
        <p:spPr>
          <a:xfrm>
            <a:off x="1047141" y="771525"/>
            <a:ext cx="4983480" cy="3356768"/>
          </a:xfrm>
          <a:prstGeom prst="rect">
            <a:avLst/>
          </a:prstGeom>
        </p:spPr>
      </p:pic>
    </p:spTree>
    <p:extLst>
      <p:ext uri="{BB962C8B-B14F-4D97-AF65-F5344CB8AC3E}">
        <p14:creationId xmlns:p14="http://schemas.microsoft.com/office/powerpoint/2010/main" val="1931900789"/>
      </p:ext>
    </p:extLst>
  </p:cSld>
  <p:clrMapOvr>
    <a:masterClrMapping/>
  </p:clrMapOvr>
  <mc:AlternateContent xmlns:mc="http://schemas.openxmlformats.org/markup-compatibility/2006" xmlns:p14="http://schemas.microsoft.com/office/powerpoint/2010/main">
    <mc:Choice Requires="p14">
      <p:transition spd="med" p14:dur="700" advTm="59512">
        <p:fade/>
      </p:transition>
    </mc:Choice>
    <mc:Fallback xmlns="">
      <p:transition spd="med" advTm="59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 for This Module</a:t>
            </a:r>
          </a:p>
        </p:txBody>
      </p:sp>
      <p:sp>
        <p:nvSpPr>
          <p:cNvPr id="7" name="Content Placeholder 6"/>
          <p:cNvSpPr>
            <a:spLocks noGrp="1"/>
          </p:cNvSpPr>
          <p:nvPr>
            <p:ph sz="quarter" idx="12"/>
          </p:nvPr>
        </p:nvSpPr>
        <p:spPr/>
        <p:txBody>
          <a:bodyPr>
            <a:normAutofit fontScale="92500" lnSpcReduction="10000"/>
          </a:bodyPr>
          <a:lstStyle/>
          <a:p>
            <a:pPr marL="228600" indent="-228600">
              <a:buFont typeface="Arial"/>
              <a:buChar char="•"/>
            </a:pPr>
            <a:r>
              <a:rPr lang="en-US" dirty="0"/>
              <a:t>Learn how responsibility and choice practices may influence the social, personal, and academic competencies. </a:t>
            </a:r>
          </a:p>
          <a:p>
            <a:pPr marL="228600" indent="-228600">
              <a:buFont typeface="Arial"/>
              <a:buChar char="•"/>
            </a:pPr>
            <a:r>
              <a:rPr lang="en-US" dirty="0"/>
              <a:t>Identify strategies to help students effectively engage with responsibility and choice practices.</a:t>
            </a:r>
          </a:p>
          <a:p>
            <a:pPr marL="228600" indent="-228600">
              <a:buFont typeface="Arial"/>
              <a:buChar char="•"/>
            </a:pPr>
            <a:r>
              <a:rPr lang="en-US" dirty="0"/>
              <a:t>Develop next steps to implement strategies that promote responsibility and choice.</a:t>
            </a:r>
          </a:p>
        </p:txBody>
      </p:sp>
      <p:sp>
        <p:nvSpPr>
          <p:cNvPr id="8" name="TextBox 7">
            <a:hlinkClick r:id="rId3"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9" name="TextBox 8">
            <a:hlinkClick r:id="rId4"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10" name="TextBox 9">
            <a:hlinkClick r:id="rId5"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11" name="TextBox 10">
            <a:hlinkClick r:id="rId6"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12" name="TextBox 11">
            <a:hlinkClick r:id="rId7"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13" name="Rectangle 12">
            <a:hlinkClick r:id="rId7"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8"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5"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0590140E-7725-0747-BF05-D8907FAA7A4E}"/>
              </a:ext>
            </a:extLst>
          </p:cNvPr>
          <p:cNvPicPr>
            <a:picLocks noGrp="1" noChangeAspect="1"/>
          </p:cNvPicPr>
          <p:nvPr>
            <p:ph sz="quarter" idx="13"/>
          </p:nvPr>
        </p:nvPicPr>
        <p:blipFill rotWithShape="1">
          <a:blip r:embed="rId9" cstate="print">
            <a:extLst>
              <a:ext uri="{28A0092B-C50C-407E-A947-70E740481C1C}">
                <a14:useLocalDpi xmlns:a14="http://schemas.microsoft.com/office/drawing/2010/main" val="0"/>
              </a:ext>
            </a:extLst>
          </a:blip>
          <a:srcRect t="5413" r="7116" b="11253"/>
          <a:stretch/>
        </p:blipFill>
        <p:spPr>
          <a:xfrm>
            <a:off x="6322988" y="868039"/>
            <a:ext cx="2606544" cy="3118104"/>
          </a:xfrm>
        </p:spPr>
      </p:pic>
    </p:spTree>
    <p:extLst>
      <p:ext uri="{BB962C8B-B14F-4D97-AF65-F5344CB8AC3E}">
        <p14:creationId xmlns:p14="http://schemas.microsoft.com/office/powerpoint/2010/main" val="619980321"/>
      </p:ext>
    </p:extLst>
  </p:cSld>
  <p:clrMapOvr>
    <a:masterClrMapping/>
  </p:clrMapOvr>
  <mc:AlternateContent xmlns:mc="http://schemas.openxmlformats.org/markup-compatibility/2006" xmlns:p14="http://schemas.microsoft.com/office/powerpoint/2010/main">
    <mc:Choice Requires="p14">
      <p:transition spd="med" p14:dur="700" advTm="68429">
        <p:fade/>
      </p:transition>
    </mc:Choice>
    <mc:Fallback xmlns="">
      <p:transition spd="med" advTm="68429">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Benefits for Students</a:t>
            </a:r>
          </a:p>
        </p:txBody>
      </p:sp>
      <p:sp>
        <p:nvSpPr>
          <p:cNvPr id="13" name="Content Placeholder 12"/>
          <p:cNvSpPr>
            <a:spLocks noGrp="1"/>
          </p:cNvSpPr>
          <p:nvPr>
            <p:ph sz="quarter" idx="12"/>
          </p:nvPr>
        </p:nvSpPr>
        <p:spPr>
          <a:xfrm>
            <a:off x="1060450" y="783432"/>
            <a:ext cx="5073650" cy="2858883"/>
          </a:xfrm>
        </p:spPr>
        <p:txBody>
          <a:bodyPr>
            <a:normAutofit fontScale="77500" lnSpcReduction="20000"/>
          </a:bodyPr>
          <a:lstStyle/>
          <a:p>
            <a:pPr marL="0" indent="0">
              <a:buNone/>
            </a:pPr>
            <a:r>
              <a:rPr lang="en-US" dirty="0" smtClean="0"/>
              <a:t>Students:</a:t>
            </a:r>
            <a:endParaRPr lang="en-US" dirty="0"/>
          </a:p>
          <a:p>
            <a:pPr marL="342900" indent="-342900">
              <a:buFont typeface="Arial" panose="020B0604020202020204" pitchFamily="34" charset="0"/>
              <a:buChar char="•"/>
            </a:pPr>
            <a:r>
              <a:rPr lang="en-US" dirty="0"/>
              <a:t>Demonstrate responsibility with materials and accept responsibility for the classroom</a:t>
            </a:r>
          </a:p>
          <a:p>
            <a:pPr marL="342900" indent="-342900">
              <a:buFont typeface="Arial" panose="020B0604020202020204" pitchFamily="34" charset="0"/>
              <a:buChar char="•"/>
            </a:pPr>
            <a:r>
              <a:rPr lang="en-US" dirty="0"/>
              <a:t>Accept responsibility for their actions, both positive and negative</a:t>
            </a:r>
          </a:p>
          <a:p>
            <a:pPr marL="342900" indent="-342900">
              <a:buFont typeface="Arial" panose="020B0604020202020204" pitchFamily="34" charset="0"/>
              <a:buChar char="•"/>
            </a:pPr>
            <a:r>
              <a:rPr lang="en-US" dirty="0"/>
              <a:t>Hold each other accountable and have opportunities to help their peers or teacher</a:t>
            </a:r>
          </a:p>
          <a:p>
            <a:pPr marL="342900" indent="-342900">
              <a:buFont typeface="Arial" panose="020B0604020202020204" pitchFamily="34" charset="0"/>
              <a:buChar char="•"/>
            </a:pPr>
            <a:r>
              <a:rPr lang="en-US" dirty="0"/>
              <a:t>Can help improve their class and school community</a:t>
            </a:r>
          </a:p>
          <a:p>
            <a:pPr marL="342900" indent="-342900">
              <a:buFont typeface="Arial" panose="020B0604020202020204" pitchFamily="34" charset="0"/>
              <a:buChar char="•"/>
            </a:pPr>
            <a:endParaRPr lang="en-US" dirty="0"/>
          </a:p>
          <a:p>
            <a:pPr marL="228600" indent="-228600">
              <a:buFont typeface="Arial"/>
              <a:buChar char="•"/>
            </a:pPr>
            <a:endParaRPr lang="en-US" dirty="0"/>
          </a:p>
          <a:p>
            <a:pPr marL="228600" indent="-228600">
              <a:buFont typeface="Arial"/>
              <a:buChar char="•"/>
            </a:pPr>
            <a:endParaRPr lang="en-US" dirty="0"/>
          </a:p>
        </p:txBody>
      </p:sp>
      <p:sp>
        <p:nvSpPr>
          <p:cNvPr id="8" name="TextBox 7">
            <a:hlinkClick r:id="rId3"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9" name="TextBox 8">
            <a:hlinkClick r:id="rId4"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10" name="TextBox 9">
            <a:hlinkClick r:id="rId5"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11" name="TextBox 10">
            <a:hlinkClick r:id="rId6"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12" name="TextBox 11">
            <a:hlinkClick r:id="rId7"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15" name="Rectangle 14">
            <a:hlinkClick r:id="rId7"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8"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4"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5"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6"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3A5E104-B612-7249-8E83-ADFFAFDC07D2}"/>
              </a:ext>
            </a:extLst>
          </p:cNvPr>
          <p:cNvGrpSpPr/>
          <p:nvPr/>
        </p:nvGrpSpPr>
        <p:grpSpPr>
          <a:xfrm>
            <a:off x="1060450" y="3711911"/>
            <a:ext cx="5073650" cy="429768"/>
            <a:chOff x="1060450" y="3711911"/>
            <a:chExt cx="5073651" cy="428289"/>
          </a:xfrm>
          <a:solidFill>
            <a:srgbClr val="FFD965"/>
          </a:solidFill>
        </p:grpSpPr>
        <p:sp>
          <p:nvSpPr>
            <p:cNvPr id="21" name="Rectangle 20">
              <a:extLst>
                <a:ext uri="{FF2B5EF4-FFF2-40B4-BE49-F238E27FC236}">
                  <a16:creationId xmlns:a16="http://schemas.microsoft.com/office/drawing/2014/main" id="{7CB9308B-FE1C-7748-B9EC-7438D62F0212}"/>
                </a:ext>
              </a:extLst>
            </p:cNvPr>
            <p:cNvSpPr/>
            <p:nvPr/>
          </p:nvSpPr>
          <p:spPr>
            <a:xfrm>
              <a:off x="1060450" y="3711911"/>
              <a:ext cx="5073651" cy="428289"/>
            </a:xfrm>
            <a:prstGeom prst="rect">
              <a:avLst/>
            </a:prstGeom>
            <a:grp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4D65804-1703-9D48-9F3D-C9355F59B32F}"/>
                </a:ext>
              </a:extLst>
            </p:cNvPr>
            <p:cNvSpPr txBox="1"/>
            <p:nvPr/>
          </p:nvSpPr>
          <p:spPr>
            <a:xfrm>
              <a:off x="1060805" y="3764126"/>
              <a:ext cx="4986868" cy="306718"/>
            </a:xfrm>
            <a:prstGeom prst="rect">
              <a:avLst/>
            </a:prstGeom>
            <a:grpFill/>
          </p:spPr>
          <p:txBody>
            <a:bodyPr wrap="square" rtlCol="0">
              <a:spAutoFit/>
            </a:bodyPr>
            <a:lstStyle/>
            <a:p>
              <a:r>
                <a:rPr lang="en-US" sz="1400" i="1" dirty="0">
                  <a:latin typeface="Arial" panose="020B0604020202020204" pitchFamily="34" charset="0"/>
                  <a:cs typeface="Arial" panose="020B0604020202020204" pitchFamily="34" charset="0"/>
                </a:rPr>
                <a:t>Sources: </a:t>
              </a:r>
              <a:r>
                <a:rPr lang="en-US" sz="1400" dirty="0">
                  <a:latin typeface="Arial" panose="020B0604020202020204" pitchFamily="34" charset="0"/>
                  <a:cs typeface="Arial" panose="020B0604020202020204" pitchFamily="34" charset="0"/>
                </a:rPr>
                <a:t>Bierman, et al., 2008; Fishman, 2014</a:t>
              </a:r>
            </a:p>
          </p:txBody>
        </p:sp>
      </p:grpSp>
      <p:sp>
        <p:nvSpPr>
          <p:cNvPr id="3" name="Content Placeholder 2">
            <a:extLst>
              <a:ext uri="{FF2B5EF4-FFF2-40B4-BE49-F238E27FC236}">
                <a16:creationId xmlns:a16="http://schemas.microsoft.com/office/drawing/2014/main" id="{778AC7BB-D4F2-1F43-8592-987A98D3C328}"/>
              </a:ext>
            </a:extLst>
          </p:cNvPr>
          <p:cNvSpPr>
            <a:spLocks noGrp="1"/>
          </p:cNvSpPr>
          <p:nvPr>
            <p:ph sz="quarter" idx="13"/>
          </p:nvPr>
        </p:nvSpPr>
        <p:spPr/>
        <p:txBody>
          <a:bodyPr/>
          <a:lstStyle/>
          <a:p>
            <a:endParaRPr lang="en-US"/>
          </a:p>
        </p:txBody>
      </p:sp>
      <p:pic>
        <p:nvPicPr>
          <p:cNvPr id="23" name="Content Placeholder 3">
            <a:extLst>
              <a:ext uri="{FF2B5EF4-FFF2-40B4-BE49-F238E27FC236}">
                <a16:creationId xmlns:a16="http://schemas.microsoft.com/office/drawing/2014/main" id="{140D0285-4189-434F-8128-72EA00ACB68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311" r="16888" b="14781"/>
          <a:stretch/>
        </p:blipFill>
        <p:spPr>
          <a:xfrm>
            <a:off x="6334849" y="862455"/>
            <a:ext cx="2560320" cy="3117886"/>
          </a:xfrm>
          <a:prstGeom prst="rect">
            <a:avLst/>
          </a:prstGeom>
        </p:spPr>
      </p:pic>
    </p:spTree>
    <p:extLst>
      <p:ext uri="{BB962C8B-B14F-4D97-AF65-F5344CB8AC3E}">
        <p14:creationId xmlns:p14="http://schemas.microsoft.com/office/powerpoint/2010/main" val="4176277741"/>
      </p:ext>
    </p:extLst>
  </p:cSld>
  <p:clrMapOvr>
    <a:masterClrMapping/>
  </p:clrMapOvr>
  <mc:AlternateContent xmlns:mc="http://schemas.openxmlformats.org/markup-compatibility/2006" xmlns:p14="http://schemas.microsoft.com/office/powerpoint/2010/main">
    <mc:Choice Requires="p14">
      <p:transition spd="med" p14:dur="700" advTm="46138">
        <p:fade/>
      </p:transition>
    </mc:Choice>
    <mc:Fallback xmlns="">
      <p:transition spd="med" advTm="4613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Alignment to TEAM Evaluation</a:t>
            </a:r>
          </a:p>
        </p:txBody>
      </p:sp>
      <p:sp>
        <p:nvSpPr>
          <p:cNvPr id="6" name="Content Placeholder 5"/>
          <p:cNvSpPr>
            <a:spLocks noGrp="1"/>
          </p:cNvSpPr>
          <p:nvPr>
            <p:ph sz="quarter" idx="12"/>
          </p:nvPr>
        </p:nvSpPr>
        <p:spPr>
          <a:xfrm>
            <a:off x="1060450" y="783432"/>
            <a:ext cx="7976458" cy="3356768"/>
          </a:xfrm>
        </p:spPr>
        <p:txBody>
          <a:bodyPr>
            <a:normAutofit fontScale="47500" lnSpcReduction="20000"/>
          </a:bodyPr>
          <a:lstStyle/>
          <a:p>
            <a:pPr marL="457200" indent="-457200">
              <a:buFont typeface="+mj-lt"/>
              <a:buAutoNum type="arabicPeriod"/>
            </a:pPr>
            <a:r>
              <a:rPr lang="en-US" b="1" dirty="0"/>
              <a:t>Activities and Materials</a:t>
            </a:r>
          </a:p>
          <a:p>
            <a:pPr marL="458788" lvl="2">
              <a:spcBef>
                <a:spcPts val="1000"/>
              </a:spcBef>
            </a:pPr>
            <a:r>
              <a:rPr lang="en-US" sz="2200" dirty="0"/>
              <a:t>Activities and materials provide students with choices.</a:t>
            </a:r>
          </a:p>
          <a:p>
            <a:pPr marL="458788" lvl="2">
              <a:spcBef>
                <a:spcPts val="1000"/>
              </a:spcBef>
            </a:pPr>
            <a:r>
              <a:rPr lang="en-US" sz="2200" dirty="0"/>
              <a:t>Activities demand self-direction and self-monitoring.</a:t>
            </a:r>
          </a:p>
          <a:p>
            <a:pPr marL="457200" indent="-457200">
              <a:buFont typeface="+mj-lt"/>
              <a:buAutoNum type="arabicPeriod"/>
            </a:pPr>
            <a:r>
              <a:rPr lang="en-US" b="1" dirty="0"/>
              <a:t>Questioning</a:t>
            </a:r>
          </a:p>
          <a:p>
            <a:pPr lvl="1"/>
            <a:r>
              <a:rPr lang="en-US" sz="2200" dirty="0"/>
              <a:t>Students generate questions that lead to further inquiry and self-directed learning.</a:t>
            </a:r>
          </a:p>
          <a:p>
            <a:pPr marL="457200" indent="-457200">
              <a:buFont typeface="+mj-lt"/>
              <a:buAutoNum type="arabicPeriod"/>
            </a:pPr>
            <a:r>
              <a:rPr lang="en-US" b="1" dirty="0"/>
              <a:t>Academic Feedback</a:t>
            </a:r>
          </a:p>
          <a:p>
            <a:pPr lvl="1"/>
            <a:r>
              <a:rPr lang="en-US" sz="2200" dirty="0" smtClean="0"/>
              <a:t>The teacher </a:t>
            </a:r>
            <a:r>
              <a:rPr lang="en-US" sz="2200" dirty="0"/>
              <a:t>engages students in giving specific and high-quality feedback to one another.</a:t>
            </a:r>
          </a:p>
          <a:p>
            <a:pPr marL="457200" indent="-457200">
              <a:buFont typeface="+mj-lt"/>
              <a:buAutoNum type="arabicPeriod"/>
            </a:pPr>
            <a:r>
              <a:rPr lang="en-US" b="1" dirty="0"/>
              <a:t>Grouping Students</a:t>
            </a:r>
          </a:p>
          <a:p>
            <a:pPr marL="458788" lvl="2">
              <a:spcBef>
                <a:spcPts val="1000"/>
              </a:spcBef>
            </a:pPr>
            <a:r>
              <a:rPr lang="en-US" sz="2200" dirty="0"/>
              <a:t>All students in groups know their roles, responsibilities, and group work expectations.</a:t>
            </a:r>
          </a:p>
          <a:p>
            <a:pPr marL="457200" indent="-457200">
              <a:buFont typeface="+mj-lt"/>
              <a:buAutoNum type="arabicPeriod"/>
            </a:pPr>
            <a:r>
              <a:rPr lang="en-US" b="1" dirty="0"/>
              <a:t>Thinking</a:t>
            </a:r>
          </a:p>
          <a:p>
            <a:pPr lvl="1"/>
            <a:r>
              <a:rPr lang="en-US" sz="2200" dirty="0"/>
              <a:t>The teacher provides opportunities where students monitor their thinking to insure that they understand what they are learning, are attending to critical information, and are aware of the learning strategies that they are using and why.</a:t>
            </a:r>
          </a:p>
          <a:p>
            <a:pPr marL="457200" indent="-457200">
              <a:buFont typeface="+mj-lt"/>
              <a:buAutoNum type="arabicPeriod"/>
            </a:pPr>
            <a:r>
              <a:rPr lang="en-US" b="1" dirty="0"/>
              <a:t>Expectations</a:t>
            </a:r>
          </a:p>
          <a:p>
            <a:pPr lvl="1"/>
            <a:r>
              <a:rPr lang="en-US" sz="2200" dirty="0"/>
              <a:t>Students take initiative and follow through with their own work.</a:t>
            </a:r>
          </a:p>
          <a:p>
            <a:pPr marL="457200" indent="-457200">
              <a:buFont typeface="+mj-lt"/>
              <a:buAutoNum type="arabicPeriod"/>
            </a:pPr>
            <a:r>
              <a:rPr lang="en-US" b="1" dirty="0"/>
              <a:t>Managing Student Behavior</a:t>
            </a:r>
          </a:p>
          <a:p>
            <a:pPr lvl="1"/>
            <a:r>
              <a:rPr lang="en-US" sz="2200" dirty="0" smtClean="0"/>
              <a:t>The teacher </a:t>
            </a:r>
            <a:r>
              <a:rPr lang="en-US" sz="2200" dirty="0"/>
              <a:t>and students establish clear rules for learning and behavior.</a:t>
            </a:r>
            <a:endParaRPr lang="en-US" sz="2065" dirty="0"/>
          </a:p>
        </p:txBody>
      </p:sp>
      <p:sp>
        <p:nvSpPr>
          <p:cNvPr id="7" name="TextBox 6">
            <a:hlinkClick r:id="rId6"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8" name="TextBox 7">
            <a:hlinkClick r:id="rId7"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9" name="TextBox 8">
            <a:hlinkClick r:id="rId8"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10" name="TextBox 9">
            <a:hlinkClick r:id="rId9"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11" name="TextBox 10">
            <a:hlinkClick r:id="rId10"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12" name="Rectangle 11">
            <a:hlinkClick r:id="rId10"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1"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8"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tudent Centered Discipline slide 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2"/>
          <a:stretch>
            <a:fillRect/>
          </a:stretch>
        </p:blipFill>
        <p:spPr>
          <a:xfrm flipH="1">
            <a:off x="12790790" y="2288161"/>
            <a:ext cx="808478" cy="808478"/>
          </a:xfrm>
          <a:prstGeom prst="rect">
            <a:avLst/>
          </a:prstGeom>
        </p:spPr>
      </p:pic>
    </p:spTree>
    <p:extLst>
      <p:ext uri="{BB962C8B-B14F-4D97-AF65-F5344CB8AC3E}">
        <p14:creationId xmlns:p14="http://schemas.microsoft.com/office/powerpoint/2010/main" val="4260919605"/>
      </p:ext>
    </p:extLst>
  </p:cSld>
  <p:clrMapOvr>
    <a:masterClrMapping/>
  </p:clrMapOvr>
  <mc:AlternateContent xmlns:mc="http://schemas.openxmlformats.org/markup-compatibility/2006" xmlns:p14="http://schemas.microsoft.com/office/powerpoint/2010/main">
    <mc:Choice Requires="p14">
      <p:transition spd="med" p14:dur="700" advTm="41679">
        <p:fade/>
      </p:transition>
    </mc:Choice>
    <mc:Fallback xmlns="">
      <p:transition spd="med" advTm="41679">
        <p:fade/>
      </p:transition>
    </mc:Fallback>
  </mc:AlternateContent>
  <p:timing>
    <p:tnLst>
      <p:par>
        <p:cTn id="1" dur="indefinite" restart="never" nodeType="tmRoot">
          <p:childTnLst>
            <p:audio isNarration="1">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Self-Assessment and Self-Reflection</a:t>
            </a:r>
          </a:p>
        </p:txBody>
      </p:sp>
      <p:sp>
        <p:nvSpPr>
          <p:cNvPr id="5" name="Content Placeholder 4"/>
          <p:cNvSpPr>
            <a:spLocks noGrp="1"/>
          </p:cNvSpPr>
          <p:nvPr>
            <p:ph sz="quarter" idx="12"/>
          </p:nvPr>
        </p:nvSpPr>
        <p:spPr>
          <a:xfrm>
            <a:off x="1060449" y="783432"/>
            <a:ext cx="7935269" cy="3356768"/>
          </a:xfrm>
        </p:spPr>
        <p:txBody>
          <a:bodyPr/>
          <a:lstStyle/>
          <a:p>
            <a:pPr marL="0" indent="0" algn="ctr">
              <a:buNone/>
            </a:pPr>
            <a:endParaRPr lang="en-US" dirty="0"/>
          </a:p>
          <a:p>
            <a:pPr marL="0" indent="0" algn="ctr">
              <a:buNone/>
            </a:pPr>
            <a:r>
              <a:rPr lang="en-US" dirty="0"/>
              <a:t>How well do I offer choice to promote responsible decision making?</a:t>
            </a:r>
          </a:p>
          <a:p>
            <a:pPr marL="0" indent="0" algn="ctr">
              <a:buNone/>
            </a:pPr>
            <a:endParaRPr lang="en-US" dirty="0"/>
          </a:p>
          <a:p>
            <a:pPr marL="0" indent="0" algn="ctr">
              <a:buNone/>
            </a:pPr>
            <a:r>
              <a:rPr lang="en-US" dirty="0"/>
              <a:t>How do students respond when I implement choice and promote responsible decision making?</a:t>
            </a:r>
          </a:p>
        </p:txBody>
      </p:sp>
      <p:sp>
        <p:nvSpPr>
          <p:cNvPr id="6" name="TextBox 5">
            <a:hlinkClick r:id="rId3"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7" name="TextBox 6">
            <a:hlinkClick r:id="rId4"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8" name="TextBox 7">
            <a:hlinkClick r:id="rId5"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9" name="TextBox 8">
            <a:hlinkClick r:id="rId6"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10" name="TextBox 9">
            <a:hlinkClick r:id="rId7"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2" name="TextBox 1"/>
          <p:cNvSpPr txBox="1"/>
          <p:nvPr/>
        </p:nvSpPr>
        <p:spPr>
          <a:xfrm>
            <a:off x="1035604" y="-1069281"/>
            <a:ext cx="509849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How </a:t>
            </a:r>
            <a:r>
              <a:rPr lang="en-US" sz="2400" dirty="0" err="1">
                <a:latin typeface="Arial" panose="020B0604020202020204" pitchFamily="34" charset="0"/>
                <a:cs typeface="Arial" panose="020B0604020202020204" pitchFamily="34" charset="0"/>
              </a:rPr>
              <a:t>wellor</a:t>
            </a:r>
            <a:r>
              <a:rPr lang="en-US" sz="2400" dirty="0">
                <a:latin typeface="Arial" panose="020B0604020202020204" pitchFamily="34" charset="0"/>
                <a:cs typeface="Arial" panose="020B0604020202020204" pitchFamily="34" charset="0"/>
              </a:rPr>
              <a:t> how often do you</a:t>
            </a:r>
          </a:p>
        </p:txBody>
      </p:sp>
      <p:grpSp>
        <p:nvGrpSpPr>
          <p:cNvPr id="13" name="Group 12"/>
          <p:cNvGrpSpPr/>
          <p:nvPr/>
        </p:nvGrpSpPr>
        <p:grpSpPr>
          <a:xfrm>
            <a:off x="0" y="4504268"/>
            <a:ext cx="3327394" cy="664633"/>
            <a:chOff x="0" y="4504268"/>
            <a:chExt cx="3327394" cy="664633"/>
          </a:xfrm>
        </p:grpSpPr>
        <p:sp>
          <p:nvSpPr>
            <p:cNvPr id="16" name="Rectangle 15"/>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18" name="TextBox 17"/>
            <p:cNvSpPr txBox="1"/>
            <p:nvPr/>
          </p:nvSpPr>
          <p:spPr>
            <a:xfrm>
              <a:off x="798170" y="4586456"/>
              <a:ext cx="25292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See Handout 1</a:t>
              </a:r>
            </a:p>
          </p:txBody>
        </p:sp>
      </p:grpSp>
      <p:sp>
        <p:nvSpPr>
          <p:cNvPr id="15" name="Rectangle 14">
            <a:hlinkClick r:id="rId7"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9"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4"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5"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6"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265913"/>
      </p:ext>
    </p:extLst>
  </p:cSld>
  <p:clrMapOvr>
    <a:masterClrMapping/>
  </p:clrMapOvr>
  <mc:AlternateContent xmlns:mc="http://schemas.openxmlformats.org/markup-compatibility/2006" xmlns:p14="http://schemas.microsoft.com/office/powerpoint/2010/main">
    <mc:Choice Requires="p14">
      <p:transition spd="med" p14:dur="700" advTm="46138">
        <p:fade/>
      </p:transition>
    </mc:Choice>
    <mc:Fallback xmlns="">
      <p:transition spd="med" advTm="461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See It in Action</a:t>
            </a:r>
          </a:p>
        </p:txBody>
      </p:sp>
      <p:sp>
        <p:nvSpPr>
          <p:cNvPr id="7" name="TextBox 6">
            <a:hlinkClick r:id="rId3" action="ppaction://hlinksldjump"/>
          </p:cNvPr>
          <p:cNvSpPr txBox="1"/>
          <p:nvPr/>
        </p:nvSpPr>
        <p:spPr>
          <a:xfrm>
            <a:off x="177800" y="952500"/>
            <a:ext cx="660400" cy="685800"/>
          </a:xfrm>
          <a:prstGeom prst="rect">
            <a:avLst/>
          </a:prstGeom>
          <a:noFill/>
        </p:spPr>
        <p:txBody>
          <a:bodyPr wrap="square" rtlCol="0">
            <a:spAutoFit/>
          </a:bodyPr>
          <a:lstStyle/>
          <a:p>
            <a:endParaRPr lang="en-US" dirty="0"/>
          </a:p>
        </p:txBody>
      </p:sp>
      <p:sp>
        <p:nvSpPr>
          <p:cNvPr id="8" name="TextBox 7">
            <a:hlinkClick r:id="rId4" action="ppaction://hlinksldjump"/>
          </p:cNvPr>
          <p:cNvSpPr txBox="1"/>
          <p:nvPr/>
        </p:nvSpPr>
        <p:spPr>
          <a:xfrm>
            <a:off x="177800" y="1790700"/>
            <a:ext cx="660400" cy="685800"/>
          </a:xfrm>
          <a:prstGeom prst="rect">
            <a:avLst/>
          </a:prstGeom>
          <a:noFill/>
        </p:spPr>
        <p:txBody>
          <a:bodyPr wrap="square" rtlCol="0">
            <a:spAutoFit/>
          </a:bodyPr>
          <a:lstStyle/>
          <a:p>
            <a:endParaRPr lang="en-US" dirty="0"/>
          </a:p>
        </p:txBody>
      </p:sp>
      <p:sp>
        <p:nvSpPr>
          <p:cNvPr id="9" name="TextBox 8">
            <a:hlinkClick r:id="rId5" action="ppaction://hlinksldjump"/>
          </p:cNvPr>
          <p:cNvSpPr txBox="1"/>
          <p:nvPr/>
        </p:nvSpPr>
        <p:spPr>
          <a:xfrm>
            <a:off x="177800" y="2692400"/>
            <a:ext cx="660400" cy="646331"/>
          </a:xfrm>
          <a:prstGeom prst="rect">
            <a:avLst/>
          </a:prstGeom>
          <a:noFill/>
        </p:spPr>
        <p:txBody>
          <a:bodyPr wrap="square" rtlCol="0">
            <a:spAutoFit/>
          </a:bodyPr>
          <a:lstStyle/>
          <a:p>
            <a:endParaRPr lang="en-US" dirty="0"/>
          </a:p>
          <a:p>
            <a:endParaRPr lang="en-US" dirty="0"/>
          </a:p>
        </p:txBody>
      </p:sp>
      <p:sp>
        <p:nvSpPr>
          <p:cNvPr id="10" name="TextBox 9">
            <a:hlinkClick r:id="rId6" action="ppaction://hlinksldjump"/>
          </p:cNvPr>
          <p:cNvSpPr txBox="1"/>
          <p:nvPr/>
        </p:nvSpPr>
        <p:spPr>
          <a:xfrm>
            <a:off x="177800" y="3530600"/>
            <a:ext cx="660400" cy="685800"/>
          </a:xfrm>
          <a:prstGeom prst="rect">
            <a:avLst/>
          </a:prstGeom>
          <a:noFill/>
        </p:spPr>
        <p:txBody>
          <a:bodyPr wrap="square" rtlCol="0">
            <a:spAutoFit/>
          </a:bodyPr>
          <a:lstStyle/>
          <a:p>
            <a:endParaRPr lang="en-US" dirty="0"/>
          </a:p>
        </p:txBody>
      </p:sp>
      <p:sp>
        <p:nvSpPr>
          <p:cNvPr id="11" name="TextBox 10">
            <a:hlinkClick r:id="rId7" action="ppaction://hlinksldjump"/>
          </p:cNvPr>
          <p:cNvSpPr txBox="1"/>
          <p:nvPr/>
        </p:nvSpPr>
        <p:spPr>
          <a:xfrm>
            <a:off x="177800" y="88900"/>
            <a:ext cx="660400" cy="685800"/>
          </a:xfrm>
          <a:prstGeom prst="rect">
            <a:avLst/>
          </a:prstGeom>
          <a:noFill/>
        </p:spPr>
        <p:txBody>
          <a:bodyPr wrap="square" rtlCol="0">
            <a:spAutoFit/>
          </a:bodyPr>
          <a:lstStyle/>
          <a:p>
            <a:endParaRPr lang="en-US" dirty="0"/>
          </a:p>
        </p:txBody>
      </p:sp>
      <p:sp>
        <p:nvSpPr>
          <p:cNvPr id="14" name="TextBox 13"/>
          <p:cNvSpPr txBox="1"/>
          <p:nvPr/>
        </p:nvSpPr>
        <p:spPr>
          <a:xfrm>
            <a:off x="1258750" y="3252800"/>
            <a:ext cx="35941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Elementary Example</a:t>
            </a:r>
          </a:p>
        </p:txBody>
      </p:sp>
      <p:sp>
        <p:nvSpPr>
          <p:cNvPr id="15" name="TextBox 14"/>
          <p:cNvSpPr txBox="1"/>
          <p:nvPr/>
        </p:nvSpPr>
        <p:spPr>
          <a:xfrm>
            <a:off x="5164901" y="3252800"/>
            <a:ext cx="3594100"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chemeClr val="tx1"/>
                </a:solidFill>
                <a:latin typeface="Arial" panose="020B0604020202020204" pitchFamily="34" charset="0"/>
                <a:cs typeface="Arial" panose="020B0604020202020204" pitchFamily="34" charset="0"/>
              </a:rPr>
              <a:t>Secondary Example</a:t>
            </a:r>
          </a:p>
        </p:txBody>
      </p:sp>
      <p:grpSp>
        <p:nvGrpSpPr>
          <p:cNvPr id="16" name="Group 15"/>
          <p:cNvGrpSpPr/>
          <p:nvPr/>
        </p:nvGrpSpPr>
        <p:grpSpPr>
          <a:xfrm>
            <a:off x="0" y="4504268"/>
            <a:ext cx="3327394" cy="664633"/>
            <a:chOff x="0" y="4504268"/>
            <a:chExt cx="3327394" cy="664633"/>
          </a:xfrm>
        </p:grpSpPr>
        <p:sp>
          <p:nvSpPr>
            <p:cNvPr id="17" name="Rectangle 16"/>
            <p:cNvSpPr/>
            <p:nvPr/>
          </p:nvSpPr>
          <p:spPr>
            <a:xfrm>
              <a:off x="0" y="4504268"/>
              <a:ext cx="3022600" cy="6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490" y="4550837"/>
              <a:ext cx="567778" cy="548640"/>
            </a:xfrm>
            <a:prstGeom prst="rect">
              <a:avLst/>
            </a:prstGeom>
          </p:spPr>
        </p:pic>
        <p:sp>
          <p:nvSpPr>
            <p:cNvPr id="20" name="TextBox 19"/>
            <p:cNvSpPr txBox="1"/>
            <p:nvPr/>
          </p:nvSpPr>
          <p:spPr>
            <a:xfrm>
              <a:off x="798170" y="4586456"/>
              <a:ext cx="25292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See Handout 2</a:t>
              </a:r>
            </a:p>
          </p:txBody>
        </p:sp>
      </p:grpSp>
      <p:sp>
        <p:nvSpPr>
          <p:cNvPr id="18" name="Rectangle 17">
            <a:hlinkClick r:id="rId7" action="ppaction://hlinksldjump"/>
          </p:cNvPr>
          <p:cNvSpPr/>
          <p:nvPr/>
        </p:nvSpPr>
        <p:spPr>
          <a:xfrm>
            <a:off x="75414" y="84841"/>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9" action="ppaction://hlinksldjump"/>
          </p:cNvPr>
          <p:cNvSpPr/>
          <p:nvPr/>
        </p:nvSpPr>
        <p:spPr>
          <a:xfrm>
            <a:off x="75414" y="934825"/>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4" action="ppaction://hlinksldjump"/>
          </p:cNvPr>
          <p:cNvSpPr/>
          <p:nvPr/>
        </p:nvSpPr>
        <p:spPr>
          <a:xfrm>
            <a:off x="75414" y="178480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5" action="ppaction://hlinksldjump"/>
          </p:cNvPr>
          <p:cNvSpPr/>
          <p:nvPr/>
        </p:nvSpPr>
        <p:spPr>
          <a:xfrm>
            <a:off x="75414" y="2634793"/>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6" action="ppaction://hlinksldjump"/>
          </p:cNvPr>
          <p:cNvSpPr/>
          <p:nvPr/>
        </p:nvSpPr>
        <p:spPr>
          <a:xfrm>
            <a:off x="75414" y="3541149"/>
            <a:ext cx="772998" cy="698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750" y="1336162"/>
            <a:ext cx="3300896" cy="1704944"/>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7920" y="1336162"/>
            <a:ext cx="3321081" cy="1707097"/>
          </a:xfrm>
          <a:prstGeom prst="rect">
            <a:avLst/>
          </a:prstGeom>
        </p:spPr>
      </p:pic>
    </p:spTree>
    <p:extLst>
      <p:ext uri="{BB962C8B-B14F-4D97-AF65-F5344CB8AC3E}">
        <p14:creationId xmlns:p14="http://schemas.microsoft.com/office/powerpoint/2010/main" val="3473060820"/>
      </p:ext>
    </p:extLst>
  </p:cSld>
  <p:clrMapOvr>
    <a:masterClrMapping/>
  </p:clrMapOvr>
  <mc:AlternateContent xmlns:mc="http://schemas.openxmlformats.org/markup-compatibility/2006" xmlns:p14="http://schemas.microsoft.com/office/powerpoint/2010/main">
    <mc:Choice Requires="p14">
      <p:transition spd="med" p14:dur="700" advTm="32763">
        <p:fade/>
      </p:transition>
    </mc:Choice>
    <mc:Fallback xmlns="">
      <p:transition spd="med" advTm="32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1679|recordLength=41679|start=0|end=41679|audioFormat={00001610-0000-0010-8000-00AA00389B71}|audioRate=44100|muted=false|volume=0.8|fadeIn=0|fadeOut=0"/>
</p:tagLst>
</file>

<file path=ppt/tags/tag5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5829|recordLength=185829|start=0|end=185829|audioFormat={00001610-0000-0010-8000-00AA00389B71}|audioRate=44100|muted=false|volume=0.8|fadeIn=0|fadeOut=0"/>
</p:tagLst>
</file>

<file path=ppt/tags/tag5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5829|recordLength=185829|start=0|end=185829|audioFormat={00001610-0000-0010-8000-00AA00389B71}|audioRate=44100|muted=false|volume=0.8|fadeIn=0|fadeOut=0"/>
</p:tagLst>
</file>

<file path=ppt/tags/tag5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08120|recordLength=208120|start=0|end=208120|audioFormat={00001610-0000-0010-8000-00AA00389B71}|audioRate=44100|muted=false|volume=0.8|fadeIn=0|fadeOut=0"/>
</p:tagLst>
</file>

<file path=ppt/tags/tag5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65024|recordLength=165024|start=0|end=165024|audioFormat={00001610-0000-0010-8000-00AA00389B71}|audioRate=44100|muted=false|volume=0.8|fadeIn=0|fadeOut=0"/>
</p:tagLst>
</file>

<file path=ppt/tags/tag5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24900|recordLength=124900|start=0|end=124900|audioFormat={00001610-0000-0010-8000-00AA00389B71}|audioRate=44100|muted=false|volume=0.8|fadeIn=0|fadeOut=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05581|recordLength=105581|start=0|end=105581|audioFormat={00001610-0000-0010-8000-00AA00389B71}|audioRate=44100|muted=false|volume=0.8|fadeIn=0|fadeOut=0"/>
</p:tagLst>
</file>

<file path=ppt/tags/tag6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2078|recordLength=32078|start=0|end=32078|audioFormat={00000055-0000-0010-8000-00AA00389B71}|audioRate=44100|muted=false|volume=0.8|fadeIn=0|fadeOut=0"/>
</p:tagLst>
</file>

<file path=ppt/tags/tag6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2078|recordLength=32078|start=0|end=32078|audioFormat={00000055-0000-0010-8000-00AA00389B71}|audioRate=44100|muted=false|volume=0.8|fadeIn=0|fadeOut=0"/>
</p:tagLst>
</file>

<file path=ppt/tags/tag6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2078|recordLength=32078|start=0|end=32078|audioFormat={00000055-0000-0010-8000-00AA00389B71}|audioRate=44100|muted=false|volume=0.8|fadeIn=0|fadeOut=0"/>
</p:tagLst>
</file>

<file path=ppt/tags/tag6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2078|recordLength=32078|start=0|end=32078|audioFormat={00000055-0000-0010-8000-00AA00389B71}|audioRate=44100|muted=false|volume=0.8|fadeIn=0|fadeOut=0"/>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verview Ho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xploration Topic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Exploration Topic 4">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Exploration Topic 5">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Exploration Action Pla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Exploration No Tab">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verview Ho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verview Ho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verview Ho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verview Ho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Exploration Big Ide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xploration Topic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xploration Topic 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31916</TotalTime>
  <Words>5326</Words>
  <Application>Microsoft Office PowerPoint</Application>
  <PresentationFormat>On-screen Show (16:9)</PresentationFormat>
  <Paragraphs>448</Paragraphs>
  <Slides>29</Slides>
  <Notes>29</Notes>
  <HiddenSlides>0</HiddenSlides>
  <MMClips>11</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29</vt:i4>
      </vt:variant>
    </vt:vector>
  </HeadingPairs>
  <TitlesOfParts>
    <vt:vector size="47" baseType="lpstr">
      <vt:lpstr>Arial</vt:lpstr>
      <vt:lpstr>Arial Black</vt:lpstr>
      <vt:lpstr>Calibri</vt:lpstr>
      <vt:lpstr>Open Sans</vt:lpstr>
      <vt:lpstr>Overview Home</vt:lpstr>
      <vt:lpstr>1_Overview Home</vt:lpstr>
      <vt:lpstr>2_Overview Home</vt:lpstr>
      <vt:lpstr>3_Overview Home</vt:lpstr>
      <vt:lpstr>4_Overview Home</vt:lpstr>
      <vt:lpstr>Main Theme</vt:lpstr>
      <vt:lpstr>Exploration Big Idea</vt:lpstr>
      <vt:lpstr>Exploration Topic 1</vt:lpstr>
      <vt:lpstr>Exploration Topic 2</vt:lpstr>
      <vt:lpstr>Exploration Topic 3</vt:lpstr>
      <vt:lpstr>Exploration Topic 4</vt:lpstr>
      <vt:lpstr>Exploration Topic 5</vt:lpstr>
      <vt:lpstr>Exploration Action Plan</vt:lpstr>
      <vt:lpstr>Exploration No Tab</vt:lpstr>
      <vt:lpstr>Incorporating Social and Personal Competencies Into Classroom Instruction and Educator Effectiveness</vt:lpstr>
      <vt:lpstr>Importance of Responsibility and Choice</vt:lpstr>
      <vt:lpstr>10 Teaching Practices That Promote SEL</vt:lpstr>
      <vt:lpstr>Introduction to Responsibility and Choice</vt:lpstr>
      <vt:lpstr>Objectives for This Module</vt:lpstr>
      <vt:lpstr>Benefits for Students</vt:lpstr>
      <vt:lpstr>Alignment to TEAM Evaluation</vt:lpstr>
      <vt:lpstr>Self-Assessment and Self-Reflection</vt:lpstr>
      <vt:lpstr>See It in Action</vt:lpstr>
      <vt:lpstr>PowerPoint Presentation</vt:lpstr>
      <vt:lpstr>General Principles: Developing Autonomous Learners</vt:lpstr>
      <vt:lpstr>Choice: The Gateway to Responsibility</vt:lpstr>
      <vt:lpstr>Providing Effective Choices</vt:lpstr>
      <vt:lpstr>Self-Directed Learning</vt:lpstr>
      <vt:lpstr>Metacognition</vt:lpstr>
      <vt:lpstr>Norms of Democracy</vt:lpstr>
      <vt:lpstr>Establishing and Nurturing Democratic Classroom Norms</vt:lpstr>
      <vt:lpstr>Student-led Conferences</vt:lpstr>
      <vt:lpstr>Implementing Student-led Conferences</vt:lpstr>
      <vt:lpstr>Peer Tutoring</vt:lpstr>
      <vt:lpstr>Implementing Peer Tutoring</vt:lpstr>
      <vt:lpstr>Service Learning</vt:lpstr>
      <vt:lpstr>Reflect and Plan for the Future</vt:lpstr>
      <vt:lpstr>Module Evaluation</vt:lpstr>
      <vt:lpstr>References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Trina Rimmer</dc:creator>
  <cp:lastModifiedBy>Kimberly Daubenspeck</cp:lastModifiedBy>
  <cp:revision>371</cp:revision>
  <dcterms:created xsi:type="dcterms:W3CDTF">2016-05-04T13:39:33Z</dcterms:created>
  <dcterms:modified xsi:type="dcterms:W3CDTF">2018-12-11T20:19:56Z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BCC530B5-725A-48B9-B7C2-DC1A8F1C1F18</vt:lpwstr>
  </property>
  <property fmtid="{D5CDD505-2E9C-101B-9397-08002B2CF9AE}" pid="3" name="ArticulatePath">
    <vt:lpwstr>Presentation2</vt:lpwstr>
  </property>
</Properties>
</file>