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60" r:id="rId3"/>
    <p:sldId id="261" r:id="rId4"/>
    <p:sldId id="264" r:id="rId5"/>
    <p:sldId id="262" r:id="rId6"/>
    <p:sldId id="263" r:id="rId7"/>
    <p:sldId id="290" r:id="rId8"/>
    <p:sldId id="310" r:id="rId9"/>
    <p:sldId id="265" r:id="rId10"/>
    <p:sldId id="266" r:id="rId11"/>
    <p:sldId id="267" r:id="rId12"/>
    <p:sldId id="268" r:id="rId13"/>
    <p:sldId id="269" r:id="rId14"/>
    <p:sldId id="270" r:id="rId15"/>
    <p:sldId id="271" r:id="rId16"/>
    <p:sldId id="285"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1" r:id="rId35"/>
    <p:sldId id="292" r:id="rId36"/>
    <p:sldId id="293" r:id="rId37"/>
    <p:sldId id="294" r:id="rId38"/>
    <p:sldId id="295"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1858080-09C4-4E25-B0E9-D5A4661D173D}">
          <p14:sldIdLst>
            <p14:sldId id="256"/>
            <p14:sldId id="260"/>
            <p14:sldId id="261"/>
          </p14:sldIdLst>
        </p14:section>
        <p14:section name="Untitled Section" id="{EE07492B-8CBD-4600-A0AB-B631471967B0}">
          <p14:sldIdLst>
            <p14:sldId id="264"/>
            <p14:sldId id="262"/>
            <p14:sldId id="263"/>
            <p14:sldId id="290"/>
            <p14:sldId id="310"/>
            <p14:sldId id="265"/>
            <p14:sldId id="266"/>
            <p14:sldId id="267"/>
            <p14:sldId id="268"/>
            <p14:sldId id="269"/>
            <p14:sldId id="270"/>
            <p14:sldId id="271"/>
            <p14:sldId id="285"/>
            <p14:sldId id="272"/>
            <p14:sldId id="273"/>
            <p14:sldId id="274"/>
            <p14:sldId id="275"/>
            <p14:sldId id="276"/>
            <p14:sldId id="277"/>
            <p14:sldId id="278"/>
            <p14:sldId id="279"/>
            <p14:sldId id="280"/>
            <p14:sldId id="281"/>
            <p14:sldId id="282"/>
            <p14:sldId id="283"/>
            <p14:sldId id="284"/>
            <p14:sldId id="286"/>
            <p14:sldId id="287"/>
            <p14:sldId id="288"/>
            <p14:sldId id="289"/>
            <p14:sldId id="291"/>
            <p14:sldId id="292"/>
            <p14:sldId id="293"/>
            <p14:sldId id="294"/>
            <p14:sldId id="295"/>
            <p14:sldId id="311"/>
            <p14:sldId id="312"/>
            <p14:sldId id="313"/>
            <p14:sldId id="314"/>
            <p14:sldId id="315"/>
            <p14:sldId id="316"/>
            <p14:sldId id="317"/>
            <p14:sldId id="318"/>
            <p14:sldId id="319"/>
            <p14:sldId id="320"/>
            <p14:sldId id="321"/>
            <p14:sldId id="322"/>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4" autoAdjust="0"/>
    <p:restoredTop sz="94607" autoAdjust="0"/>
  </p:normalViewPr>
  <p:slideViewPr>
    <p:cSldViewPr>
      <p:cViewPr varScale="1">
        <p:scale>
          <a:sx n="68" d="100"/>
          <a:sy n="68" d="100"/>
        </p:scale>
        <p:origin x="143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BE94F0-0DA6-4D9D-B42D-04F2C8F335CD}" type="doc">
      <dgm:prSet loTypeId="urn:microsoft.com/office/officeart/2005/8/layout/hierarchy3" loCatId="list" qsTypeId="urn:microsoft.com/office/officeart/2005/8/quickstyle/3d9" qsCatId="3D" csTypeId="urn:microsoft.com/office/officeart/2005/8/colors/colorful4" csCatId="colorful" phldr="1"/>
      <dgm:spPr/>
      <dgm:t>
        <a:bodyPr/>
        <a:lstStyle/>
        <a:p>
          <a:endParaRPr lang="en-US"/>
        </a:p>
      </dgm:t>
    </dgm:pt>
    <dgm:pt modelId="{4A88A758-BB83-431F-A99A-5D07E005446C}">
      <dgm:prSet phldrT="[Text]"/>
      <dgm:spPr/>
      <dgm:t>
        <a:bodyPr/>
        <a:lstStyle/>
        <a:p>
          <a:r>
            <a:rPr lang="en-US" dirty="0"/>
            <a:t>Race</a:t>
          </a:r>
        </a:p>
      </dgm:t>
    </dgm:pt>
    <dgm:pt modelId="{EA4ECA43-34DF-45B3-9C60-67DFE65329FF}" type="parTrans" cxnId="{6EF0631E-1410-46BC-AA2C-8737AEDBE1A2}">
      <dgm:prSet/>
      <dgm:spPr/>
      <dgm:t>
        <a:bodyPr/>
        <a:lstStyle/>
        <a:p>
          <a:endParaRPr lang="en-US"/>
        </a:p>
      </dgm:t>
    </dgm:pt>
    <dgm:pt modelId="{7D098DAD-1230-48B1-9C00-6A83E3E2B69B}" type="sibTrans" cxnId="{6EF0631E-1410-46BC-AA2C-8737AEDBE1A2}">
      <dgm:prSet/>
      <dgm:spPr/>
      <dgm:t>
        <a:bodyPr/>
        <a:lstStyle/>
        <a:p>
          <a:endParaRPr lang="en-US"/>
        </a:p>
      </dgm:t>
    </dgm:pt>
    <dgm:pt modelId="{C73A5F15-3CCB-4FB2-9AA9-215CC029D59F}">
      <dgm:prSet phldrT="[Text]"/>
      <dgm:spPr/>
      <dgm:t>
        <a:bodyPr/>
        <a:lstStyle/>
        <a:p>
          <a:r>
            <a:rPr lang="en-US" dirty="0"/>
            <a:t>Color</a:t>
          </a:r>
        </a:p>
      </dgm:t>
    </dgm:pt>
    <dgm:pt modelId="{8C5EB21A-78CE-4457-BBCD-4020F4DC02BF}" type="parTrans" cxnId="{448C3233-5161-49C1-8BD0-7B21C35E046C}">
      <dgm:prSet/>
      <dgm:spPr/>
      <dgm:t>
        <a:bodyPr/>
        <a:lstStyle/>
        <a:p>
          <a:endParaRPr lang="en-US"/>
        </a:p>
      </dgm:t>
    </dgm:pt>
    <dgm:pt modelId="{DE9B3FB1-207E-4BD5-97A1-E830FF9C8894}" type="sibTrans" cxnId="{448C3233-5161-49C1-8BD0-7B21C35E046C}">
      <dgm:prSet/>
      <dgm:spPr/>
      <dgm:t>
        <a:bodyPr/>
        <a:lstStyle/>
        <a:p>
          <a:endParaRPr lang="en-US"/>
        </a:p>
      </dgm:t>
    </dgm:pt>
    <dgm:pt modelId="{6F56DF58-727F-4FEC-940A-B5EA00472D8D}">
      <dgm:prSet phldrT="[Text]"/>
      <dgm:spPr/>
      <dgm:t>
        <a:bodyPr/>
        <a:lstStyle/>
        <a:p>
          <a:r>
            <a:rPr lang="en-US" dirty="0"/>
            <a:t>National Origin</a:t>
          </a:r>
        </a:p>
      </dgm:t>
    </dgm:pt>
    <dgm:pt modelId="{F0424934-04B9-4DE2-83FF-9AF69B8E11F6}" type="parTrans" cxnId="{5CA67168-6B08-497E-9789-B665E6E114D5}">
      <dgm:prSet/>
      <dgm:spPr/>
      <dgm:t>
        <a:bodyPr/>
        <a:lstStyle/>
        <a:p>
          <a:endParaRPr lang="en-US"/>
        </a:p>
      </dgm:t>
    </dgm:pt>
    <dgm:pt modelId="{4630CD4B-C420-4140-8B86-EAB586CFD880}" type="sibTrans" cxnId="{5CA67168-6B08-497E-9789-B665E6E114D5}">
      <dgm:prSet/>
      <dgm:spPr/>
      <dgm:t>
        <a:bodyPr/>
        <a:lstStyle/>
        <a:p>
          <a:endParaRPr lang="en-US"/>
        </a:p>
      </dgm:t>
    </dgm:pt>
    <dgm:pt modelId="{392C68CD-AEF2-4B82-AE74-B8ADD6CF2E2C}" type="pres">
      <dgm:prSet presAssocID="{EABE94F0-0DA6-4D9D-B42D-04F2C8F335CD}" presName="diagram" presStyleCnt="0">
        <dgm:presLayoutVars>
          <dgm:chPref val="1"/>
          <dgm:dir/>
          <dgm:animOne val="branch"/>
          <dgm:animLvl val="lvl"/>
          <dgm:resizeHandles/>
        </dgm:presLayoutVars>
      </dgm:prSet>
      <dgm:spPr/>
    </dgm:pt>
    <dgm:pt modelId="{B79DC278-1A07-45B9-942C-2826A215D450}" type="pres">
      <dgm:prSet presAssocID="{4A88A758-BB83-431F-A99A-5D07E005446C}" presName="root" presStyleCnt="0"/>
      <dgm:spPr/>
    </dgm:pt>
    <dgm:pt modelId="{FBD534D9-A02C-4FD5-8202-39063B83CF2C}" type="pres">
      <dgm:prSet presAssocID="{4A88A758-BB83-431F-A99A-5D07E005446C}" presName="rootComposite" presStyleCnt="0"/>
      <dgm:spPr/>
    </dgm:pt>
    <dgm:pt modelId="{F30D2E21-82B1-4D02-89E8-1B0E3E507B62}" type="pres">
      <dgm:prSet presAssocID="{4A88A758-BB83-431F-A99A-5D07E005446C}" presName="rootText" presStyleLbl="node1" presStyleIdx="0" presStyleCnt="3"/>
      <dgm:spPr/>
    </dgm:pt>
    <dgm:pt modelId="{54618F61-909F-4681-AEA1-229435416B0C}" type="pres">
      <dgm:prSet presAssocID="{4A88A758-BB83-431F-A99A-5D07E005446C}" presName="rootConnector" presStyleLbl="node1" presStyleIdx="0" presStyleCnt="3"/>
      <dgm:spPr/>
    </dgm:pt>
    <dgm:pt modelId="{C76A3487-EDF5-443B-AEEF-F32789CB8479}" type="pres">
      <dgm:prSet presAssocID="{4A88A758-BB83-431F-A99A-5D07E005446C}" presName="childShape" presStyleCnt="0"/>
      <dgm:spPr/>
    </dgm:pt>
    <dgm:pt modelId="{EEB57742-6E7F-4C34-88B0-55D776022F67}" type="pres">
      <dgm:prSet presAssocID="{C73A5F15-3CCB-4FB2-9AA9-215CC029D59F}" presName="root" presStyleCnt="0"/>
      <dgm:spPr/>
    </dgm:pt>
    <dgm:pt modelId="{B39F1E59-C2E9-4DE2-8F27-42E2A1A58E45}" type="pres">
      <dgm:prSet presAssocID="{C73A5F15-3CCB-4FB2-9AA9-215CC029D59F}" presName="rootComposite" presStyleCnt="0"/>
      <dgm:spPr/>
    </dgm:pt>
    <dgm:pt modelId="{FEB2D9B0-C893-4D2B-9FAB-087CEFEB0BE5}" type="pres">
      <dgm:prSet presAssocID="{C73A5F15-3CCB-4FB2-9AA9-215CC029D59F}" presName="rootText" presStyleLbl="node1" presStyleIdx="1" presStyleCnt="3"/>
      <dgm:spPr/>
    </dgm:pt>
    <dgm:pt modelId="{7C0A3ED2-C081-4407-9931-954079BB70D1}" type="pres">
      <dgm:prSet presAssocID="{C73A5F15-3CCB-4FB2-9AA9-215CC029D59F}" presName="rootConnector" presStyleLbl="node1" presStyleIdx="1" presStyleCnt="3"/>
      <dgm:spPr/>
    </dgm:pt>
    <dgm:pt modelId="{C7CE7848-C64F-4410-8624-B83E2E881E29}" type="pres">
      <dgm:prSet presAssocID="{C73A5F15-3CCB-4FB2-9AA9-215CC029D59F}" presName="childShape" presStyleCnt="0"/>
      <dgm:spPr/>
    </dgm:pt>
    <dgm:pt modelId="{F60AA19A-BFF7-4BE5-AEFA-9F3CE82C7A35}" type="pres">
      <dgm:prSet presAssocID="{6F56DF58-727F-4FEC-940A-B5EA00472D8D}" presName="root" presStyleCnt="0"/>
      <dgm:spPr/>
    </dgm:pt>
    <dgm:pt modelId="{ADB5AB6B-3891-48EF-9C5C-0B9725D2C4BE}" type="pres">
      <dgm:prSet presAssocID="{6F56DF58-727F-4FEC-940A-B5EA00472D8D}" presName="rootComposite" presStyleCnt="0"/>
      <dgm:spPr/>
    </dgm:pt>
    <dgm:pt modelId="{B7A43663-C5B8-433F-898D-364A078CFC4B}" type="pres">
      <dgm:prSet presAssocID="{6F56DF58-727F-4FEC-940A-B5EA00472D8D}" presName="rootText" presStyleLbl="node1" presStyleIdx="2" presStyleCnt="3"/>
      <dgm:spPr/>
    </dgm:pt>
    <dgm:pt modelId="{E00A139C-D4A6-4577-929E-E49FA0A02C11}" type="pres">
      <dgm:prSet presAssocID="{6F56DF58-727F-4FEC-940A-B5EA00472D8D}" presName="rootConnector" presStyleLbl="node1" presStyleIdx="2" presStyleCnt="3"/>
      <dgm:spPr/>
    </dgm:pt>
    <dgm:pt modelId="{9BC55530-EED9-45EF-AD6B-3002F693484E}" type="pres">
      <dgm:prSet presAssocID="{6F56DF58-727F-4FEC-940A-B5EA00472D8D}" presName="childShape" presStyleCnt="0"/>
      <dgm:spPr/>
    </dgm:pt>
  </dgm:ptLst>
  <dgm:cxnLst>
    <dgm:cxn modelId="{6EF0631E-1410-46BC-AA2C-8737AEDBE1A2}" srcId="{EABE94F0-0DA6-4D9D-B42D-04F2C8F335CD}" destId="{4A88A758-BB83-431F-A99A-5D07E005446C}" srcOrd="0" destOrd="0" parTransId="{EA4ECA43-34DF-45B3-9C60-67DFE65329FF}" sibTransId="{7D098DAD-1230-48B1-9C00-6A83E3E2B69B}"/>
    <dgm:cxn modelId="{448C3233-5161-49C1-8BD0-7B21C35E046C}" srcId="{EABE94F0-0DA6-4D9D-B42D-04F2C8F335CD}" destId="{C73A5F15-3CCB-4FB2-9AA9-215CC029D59F}" srcOrd="1" destOrd="0" parTransId="{8C5EB21A-78CE-4457-BBCD-4020F4DC02BF}" sibTransId="{DE9B3FB1-207E-4BD5-97A1-E830FF9C8894}"/>
    <dgm:cxn modelId="{5CA67168-6B08-497E-9789-B665E6E114D5}" srcId="{EABE94F0-0DA6-4D9D-B42D-04F2C8F335CD}" destId="{6F56DF58-727F-4FEC-940A-B5EA00472D8D}" srcOrd="2" destOrd="0" parTransId="{F0424934-04B9-4DE2-83FF-9AF69B8E11F6}" sibTransId="{4630CD4B-C420-4140-8B86-EAB586CFD880}"/>
    <dgm:cxn modelId="{65021B4E-30B0-46C4-8836-D8729D86DCA7}" type="presOf" srcId="{6F56DF58-727F-4FEC-940A-B5EA00472D8D}" destId="{B7A43663-C5B8-433F-898D-364A078CFC4B}" srcOrd="0" destOrd="0" presId="urn:microsoft.com/office/officeart/2005/8/layout/hierarchy3"/>
    <dgm:cxn modelId="{1B851C75-3F02-477E-8A57-4C4C518F29B2}" type="presOf" srcId="{C73A5F15-3CCB-4FB2-9AA9-215CC029D59F}" destId="{7C0A3ED2-C081-4407-9931-954079BB70D1}" srcOrd="1" destOrd="0" presId="urn:microsoft.com/office/officeart/2005/8/layout/hierarchy3"/>
    <dgm:cxn modelId="{574A6A57-611A-4CBD-9948-3E4D925E1C43}" type="presOf" srcId="{C73A5F15-3CCB-4FB2-9AA9-215CC029D59F}" destId="{FEB2D9B0-C893-4D2B-9FAB-087CEFEB0BE5}" srcOrd="0" destOrd="0" presId="urn:microsoft.com/office/officeart/2005/8/layout/hierarchy3"/>
    <dgm:cxn modelId="{D3393C82-F458-42E2-A23F-21796FCD2E00}" type="presOf" srcId="{4A88A758-BB83-431F-A99A-5D07E005446C}" destId="{54618F61-909F-4681-AEA1-229435416B0C}" srcOrd="1" destOrd="0" presId="urn:microsoft.com/office/officeart/2005/8/layout/hierarchy3"/>
    <dgm:cxn modelId="{57074CE4-901E-4293-B94D-76049270B5E0}" type="presOf" srcId="{4A88A758-BB83-431F-A99A-5D07E005446C}" destId="{F30D2E21-82B1-4D02-89E8-1B0E3E507B62}" srcOrd="0" destOrd="0" presId="urn:microsoft.com/office/officeart/2005/8/layout/hierarchy3"/>
    <dgm:cxn modelId="{22692FE7-B603-4E80-9276-EDD053F88430}" type="presOf" srcId="{EABE94F0-0DA6-4D9D-B42D-04F2C8F335CD}" destId="{392C68CD-AEF2-4B82-AE74-B8ADD6CF2E2C}" srcOrd="0" destOrd="0" presId="urn:microsoft.com/office/officeart/2005/8/layout/hierarchy3"/>
    <dgm:cxn modelId="{9A0285EC-4D8B-4C57-826F-5616879AB92A}" type="presOf" srcId="{6F56DF58-727F-4FEC-940A-B5EA00472D8D}" destId="{E00A139C-D4A6-4577-929E-E49FA0A02C11}" srcOrd="1" destOrd="0" presId="urn:microsoft.com/office/officeart/2005/8/layout/hierarchy3"/>
    <dgm:cxn modelId="{BCF07AF8-1592-4B01-B477-B0CCB52A0716}" type="presParOf" srcId="{392C68CD-AEF2-4B82-AE74-B8ADD6CF2E2C}" destId="{B79DC278-1A07-45B9-942C-2826A215D450}" srcOrd="0" destOrd="0" presId="urn:microsoft.com/office/officeart/2005/8/layout/hierarchy3"/>
    <dgm:cxn modelId="{4F2D147A-4F78-4D52-A67B-4C8EFD82BE83}" type="presParOf" srcId="{B79DC278-1A07-45B9-942C-2826A215D450}" destId="{FBD534D9-A02C-4FD5-8202-39063B83CF2C}" srcOrd="0" destOrd="0" presId="urn:microsoft.com/office/officeart/2005/8/layout/hierarchy3"/>
    <dgm:cxn modelId="{B158D3EF-F58E-4D76-9F41-7278AEF88F40}" type="presParOf" srcId="{FBD534D9-A02C-4FD5-8202-39063B83CF2C}" destId="{F30D2E21-82B1-4D02-89E8-1B0E3E507B62}" srcOrd="0" destOrd="0" presId="urn:microsoft.com/office/officeart/2005/8/layout/hierarchy3"/>
    <dgm:cxn modelId="{94D83FB0-4DA8-477C-A5BC-65358F2E7AAD}" type="presParOf" srcId="{FBD534D9-A02C-4FD5-8202-39063B83CF2C}" destId="{54618F61-909F-4681-AEA1-229435416B0C}" srcOrd="1" destOrd="0" presId="urn:microsoft.com/office/officeart/2005/8/layout/hierarchy3"/>
    <dgm:cxn modelId="{0ED70373-695B-47F2-9223-A2B173781FE8}" type="presParOf" srcId="{B79DC278-1A07-45B9-942C-2826A215D450}" destId="{C76A3487-EDF5-443B-AEEF-F32789CB8479}" srcOrd="1" destOrd="0" presId="urn:microsoft.com/office/officeart/2005/8/layout/hierarchy3"/>
    <dgm:cxn modelId="{E89A8ED7-8D2D-4179-9733-4E2768409AC8}" type="presParOf" srcId="{392C68CD-AEF2-4B82-AE74-B8ADD6CF2E2C}" destId="{EEB57742-6E7F-4C34-88B0-55D776022F67}" srcOrd="1" destOrd="0" presId="urn:microsoft.com/office/officeart/2005/8/layout/hierarchy3"/>
    <dgm:cxn modelId="{1A4863B1-971A-4F56-A30E-2105F14F3091}" type="presParOf" srcId="{EEB57742-6E7F-4C34-88B0-55D776022F67}" destId="{B39F1E59-C2E9-4DE2-8F27-42E2A1A58E45}" srcOrd="0" destOrd="0" presId="urn:microsoft.com/office/officeart/2005/8/layout/hierarchy3"/>
    <dgm:cxn modelId="{B38D5628-01D4-4DE7-BCF5-A2DAA5938315}" type="presParOf" srcId="{B39F1E59-C2E9-4DE2-8F27-42E2A1A58E45}" destId="{FEB2D9B0-C893-4D2B-9FAB-087CEFEB0BE5}" srcOrd="0" destOrd="0" presId="urn:microsoft.com/office/officeart/2005/8/layout/hierarchy3"/>
    <dgm:cxn modelId="{701264D3-CFD9-4774-B7EE-896507AAC464}" type="presParOf" srcId="{B39F1E59-C2E9-4DE2-8F27-42E2A1A58E45}" destId="{7C0A3ED2-C081-4407-9931-954079BB70D1}" srcOrd="1" destOrd="0" presId="urn:microsoft.com/office/officeart/2005/8/layout/hierarchy3"/>
    <dgm:cxn modelId="{95456FA4-EB3C-4FDB-963A-17A9E54BFA15}" type="presParOf" srcId="{EEB57742-6E7F-4C34-88B0-55D776022F67}" destId="{C7CE7848-C64F-4410-8624-B83E2E881E29}" srcOrd="1" destOrd="0" presId="urn:microsoft.com/office/officeart/2005/8/layout/hierarchy3"/>
    <dgm:cxn modelId="{A712320E-C5CC-454B-84FA-533F0E68D5BA}" type="presParOf" srcId="{392C68CD-AEF2-4B82-AE74-B8ADD6CF2E2C}" destId="{F60AA19A-BFF7-4BE5-AEFA-9F3CE82C7A35}" srcOrd="2" destOrd="0" presId="urn:microsoft.com/office/officeart/2005/8/layout/hierarchy3"/>
    <dgm:cxn modelId="{F15A75A9-32B9-4E9F-9E09-73DF4CF4EAAA}" type="presParOf" srcId="{F60AA19A-BFF7-4BE5-AEFA-9F3CE82C7A35}" destId="{ADB5AB6B-3891-48EF-9C5C-0B9725D2C4BE}" srcOrd="0" destOrd="0" presId="urn:microsoft.com/office/officeart/2005/8/layout/hierarchy3"/>
    <dgm:cxn modelId="{38119B0B-A639-4327-8F33-E8F2E18BCE8B}" type="presParOf" srcId="{ADB5AB6B-3891-48EF-9C5C-0B9725D2C4BE}" destId="{B7A43663-C5B8-433F-898D-364A078CFC4B}" srcOrd="0" destOrd="0" presId="urn:microsoft.com/office/officeart/2005/8/layout/hierarchy3"/>
    <dgm:cxn modelId="{BC4FE90F-13BD-4615-91AB-B4B1AE8A08C2}" type="presParOf" srcId="{ADB5AB6B-3891-48EF-9C5C-0B9725D2C4BE}" destId="{E00A139C-D4A6-4577-929E-E49FA0A02C11}" srcOrd="1" destOrd="0" presId="urn:microsoft.com/office/officeart/2005/8/layout/hierarchy3"/>
    <dgm:cxn modelId="{354823A3-66E0-4171-8753-F8043FB36F7D}" type="presParOf" srcId="{F60AA19A-BFF7-4BE5-AEFA-9F3CE82C7A35}" destId="{9BC55530-EED9-45EF-AD6B-3002F693484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8C7C0B4-B973-4C83-AA39-DC685ADE00C2}" type="doc">
      <dgm:prSet loTypeId="urn:microsoft.com/office/officeart/2005/8/layout/hList3" loCatId="list" qsTypeId="urn:microsoft.com/office/officeart/2005/8/quickstyle/3d1" qsCatId="3D" csTypeId="urn:microsoft.com/office/officeart/2005/8/colors/colorful4" csCatId="colorful" phldr="1"/>
      <dgm:spPr/>
      <dgm:t>
        <a:bodyPr/>
        <a:lstStyle/>
        <a:p>
          <a:endParaRPr lang="en-US"/>
        </a:p>
      </dgm:t>
    </dgm:pt>
    <dgm:pt modelId="{B529D285-B5F2-4F7F-871B-27B5504F6C45}">
      <dgm:prSet phldrT="[Text]"/>
      <dgm:spPr>
        <a:solidFill>
          <a:schemeClr val="bg1"/>
        </a:solidFill>
      </dgm:spPr>
      <dgm:t>
        <a:bodyPr/>
        <a:lstStyle/>
        <a:p>
          <a:pPr algn="l"/>
          <a:r>
            <a:rPr lang="en-US" dirty="0">
              <a:solidFill>
                <a:schemeClr val="tx1"/>
              </a:solidFill>
            </a:rPr>
            <a:t>A “recipient” receives FFA and/or operates a program or activity (e.g. a state, local or municipal department/ agency, or other entity)</a:t>
          </a:r>
        </a:p>
      </dgm:t>
    </dgm:pt>
    <dgm:pt modelId="{A92ADC06-7ABB-48D8-B8AF-C5B71294AC07}" type="parTrans" cxnId="{21A97109-8982-4B63-B4F1-544A9D10DE07}">
      <dgm:prSet/>
      <dgm:spPr/>
      <dgm:t>
        <a:bodyPr/>
        <a:lstStyle/>
        <a:p>
          <a:endParaRPr lang="en-US"/>
        </a:p>
      </dgm:t>
    </dgm:pt>
    <dgm:pt modelId="{A95C5AB0-7E07-4321-B860-3B491F65F24D}" type="sibTrans" cxnId="{21A97109-8982-4B63-B4F1-544A9D10DE07}">
      <dgm:prSet/>
      <dgm:spPr/>
      <dgm:t>
        <a:bodyPr/>
        <a:lstStyle/>
        <a:p>
          <a:endParaRPr lang="en-US"/>
        </a:p>
      </dgm:t>
    </dgm:pt>
    <dgm:pt modelId="{E7318058-1D18-48F5-991F-042678440FF2}">
      <dgm:prSet phldrT="[Text]" custT="1"/>
      <dgm:spPr>
        <a:solidFill>
          <a:schemeClr val="bg2">
            <a:lumMod val="75000"/>
          </a:schemeClr>
        </a:solidFill>
      </dgm:spPr>
      <dgm:t>
        <a:bodyPr/>
        <a:lstStyle/>
        <a:p>
          <a:pPr algn="l"/>
          <a:r>
            <a:rPr lang="en-US" sz="3600" i="1" dirty="0"/>
            <a:t>Primary Recipient -</a:t>
          </a:r>
        </a:p>
        <a:p>
          <a:pPr algn="l"/>
          <a:r>
            <a:rPr lang="en-US" sz="2800" i="0" dirty="0"/>
            <a:t>Transfers or distributes assistance to another recipient or subrecipient</a:t>
          </a:r>
        </a:p>
      </dgm:t>
    </dgm:pt>
    <dgm:pt modelId="{1E43A72E-F5C6-46CB-8C51-5A409AAA48B6}" type="parTrans" cxnId="{ABA04867-E164-43D3-B19F-AC7E0264909A}">
      <dgm:prSet/>
      <dgm:spPr/>
      <dgm:t>
        <a:bodyPr/>
        <a:lstStyle/>
        <a:p>
          <a:endParaRPr lang="en-US"/>
        </a:p>
      </dgm:t>
    </dgm:pt>
    <dgm:pt modelId="{2C4F757F-0C78-466E-8DD7-6F14DAB2C75B}" type="sibTrans" cxnId="{ABA04867-E164-43D3-B19F-AC7E0264909A}">
      <dgm:prSet/>
      <dgm:spPr/>
      <dgm:t>
        <a:bodyPr/>
        <a:lstStyle/>
        <a:p>
          <a:endParaRPr lang="en-US"/>
        </a:p>
      </dgm:t>
    </dgm:pt>
    <dgm:pt modelId="{8DF6EB2C-536C-4829-94C1-B94CB9A4E2EA}">
      <dgm:prSet phldrT="[Text]" custT="1"/>
      <dgm:spPr>
        <a:solidFill>
          <a:schemeClr val="tx2">
            <a:lumMod val="75000"/>
          </a:schemeClr>
        </a:solidFill>
      </dgm:spPr>
      <dgm:t>
        <a:bodyPr/>
        <a:lstStyle/>
        <a:p>
          <a:pPr algn="l"/>
          <a:r>
            <a:rPr lang="en-US" sz="3600" i="1" dirty="0"/>
            <a:t>Subrecipient – </a:t>
          </a:r>
        </a:p>
        <a:p>
          <a:pPr algn="l"/>
          <a:r>
            <a:rPr lang="en-US" sz="2800" i="0" dirty="0"/>
            <a:t>Distributes assistance to an ultimate beneficiary (e.g., contractors, subcontractors or grantees)</a:t>
          </a:r>
        </a:p>
      </dgm:t>
    </dgm:pt>
    <dgm:pt modelId="{DF39D167-8DC6-40C6-9BED-FE697B3F28D0}" type="parTrans" cxnId="{A6A97983-4335-4024-A1EA-E2CE84D8D26F}">
      <dgm:prSet/>
      <dgm:spPr/>
      <dgm:t>
        <a:bodyPr/>
        <a:lstStyle/>
        <a:p>
          <a:endParaRPr lang="en-US"/>
        </a:p>
      </dgm:t>
    </dgm:pt>
    <dgm:pt modelId="{6B2BDC09-2AC1-44EB-B9C2-7205C86E15F8}" type="sibTrans" cxnId="{A6A97983-4335-4024-A1EA-E2CE84D8D26F}">
      <dgm:prSet/>
      <dgm:spPr/>
      <dgm:t>
        <a:bodyPr/>
        <a:lstStyle/>
        <a:p>
          <a:endParaRPr lang="en-US"/>
        </a:p>
      </dgm:t>
    </dgm:pt>
    <dgm:pt modelId="{06D2FD16-6CC2-4707-A6B5-62E2A9ABDE33}" type="pres">
      <dgm:prSet presAssocID="{58C7C0B4-B973-4C83-AA39-DC685ADE00C2}" presName="composite" presStyleCnt="0">
        <dgm:presLayoutVars>
          <dgm:chMax val="1"/>
          <dgm:dir/>
          <dgm:resizeHandles val="exact"/>
        </dgm:presLayoutVars>
      </dgm:prSet>
      <dgm:spPr/>
    </dgm:pt>
    <dgm:pt modelId="{C8A0E442-66EE-4FB7-B2DC-CBB27A871C69}" type="pres">
      <dgm:prSet presAssocID="{B529D285-B5F2-4F7F-871B-27B5504F6C45}" presName="roof" presStyleLbl="dkBgShp" presStyleIdx="0" presStyleCnt="2" custLinFactNeighborY="1708"/>
      <dgm:spPr/>
    </dgm:pt>
    <dgm:pt modelId="{B22FB335-659B-4B30-8C27-CF45D26155D8}" type="pres">
      <dgm:prSet presAssocID="{B529D285-B5F2-4F7F-871B-27B5504F6C45}" presName="pillars" presStyleCnt="0"/>
      <dgm:spPr/>
    </dgm:pt>
    <dgm:pt modelId="{6B727F1A-C6B5-4C0B-A7B0-41595B44C68F}" type="pres">
      <dgm:prSet presAssocID="{B529D285-B5F2-4F7F-871B-27B5504F6C45}" presName="pillar1" presStyleLbl="node1" presStyleIdx="0" presStyleCnt="2" custLinFactNeighborY="-452">
        <dgm:presLayoutVars>
          <dgm:bulletEnabled val="1"/>
        </dgm:presLayoutVars>
      </dgm:prSet>
      <dgm:spPr/>
    </dgm:pt>
    <dgm:pt modelId="{ED9DC906-1774-49CF-A8AE-CC61291B197D}" type="pres">
      <dgm:prSet presAssocID="{8DF6EB2C-536C-4829-94C1-B94CB9A4E2EA}" presName="pillarX" presStyleLbl="node1" presStyleIdx="1" presStyleCnt="2" custScaleY="105345" custLinFactNeighborX="-870" custLinFactNeighborY="2220">
        <dgm:presLayoutVars>
          <dgm:bulletEnabled val="1"/>
        </dgm:presLayoutVars>
      </dgm:prSet>
      <dgm:spPr/>
    </dgm:pt>
    <dgm:pt modelId="{229DBDEF-9C5C-4F30-93EA-0F687D9980EE}" type="pres">
      <dgm:prSet presAssocID="{B529D285-B5F2-4F7F-871B-27B5504F6C45}" presName="base" presStyleLbl="dkBgShp" presStyleIdx="1" presStyleCnt="2"/>
      <dgm:spPr>
        <a:solidFill>
          <a:schemeClr val="bg1"/>
        </a:solidFill>
      </dgm:spPr>
    </dgm:pt>
  </dgm:ptLst>
  <dgm:cxnLst>
    <dgm:cxn modelId="{21A97109-8982-4B63-B4F1-544A9D10DE07}" srcId="{58C7C0B4-B973-4C83-AA39-DC685ADE00C2}" destId="{B529D285-B5F2-4F7F-871B-27B5504F6C45}" srcOrd="0" destOrd="0" parTransId="{A92ADC06-7ABB-48D8-B8AF-C5B71294AC07}" sibTransId="{A95C5AB0-7E07-4321-B860-3B491F65F24D}"/>
    <dgm:cxn modelId="{1F59E712-DB07-471C-999A-05A99A5AD853}" type="presOf" srcId="{E7318058-1D18-48F5-991F-042678440FF2}" destId="{6B727F1A-C6B5-4C0B-A7B0-41595B44C68F}" srcOrd="0" destOrd="0" presId="urn:microsoft.com/office/officeart/2005/8/layout/hList3"/>
    <dgm:cxn modelId="{8F67B263-D3B5-4888-809E-A5D1D6D62659}" type="presOf" srcId="{8DF6EB2C-536C-4829-94C1-B94CB9A4E2EA}" destId="{ED9DC906-1774-49CF-A8AE-CC61291B197D}" srcOrd="0" destOrd="0" presId="urn:microsoft.com/office/officeart/2005/8/layout/hList3"/>
    <dgm:cxn modelId="{ABA04867-E164-43D3-B19F-AC7E0264909A}" srcId="{B529D285-B5F2-4F7F-871B-27B5504F6C45}" destId="{E7318058-1D18-48F5-991F-042678440FF2}" srcOrd="0" destOrd="0" parTransId="{1E43A72E-F5C6-46CB-8C51-5A409AAA48B6}" sibTransId="{2C4F757F-0C78-466E-8DD7-6F14DAB2C75B}"/>
    <dgm:cxn modelId="{A6A97983-4335-4024-A1EA-E2CE84D8D26F}" srcId="{B529D285-B5F2-4F7F-871B-27B5504F6C45}" destId="{8DF6EB2C-536C-4829-94C1-B94CB9A4E2EA}" srcOrd="1" destOrd="0" parTransId="{DF39D167-8DC6-40C6-9BED-FE697B3F28D0}" sibTransId="{6B2BDC09-2AC1-44EB-B9C2-7205C86E15F8}"/>
    <dgm:cxn modelId="{7E9510BC-3D2F-44D8-8B84-2B1A820B7E74}" type="presOf" srcId="{58C7C0B4-B973-4C83-AA39-DC685ADE00C2}" destId="{06D2FD16-6CC2-4707-A6B5-62E2A9ABDE33}" srcOrd="0" destOrd="0" presId="urn:microsoft.com/office/officeart/2005/8/layout/hList3"/>
    <dgm:cxn modelId="{DE2D56D6-B148-4DE2-8C47-897DD3A226D1}" type="presOf" srcId="{B529D285-B5F2-4F7F-871B-27B5504F6C45}" destId="{C8A0E442-66EE-4FB7-B2DC-CBB27A871C69}" srcOrd="0" destOrd="0" presId="urn:microsoft.com/office/officeart/2005/8/layout/hList3"/>
    <dgm:cxn modelId="{AA397819-E697-4FC1-BE62-18CA8FA014C0}" type="presParOf" srcId="{06D2FD16-6CC2-4707-A6B5-62E2A9ABDE33}" destId="{C8A0E442-66EE-4FB7-B2DC-CBB27A871C69}" srcOrd="0" destOrd="0" presId="urn:microsoft.com/office/officeart/2005/8/layout/hList3"/>
    <dgm:cxn modelId="{8FE3BF61-D7DD-4618-8CC1-D65E5227A8B4}" type="presParOf" srcId="{06D2FD16-6CC2-4707-A6B5-62E2A9ABDE33}" destId="{B22FB335-659B-4B30-8C27-CF45D26155D8}" srcOrd="1" destOrd="0" presId="urn:microsoft.com/office/officeart/2005/8/layout/hList3"/>
    <dgm:cxn modelId="{373C88F6-D75E-4870-A475-0D02FDF1AE97}" type="presParOf" srcId="{B22FB335-659B-4B30-8C27-CF45D26155D8}" destId="{6B727F1A-C6B5-4C0B-A7B0-41595B44C68F}" srcOrd="0" destOrd="0" presId="urn:microsoft.com/office/officeart/2005/8/layout/hList3"/>
    <dgm:cxn modelId="{624CCAC0-CB5A-445F-9E69-02996AF63831}" type="presParOf" srcId="{B22FB335-659B-4B30-8C27-CF45D26155D8}" destId="{ED9DC906-1774-49CF-A8AE-CC61291B197D}" srcOrd="1" destOrd="0" presId="urn:microsoft.com/office/officeart/2005/8/layout/hList3"/>
    <dgm:cxn modelId="{E73FBF4D-2F24-4F58-BFD0-528DD69463C8}" type="presParOf" srcId="{06D2FD16-6CC2-4707-A6B5-62E2A9ABDE33}" destId="{229DBDEF-9C5C-4F30-93EA-0F687D9980E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76DE4D5-5276-478A-99BD-8833D266A1DC}" type="doc">
      <dgm:prSet loTypeId="urn:microsoft.com/office/officeart/2005/8/layout/hList9" loCatId="list" qsTypeId="urn:microsoft.com/office/officeart/2005/8/quickstyle/3d1" qsCatId="3D" csTypeId="urn:microsoft.com/office/officeart/2005/8/colors/accent0_3" csCatId="mainScheme" phldr="1"/>
      <dgm:spPr/>
      <dgm:t>
        <a:bodyPr/>
        <a:lstStyle/>
        <a:p>
          <a:endParaRPr lang="en-US"/>
        </a:p>
      </dgm:t>
    </dgm:pt>
    <dgm:pt modelId="{9A55230E-ADA1-47BF-9D46-9BF8554AE3C7}">
      <dgm:prSet/>
      <dgm:spPr/>
      <dgm:t>
        <a:bodyPr/>
        <a:lstStyle/>
        <a:p>
          <a:r>
            <a:rPr lang="en-US" dirty="0"/>
            <a:t>Bottom Line!!!</a:t>
          </a:r>
        </a:p>
      </dgm:t>
    </dgm:pt>
    <dgm:pt modelId="{123A775A-439E-406E-A31D-4375C8005E4F}" type="parTrans" cxnId="{8B88CD3C-1561-493E-B2DF-33B83DE63B68}">
      <dgm:prSet/>
      <dgm:spPr/>
      <dgm:t>
        <a:bodyPr/>
        <a:lstStyle/>
        <a:p>
          <a:endParaRPr lang="en-US"/>
        </a:p>
      </dgm:t>
    </dgm:pt>
    <dgm:pt modelId="{10103291-A458-444E-91D6-E6DCACC4BCE9}" type="sibTrans" cxnId="{8B88CD3C-1561-493E-B2DF-33B83DE63B68}">
      <dgm:prSet/>
      <dgm:spPr/>
      <dgm:t>
        <a:bodyPr/>
        <a:lstStyle/>
        <a:p>
          <a:endParaRPr lang="en-US"/>
        </a:p>
      </dgm:t>
    </dgm:pt>
    <dgm:pt modelId="{65E7F272-EA34-415D-8BAF-8F40DC80D6E9}">
      <dgm:prSet custT="1"/>
      <dgm:spPr/>
      <dgm:t>
        <a:bodyPr/>
        <a:lstStyle/>
        <a:p>
          <a:r>
            <a:rPr lang="en-US" sz="2800" dirty="0"/>
            <a:t>“Simple justice requires that public funds, to which all taxpayers of all races contribute, not be spent in any fashion which encourages, entrenches, subsidizes, or results in racial discrimination.”</a:t>
          </a:r>
        </a:p>
        <a:p>
          <a:r>
            <a:rPr lang="en-US" sz="2400" dirty="0"/>
            <a:t>(</a:t>
          </a:r>
          <a:r>
            <a:rPr lang="en-US" sz="1800" dirty="0"/>
            <a:t>President John F. Kennedy, in his message calling for the enactment of Title VI, 1963</a:t>
          </a:r>
          <a:r>
            <a:rPr lang="en-US" sz="2400" dirty="0"/>
            <a:t>)</a:t>
          </a:r>
        </a:p>
      </dgm:t>
    </dgm:pt>
    <dgm:pt modelId="{0CE57993-CDEC-45BC-BF95-B0802EFA97D2}" type="parTrans" cxnId="{D81F2787-728E-4503-B1C2-B7E3FC7E936B}">
      <dgm:prSet/>
      <dgm:spPr/>
      <dgm:t>
        <a:bodyPr/>
        <a:lstStyle/>
        <a:p>
          <a:endParaRPr lang="en-US"/>
        </a:p>
      </dgm:t>
    </dgm:pt>
    <dgm:pt modelId="{AE8AB38D-F155-4165-9D2E-E5019382C8E7}" type="sibTrans" cxnId="{D81F2787-728E-4503-B1C2-B7E3FC7E936B}">
      <dgm:prSet/>
      <dgm:spPr/>
      <dgm:t>
        <a:bodyPr/>
        <a:lstStyle/>
        <a:p>
          <a:endParaRPr lang="en-US"/>
        </a:p>
      </dgm:t>
    </dgm:pt>
    <dgm:pt modelId="{6246B2BD-1CA1-4C5F-BAD5-22F5AD15BE0C}" type="pres">
      <dgm:prSet presAssocID="{D76DE4D5-5276-478A-99BD-8833D266A1DC}" presName="list" presStyleCnt="0">
        <dgm:presLayoutVars>
          <dgm:dir/>
          <dgm:animLvl val="lvl"/>
        </dgm:presLayoutVars>
      </dgm:prSet>
      <dgm:spPr/>
    </dgm:pt>
    <dgm:pt modelId="{3D49CA4D-97CD-4D99-AF78-22511F807DEB}" type="pres">
      <dgm:prSet presAssocID="{9A55230E-ADA1-47BF-9D46-9BF8554AE3C7}" presName="posSpace" presStyleCnt="0"/>
      <dgm:spPr/>
    </dgm:pt>
    <dgm:pt modelId="{E7B1C790-76CF-43AC-8D1D-65B6544D2E3B}" type="pres">
      <dgm:prSet presAssocID="{9A55230E-ADA1-47BF-9D46-9BF8554AE3C7}" presName="vertFlow" presStyleCnt="0"/>
      <dgm:spPr/>
    </dgm:pt>
    <dgm:pt modelId="{F8154B83-6E4B-4BC7-967E-0A803FF75D96}" type="pres">
      <dgm:prSet presAssocID="{9A55230E-ADA1-47BF-9D46-9BF8554AE3C7}" presName="topSpace" presStyleCnt="0"/>
      <dgm:spPr/>
    </dgm:pt>
    <dgm:pt modelId="{034DB8F6-8F59-4270-B87B-12E6F34C4ABA}" type="pres">
      <dgm:prSet presAssocID="{9A55230E-ADA1-47BF-9D46-9BF8554AE3C7}" presName="firstComp" presStyleCnt="0"/>
      <dgm:spPr/>
    </dgm:pt>
    <dgm:pt modelId="{C16707FA-BE07-48C9-A001-8368EC128BD5}" type="pres">
      <dgm:prSet presAssocID="{9A55230E-ADA1-47BF-9D46-9BF8554AE3C7}" presName="firstChild" presStyleLbl="bgAccFollowNode1" presStyleIdx="0" presStyleCnt="1" custScaleX="110655" custScaleY="123035"/>
      <dgm:spPr/>
    </dgm:pt>
    <dgm:pt modelId="{F6066324-DDBF-4AFF-ACCD-B5ACA7E39B0A}" type="pres">
      <dgm:prSet presAssocID="{9A55230E-ADA1-47BF-9D46-9BF8554AE3C7}" presName="firstChildTx" presStyleLbl="bgAccFollowNode1" presStyleIdx="0" presStyleCnt="1">
        <dgm:presLayoutVars>
          <dgm:bulletEnabled val="1"/>
        </dgm:presLayoutVars>
      </dgm:prSet>
      <dgm:spPr/>
    </dgm:pt>
    <dgm:pt modelId="{DBFC6E38-793B-422C-B99B-B608BF58F464}" type="pres">
      <dgm:prSet presAssocID="{9A55230E-ADA1-47BF-9D46-9BF8554AE3C7}" presName="negSpace" presStyleCnt="0"/>
      <dgm:spPr/>
    </dgm:pt>
    <dgm:pt modelId="{609964C0-E6F7-4739-AD7F-7CBAEA73C0F7}" type="pres">
      <dgm:prSet presAssocID="{9A55230E-ADA1-47BF-9D46-9BF8554AE3C7}" presName="circle" presStyleLbl="node1" presStyleIdx="0" presStyleCnt="1" custLinFactNeighborX="-10831" custLinFactNeighborY="-1643"/>
      <dgm:spPr/>
    </dgm:pt>
  </dgm:ptLst>
  <dgm:cxnLst>
    <dgm:cxn modelId="{64C5971D-087D-4714-AB51-4D14C562D9C9}" type="presOf" srcId="{9A55230E-ADA1-47BF-9D46-9BF8554AE3C7}" destId="{609964C0-E6F7-4739-AD7F-7CBAEA73C0F7}" srcOrd="0" destOrd="0" presId="urn:microsoft.com/office/officeart/2005/8/layout/hList9"/>
    <dgm:cxn modelId="{8B88CD3C-1561-493E-B2DF-33B83DE63B68}" srcId="{D76DE4D5-5276-478A-99BD-8833D266A1DC}" destId="{9A55230E-ADA1-47BF-9D46-9BF8554AE3C7}" srcOrd="0" destOrd="0" parTransId="{123A775A-439E-406E-A31D-4375C8005E4F}" sibTransId="{10103291-A458-444E-91D6-E6DCACC4BCE9}"/>
    <dgm:cxn modelId="{1EB8B644-5524-4CC5-B1AB-2BF9EABE62C8}" type="presOf" srcId="{D76DE4D5-5276-478A-99BD-8833D266A1DC}" destId="{6246B2BD-1CA1-4C5F-BAD5-22F5AD15BE0C}" srcOrd="0" destOrd="0" presId="urn:microsoft.com/office/officeart/2005/8/layout/hList9"/>
    <dgm:cxn modelId="{D81F2787-728E-4503-B1C2-B7E3FC7E936B}" srcId="{9A55230E-ADA1-47BF-9D46-9BF8554AE3C7}" destId="{65E7F272-EA34-415D-8BAF-8F40DC80D6E9}" srcOrd="0" destOrd="0" parTransId="{0CE57993-CDEC-45BC-BF95-B0802EFA97D2}" sibTransId="{AE8AB38D-F155-4165-9D2E-E5019382C8E7}"/>
    <dgm:cxn modelId="{BAF872A4-AB0F-44EB-869D-0A95925D5D42}" type="presOf" srcId="{65E7F272-EA34-415D-8BAF-8F40DC80D6E9}" destId="{C16707FA-BE07-48C9-A001-8368EC128BD5}" srcOrd="0" destOrd="0" presId="urn:microsoft.com/office/officeart/2005/8/layout/hList9"/>
    <dgm:cxn modelId="{58D5A0AD-1DEC-44B5-A2EE-1AD312D68167}" type="presOf" srcId="{65E7F272-EA34-415D-8BAF-8F40DC80D6E9}" destId="{F6066324-DDBF-4AFF-ACCD-B5ACA7E39B0A}" srcOrd="1" destOrd="0" presId="urn:microsoft.com/office/officeart/2005/8/layout/hList9"/>
    <dgm:cxn modelId="{80730AB4-77AD-487B-988F-96E199BCDF51}" type="presParOf" srcId="{6246B2BD-1CA1-4C5F-BAD5-22F5AD15BE0C}" destId="{3D49CA4D-97CD-4D99-AF78-22511F807DEB}" srcOrd="0" destOrd="0" presId="urn:microsoft.com/office/officeart/2005/8/layout/hList9"/>
    <dgm:cxn modelId="{09355EF3-426C-44F4-A3D5-A29EDABD7298}" type="presParOf" srcId="{6246B2BD-1CA1-4C5F-BAD5-22F5AD15BE0C}" destId="{E7B1C790-76CF-43AC-8D1D-65B6544D2E3B}" srcOrd="1" destOrd="0" presId="urn:microsoft.com/office/officeart/2005/8/layout/hList9"/>
    <dgm:cxn modelId="{DD4E47FF-49BA-4882-8A46-60C56B4F3FB7}" type="presParOf" srcId="{E7B1C790-76CF-43AC-8D1D-65B6544D2E3B}" destId="{F8154B83-6E4B-4BC7-967E-0A803FF75D96}" srcOrd="0" destOrd="0" presId="urn:microsoft.com/office/officeart/2005/8/layout/hList9"/>
    <dgm:cxn modelId="{1E5CAB13-85EA-48D5-8A5B-7472D9E2629D}" type="presParOf" srcId="{E7B1C790-76CF-43AC-8D1D-65B6544D2E3B}" destId="{034DB8F6-8F59-4270-B87B-12E6F34C4ABA}" srcOrd="1" destOrd="0" presId="urn:microsoft.com/office/officeart/2005/8/layout/hList9"/>
    <dgm:cxn modelId="{4F107158-9190-4812-8E6C-58E27B48A4E7}" type="presParOf" srcId="{034DB8F6-8F59-4270-B87B-12E6F34C4ABA}" destId="{C16707FA-BE07-48C9-A001-8368EC128BD5}" srcOrd="0" destOrd="0" presId="urn:microsoft.com/office/officeart/2005/8/layout/hList9"/>
    <dgm:cxn modelId="{4DB8E693-1CE9-4FCB-BDA3-1530196E51B8}" type="presParOf" srcId="{034DB8F6-8F59-4270-B87B-12E6F34C4ABA}" destId="{F6066324-DDBF-4AFF-ACCD-B5ACA7E39B0A}" srcOrd="1" destOrd="0" presId="urn:microsoft.com/office/officeart/2005/8/layout/hList9"/>
    <dgm:cxn modelId="{6B47031C-36D2-455F-96F3-AFB861310AA1}" type="presParOf" srcId="{6246B2BD-1CA1-4C5F-BAD5-22F5AD15BE0C}" destId="{DBFC6E38-793B-422C-B99B-B608BF58F464}" srcOrd="2" destOrd="0" presId="urn:microsoft.com/office/officeart/2005/8/layout/hList9"/>
    <dgm:cxn modelId="{826F2EF0-65E0-4F0C-A1E4-7C16780AC9DF}" type="presParOf" srcId="{6246B2BD-1CA1-4C5F-BAD5-22F5AD15BE0C}" destId="{609964C0-E6F7-4739-AD7F-7CBAEA73C0F7}"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D2E21-82B1-4D02-89E8-1B0E3E507B62}">
      <dsp:nvSpPr>
        <dsp:cNvPr id="0" name=""/>
        <dsp:cNvSpPr/>
      </dsp:nvSpPr>
      <dsp:spPr>
        <a:xfrm>
          <a:off x="985" y="1165479"/>
          <a:ext cx="2307208" cy="1153604"/>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marL="0" lvl="0" indent="0" algn="ctr" defTabSz="1555750">
            <a:lnSpc>
              <a:spcPct val="90000"/>
            </a:lnSpc>
            <a:spcBef>
              <a:spcPct val="0"/>
            </a:spcBef>
            <a:spcAft>
              <a:spcPct val="35000"/>
            </a:spcAft>
            <a:buNone/>
          </a:pPr>
          <a:r>
            <a:rPr lang="en-US" sz="3500" kern="1200" dirty="0"/>
            <a:t>Race</a:t>
          </a:r>
        </a:p>
      </dsp:txBody>
      <dsp:txXfrm>
        <a:off x="34773" y="1199267"/>
        <a:ext cx="2239632" cy="1086028"/>
      </dsp:txXfrm>
    </dsp:sp>
    <dsp:sp modelId="{FEB2D9B0-C893-4D2B-9FAB-087CEFEB0BE5}">
      <dsp:nvSpPr>
        <dsp:cNvPr id="0" name=""/>
        <dsp:cNvSpPr/>
      </dsp:nvSpPr>
      <dsp:spPr>
        <a:xfrm>
          <a:off x="2884995" y="1165479"/>
          <a:ext cx="2307208" cy="1153604"/>
        </a:xfrm>
        <a:prstGeom prst="roundRect">
          <a:avLst>
            <a:gd name="adj" fmla="val 10000"/>
          </a:avLst>
        </a:prstGeom>
        <a:solidFill>
          <a:schemeClr val="accent4">
            <a:hueOff val="-10717321"/>
            <a:satOff val="-27019"/>
            <a:lumOff val="4215"/>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marL="0" lvl="0" indent="0" algn="ctr" defTabSz="1555750">
            <a:lnSpc>
              <a:spcPct val="90000"/>
            </a:lnSpc>
            <a:spcBef>
              <a:spcPct val="0"/>
            </a:spcBef>
            <a:spcAft>
              <a:spcPct val="35000"/>
            </a:spcAft>
            <a:buNone/>
          </a:pPr>
          <a:r>
            <a:rPr lang="en-US" sz="3500" kern="1200" dirty="0"/>
            <a:t>Color</a:t>
          </a:r>
        </a:p>
      </dsp:txBody>
      <dsp:txXfrm>
        <a:off x="2918783" y="1199267"/>
        <a:ext cx="2239632" cy="1086028"/>
      </dsp:txXfrm>
    </dsp:sp>
    <dsp:sp modelId="{B7A43663-C5B8-433F-898D-364A078CFC4B}">
      <dsp:nvSpPr>
        <dsp:cNvPr id="0" name=""/>
        <dsp:cNvSpPr/>
      </dsp:nvSpPr>
      <dsp:spPr>
        <a:xfrm>
          <a:off x="5769006" y="1165479"/>
          <a:ext cx="2307208" cy="1153604"/>
        </a:xfrm>
        <a:prstGeom prst="roundRect">
          <a:avLst>
            <a:gd name="adj" fmla="val 10000"/>
          </a:avLst>
        </a:prstGeom>
        <a:solidFill>
          <a:schemeClr val="accent4">
            <a:hueOff val="-21434641"/>
            <a:satOff val="-54038"/>
            <a:lumOff val="843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marL="0" lvl="0" indent="0" algn="ctr" defTabSz="1555750">
            <a:lnSpc>
              <a:spcPct val="90000"/>
            </a:lnSpc>
            <a:spcBef>
              <a:spcPct val="0"/>
            </a:spcBef>
            <a:spcAft>
              <a:spcPct val="35000"/>
            </a:spcAft>
            <a:buNone/>
          </a:pPr>
          <a:r>
            <a:rPr lang="en-US" sz="3500" kern="1200" dirty="0"/>
            <a:t>National Origin</a:t>
          </a:r>
        </a:p>
      </dsp:txBody>
      <dsp:txXfrm>
        <a:off x="5802794" y="1199267"/>
        <a:ext cx="2239632" cy="1086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0E442-66EE-4FB7-B2DC-CBB27A871C69}">
      <dsp:nvSpPr>
        <dsp:cNvPr id="0" name=""/>
        <dsp:cNvSpPr/>
      </dsp:nvSpPr>
      <dsp:spPr>
        <a:xfrm>
          <a:off x="0" y="25403"/>
          <a:ext cx="8763000" cy="1487328"/>
        </a:xfrm>
        <a:prstGeom prst="rect">
          <a:avLst/>
        </a:prstGeom>
        <a:solidFill>
          <a:schemeClr val="bg1"/>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rPr>
            <a:t>A “recipient” receives FFA and/or operates a program or activity (e.g. a state, local or municipal department/ agency, or other entity)</a:t>
          </a:r>
        </a:p>
      </dsp:txBody>
      <dsp:txXfrm>
        <a:off x="0" y="25403"/>
        <a:ext cx="8763000" cy="1487328"/>
      </dsp:txXfrm>
    </dsp:sp>
    <dsp:sp modelId="{6B727F1A-C6B5-4C0B-A7B0-41595B44C68F}">
      <dsp:nvSpPr>
        <dsp:cNvPr id="0" name=""/>
        <dsp:cNvSpPr/>
      </dsp:nvSpPr>
      <dsp:spPr>
        <a:xfrm>
          <a:off x="0" y="1473211"/>
          <a:ext cx="4381500" cy="3123390"/>
        </a:xfrm>
        <a:prstGeom prst="rect">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i="1" kern="1200" dirty="0"/>
            <a:t>Primary Recipient -</a:t>
          </a:r>
        </a:p>
        <a:p>
          <a:pPr marL="0" lvl="0" indent="0" algn="l" defTabSz="1600200">
            <a:lnSpc>
              <a:spcPct val="90000"/>
            </a:lnSpc>
            <a:spcBef>
              <a:spcPct val="0"/>
            </a:spcBef>
            <a:spcAft>
              <a:spcPct val="35000"/>
            </a:spcAft>
            <a:buNone/>
          </a:pPr>
          <a:r>
            <a:rPr lang="en-US" sz="2800" i="0" kern="1200" dirty="0"/>
            <a:t>Transfers or distributes assistance to another recipient or subrecipient</a:t>
          </a:r>
        </a:p>
      </dsp:txBody>
      <dsp:txXfrm>
        <a:off x="0" y="1473211"/>
        <a:ext cx="4381500" cy="3123390"/>
      </dsp:txXfrm>
    </dsp:sp>
    <dsp:sp modelId="{ED9DC906-1774-49CF-A8AE-CC61291B197D}">
      <dsp:nvSpPr>
        <dsp:cNvPr id="0" name=""/>
        <dsp:cNvSpPr/>
      </dsp:nvSpPr>
      <dsp:spPr>
        <a:xfrm>
          <a:off x="4343380" y="1473195"/>
          <a:ext cx="4381500" cy="3290335"/>
        </a:xfrm>
        <a:prstGeom prst="rect">
          <a:avLst/>
        </a:prstGeom>
        <a:solidFill>
          <a:schemeClr val="tx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i="1" kern="1200" dirty="0"/>
            <a:t>Subrecipient – </a:t>
          </a:r>
        </a:p>
        <a:p>
          <a:pPr marL="0" lvl="0" indent="0" algn="l" defTabSz="1600200">
            <a:lnSpc>
              <a:spcPct val="90000"/>
            </a:lnSpc>
            <a:spcBef>
              <a:spcPct val="0"/>
            </a:spcBef>
            <a:spcAft>
              <a:spcPct val="35000"/>
            </a:spcAft>
            <a:buNone/>
          </a:pPr>
          <a:r>
            <a:rPr lang="en-US" sz="2800" i="0" kern="1200" dirty="0"/>
            <a:t>Distributes assistance to an ultimate beneficiary (e.g., contractors, subcontractors or grantees)</a:t>
          </a:r>
        </a:p>
      </dsp:txBody>
      <dsp:txXfrm>
        <a:off x="4343380" y="1473195"/>
        <a:ext cx="4381500" cy="3290335"/>
      </dsp:txXfrm>
    </dsp:sp>
    <dsp:sp modelId="{229DBDEF-9C5C-4F30-93EA-0F687D9980EE}">
      <dsp:nvSpPr>
        <dsp:cNvPr id="0" name=""/>
        <dsp:cNvSpPr/>
      </dsp:nvSpPr>
      <dsp:spPr>
        <a:xfrm>
          <a:off x="0" y="4610719"/>
          <a:ext cx="8763000" cy="347043"/>
        </a:xfrm>
        <a:prstGeom prst="rect">
          <a:avLst/>
        </a:prstGeom>
        <a:solidFill>
          <a:schemeClr val="bg1"/>
        </a:soli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707FA-BE07-48C9-A001-8368EC128BD5}">
      <dsp:nvSpPr>
        <dsp:cNvPr id="0" name=""/>
        <dsp:cNvSpPr/>
      </dsp:nvSpPr>
      <dsp:spPr>
        <a:xfrm>
          <a:off x="2381847" y="1392226"/>
          <a:ext cx="6140524" cy="4115455"/>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99136"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t>“Simple justice requires that public funds, to which all taxpayers of all races contribute, not be spent in any fashion which encourages, entrenches, subsidizes, or results in racial discrimination.”</a:t>
          </a:r>
        </a:p>
        <a:p>
          <a:pPr marL="0" lvl="0" indent="0" algn="l" defTabSz="1244600">
            <a:lnSpc>
              <a:spcPct val="90000"/>
            </a:lnSpc>
            <a:spcBef>
              <a:spcPct val="0"/>
            </a:spcBef>
            <a:spcAft>
              <a:spcPct val="35000"/>
            </a:spcAft>
            <a:buNone/>
          </a:pPr>
          <a:r>
            <a:rPr lang="en-US" sz="2400" kern="1200" dirty="0"/>
            <a:t>(</a:t>
          </a:r>
          <a:r>
            <a:rPr lang="en-US" sz="1800" kern="1200" dirty="0"/>
            <a:t>President John F. Kennedy, in his message calling for the enactment of Title VI, 1963</a:t>
          </a:r>
          <a:r>
            <a:rPr lang="en-US" sz="2400" kern="1200" dirty="0"/>
            <a:t>)</a:t>
          </a:r>
        </a:p>
      </dsp:txBody>
      <dsp:txXfrm>
        <a:off x="3364331" y="1392226"/>
        <a:ext cx="5158040" cy="4115455"/>
      </dsp:txXfrm>
    </dsp:sp>
    <dsp:sp modelId="{609964C0-E6F7-4739-AD7F-7CBAEA73C0F7}">
      <dsp:nvSpPr>
        <dsp:cNvPr id="0" name=""/>
        <dsp:cNvSpPr/>
      </dsp:nvSpPr>
      <dsp:spPr>
        <a:xfrm>
          <a:off x="0" y="0"/>
          <a:ext cx="3343274" cy="3343274"/>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711450">
            <a:lnSpc>
              <a:spcPct val="90000"/>
            </a:lnSpc>
            <a:spcBef>
              <a:spcPct val="0"/>
            </a:spcBef>
            <a:spcAft>
              <a:spcPct val="35000"/>
            </a:spcAft>
            <a:buNone/>
          </a:pPr>
          <a:r>
            <a:rPr lang="en-US" sz="6100" kern="1200" dirty="0"/>
            <a:t>Bottom Line!!!</a:t>
          </a:r>
        </a:p>
      </dsp:txBody>
      <dsp:txXfrm>
        <a:off x="489611" y="489611"/>
        <a:ext cx="2364052" cy="23640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A946D-6BE1-4C34-9B03-9933224C3B2F}" type="datetimeFigureOut">
              <a:rPr lang="en-US" smtClean="0"/>
              <a:t>3/23/2021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AD519-7871-4EBE-B894-83761CB1BFFA}" type="slidenum">
              <a:rPr lang="en-US" smtClean="0"/>
              <a:t>‹#›</a:t>
            </a:fld>
            <a:endParaRPr lang="en-US"/>
          </a:p>
        </p:txBody>
      </p:sp>
    </p:spTree>
    <p:extLst>
      <p:ext uri="{BB962C8B-B14F-4D97-AF65-F5344CB8AC3E}">
        <p14:creationId xmlns:p14="http://schemas.microsoft.com/office/powerpoint/2010/main" val="25364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10</a:t>
            </a:fld>
            <a:endParaRPr lang="en-US"/>
          </a:p>
        </p:txBody>
      </p:sp>
    </p:spTree>
    <p:extLst>
      <p:ext uri="{BB962C8B-B14F-4D97-AF65-F5344CB8AC3E}">
        <p14:creationId xmlns:p14="http://schemas.microsoft.com/office/powerpoint/2010/main" val="183632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11</a:t>
            </a:fld>
            <a:endParaRPr lang="en-US"/>
          </a:p>
        </p:txBody>
      </p:sp>
    </p:spTree>
    <p:extLst>
      <p:ext uri="{BB962C8B-B14F-4D97-AF65-F5344CB8AC3E}">
        <p14:creationId xmlns:p14="http://schemas.microsoft.com/office/powerpoint/2010/main" val="2575303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51</a:t>
            </a:fld>
            <a:endParaRPr lang="en-US"/>
          </a:p>
        </p:txBody>
      </p:sp>
    </p:spTree>
    <p:extLst>
      <p:ext uri="{BB962C8B-B14F-4D97-AF65-F5344CB8AC3E}">
        <p14:creationId xmlns:p14="http://schemas.microsoft.com/office/powerpoint/2010/main" val="1105778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133475"/>
            <a:ext cx="8229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115927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3048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hyperlink" Target="mailto:atalicia.cone@tn.gov"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hyperlink" Target="file:///\\AG03SDCWF00508\Data\DEPTWIDE\4Every1\Title%20VI%20Certificate%20of%20Completion%202020.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mailto:ALICIA.CONE@TN.G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343400"/>
            <a:ext cx="8839200" cy="1422399"/>
          </a:xfrm>
        </p:spPr>
        <p:txBody>
          <a:bodyPr>
            <a:normAutofit/>
          </a:bodyPr>
          <a:lstStyle/>
          <a:p>
            <a:r>
              <a:rPr lang="en-US" dirty="0"/>
              <a:t>Title VI of the </a:t>
            </a:r>
            <a:br>
              <a:rPr lang="en-US" dirty="0"/>
            </a:br>
            <a:r>
              <a:rPr lang="en-US" dirty="0"/>
              <a:t>Civil Rights Act of 1964 </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Federal Financial Assistance (FFA)?</a:t>
            </a:r>
          </a:p>
        </p:txBody>
      </p:sp>
      <p:sp>
        <p:nvSpPr>
          <p:cNvPr id="3" name="Content Placeholder 2"/>
          <p:cNvSpPr>
            <a:spLocks noGrp="1"/>
          </p:cNvSpPr>
          <p:nvPr>
            <p:ph idx="1"/>
          </p:nvPr>
        </p:nvSpPr>
        <p:spPr/>
        <p:txBody>
          <a:bodyPr>
            <a:normAutofit fontScale="92500"/>
          </a:bodyPr>
          <a:lstStyle/>
          <a:p>
            <a:r>
              <a:rPr lang="en-US" dirty="0"/>
              <a:t>Award or grant of money;</a:t>
            </a:r>
          </a:p>
          <a:p>
            <a:endParaRPr lang="en-US" dirty="0"/>
          </a:p>
          <a:p>
            <a:r>
              <a:rPr lang="en-US" dirty="0"/>
              <a:t>Loans, below fair market value subsidies;</a:t>
            </a:r>
          </a:p>
          <a:p>
            <a:endParaRPr lang="en-US" dirty="0"/>
          </a:p>
          <a:p>
            <a:r>
              <a:rPr lang="en-US" dirty="0"/>
              <a:t>Any federal agreement, arrangement, or other contract which has as one of its purposes the provision of assistance;</a:t>
            </a:r>
          </a:p>
          <a:p>
            <a:endParaRPr lang="en-US" dirty="0"/>
          </a:p>
          <a:p>
            <a:r>
              <a:rPr lang="en-US" dirty="0"/>
              <a:t>Surplus property;</a:t>
            </a:r>
          </a:p>
          <a:p>
            <a:endParaRPr lang="en-US" dirty="0"/>
          </a:p>
          <a:p>
            <a:r>
              <a:rPr lang="en-US" dirty="0"/>
              <a:t>Training; and</a:t>
            </a:r>
          </a:p>
          <a:p>
            <a:endParaRPr lang="en-US" dirty="0"/>
          </a:p>
          <a:p>
            <a:r>
              <a:rPr lang="en-US" dirty="0"/>
              <a:t>Detail of federal personnel.</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657600"/>
            <a:ext cx="2600325" cy="2410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59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recipient?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1191190"/>
              </p:ext>
            </p:extLst>
          </p:nvPr>
        </p:nvGraphicFramePr>
        <p:xfrm>
          <a:off x="228600" y="1193800"/>
          <a:ext cx="8763000" cy="4957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995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229DBDEF-9C5C-4F30-93EA-0F687D9980EE}"/>
                                            </p:graphicEl>
                                          </p:spTgt>
                                        </p:tgtEl>
                                        <p:attrNameLst>
                                          <p:attrName>style.visibility</p:attrName>
                                        </p:attrNameLst>
                                      </p:cBhvr>
                                      <p:to>
                                        <p:strVal val="visible"/>
                                      </p:to>
                                    </p:set>
                                    <p:animEffect transition="in" filter="wipe(up)">
                                      <p:cBhvr>
                                        <p:cTn id="7" dur="500"/>
                                        <p:tgtEl>
                                          <p:spTgt spid="4">
                                            <p:graphicEl>
                                              <a:dgm id="{229DBDEF-9C5C-4F30-93EA-0F687D9980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Beneficiaries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Individuals and/or entities who directly or indirectly receive an advantage through the operation of a federal program. </a:t>
            </a:r>
          </a:p>
        </p:txBody>
      </p:sp>
    </p:spTree>
    <p:extLst>
      <p:ext uri="{BB962C8B-B14F-4D97-AF65-F5344CB8AC3E}">
        <p14:creationId xmlns:p14="http://schemas.microsoft.com/office/powerpoint/2010/main" val="635970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discriminatory practices</a:t>
            </a:r>
          </a:p>
        </p:txBody>
      </p:sp>
      <p:sp>
        <p:nvSpPr>
          <p:cNvPr id="3" name="Content Placeholder 2"/>
          <p:cNvSpPr>
            <a:spLocks noGrp="1"/>
          </p:cNvSpPr>
          <p:nvPr>
            <p:ph idx="1"/>
          </p:nvPr>
        </p:nvSpPr>
        <p:spPr/>
        <p:txBody>
          <a:bodyPr/>
          <a:lstStyle/>
          <a:p>
            <a:r>
              <a:rPr lang="en-US" dirty="0"/>
              <a:t>Denying an individual any service, financial aid, or benefit.</a:t>
            </a:r>
          </a:p>
          <a:p>
            <a:r>
              <a:rPr lang="en-US" dirty="0"/>
              <a:t>Providing a different service, aid or benefit, or providing them in a manner different that they are provided to others.</a:t>
            </a:r>
          </a:p>
          <a:p>
            <a:r>
              <a:rPr lang="en-US" dirty="0"/>
              <a:t>Segregating or treating individuals separately in any manner related to receiving programs, services, or benefits.</a:t>
            </a:r>
          </a:p>
          <a:p>
            <a:r>
              <a:rPr lang="en-US" dirty="0"/>
              <a:t>Retaliation.</a:t>
            </a:r>
          </a:p>
          <a:p>
            <a:r>
              <a:rPr lang="en-US" dirty="0"/>
              <a:t>National Origin/Limited English Proficient (LEP) Discrimination.</a:t>
            </a:r>
          </a:p>
          <a:p>
            <a:endParaRPr lang="en-US" dirty="0"/>
          </a:p>
        </p:txBody>
      </p:sp>
    </p:spTree>
    <p:extLst>
      <p:ext uri="{BB962C8B-B14F-4D97-AF65-F5344CB8AC3E}">
        <p14:creationId xmlns:p14="http://schemas.microsoft.com/office/powerpoint/2010/main" val="13825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Theories of Discrimination</a:t>
            </a:r>
          </a:p>
        </p:txBody>
      </p:sp>
    </p:spTree>
    <p:extLst>
      <p:ext uri="{BB962C8B-B14F-4D97-AF65-F5344CB8AC3E}">
        <p14:creationId xmlns:p14="http://schemas.microsoft.com/office/powerpoint/2010/main" val="2890344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Disparate Treatment</a:t>
            </a:r>
          </a:p>
        </p:txBody>
      </p:sp>
      <p:sp>
        <p:nvSpPr>
          <p:cNvPr id="4" name="Content Placeholder 3"/>
          <p:cNvSpPr>
            <a:spLocks noGrp="1"/>
          </p:cNvSpPr>
          <p:nvPr>
            <p:ph idx="1"/>
          </p:nvPr>
        </p:nvSpPr>
        <p:spPr>
          <a:xfrm>
            <a:off x="228600" y="2010332"/>
            <a:ext cx="8763000" cy="4141933"/>
          </a:xfrm>
        </p:spPr>
        <p:txBody>
          <a:bodyPr/>
          <a:lstStyle/>
          <a:p>
            <a:pPr marL="0" indent="0">
              <a:buNone/>
            </a:pPr>
            <a:endParaRPr lang="en-US" dirty="0"/>
          </a:p>
          <a:p>
            <a:pPr marL="0" indent="0">
              <a:buNone/>
            </a:pPr>
            <a:endParaRPr lang="en-US" dirty="0"/>
          </a:p>
          <a:p>
            <a:endParaRPr lang="en-US" dirty="0"/>
          </a:p>
          <a:p>
            <a:r>
              <a:rPr lang="en-US" dirty="0"/>
              <a:t>Intentional discrimination against an individual.</a:t>
            </a:r>
          </a:p>
          <a:p>
            <a:endParaRPr lang="en-US" dirty="0"/>
          </a:p>
          <a:p>
            <a:r>
              <a:rPr lang="en-US" dirty="0"/>
              <a:t>Must show that a challenged action was “motivated by an intent to discriminate.”</a:t>
            </a:r>
          </a:p>
          <a:p>
            <a:pPr marL="0" indent="0">
              <a:buNone/>
            </a:pP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143000"/>
            <a:ext cx="3657600" cy="1922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162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of Discriminatory Intent</a:t>
            </a:r>
          </a:p>
        </p:txBody>
      </p:sp>
      <p:sp>
        <p:nvSpPr>
          <p:cNvPr id="3" name="Content Placeholder 2"/>
          <p:cNvSpPr>
            <a:spLocks noGrp="1"/>
          </p:cNvSpPr>
          <p:nvPr>
            <p:ph idx="1"/>
          </p:nvPr>
        </p:nvSpPr>
        <p:spPr/>
        <p:txBody>
          <a:bodyPr/>
          <a:lstStyle/>
          <a:p>
            <a:endParaRPr lang="en-US" dirty="0"/>
          </a:p>
          <a:p>
            <a:endParaRPr lang="en-US" dirty="0"/>
          </a:p>
          <a:p>
            <a:r>
              <a:rPr lang="en-US" dirty="0"/>
              <a:t>May be direct or circumstantial and may be found in various sources, including statements, historical background of events in issue, or a departure in standard procedure</a:t>
            </a:r>
          </a:p>
        </p:txBody>
      </p:sp>
    </p:spTree>
    <p:extLst>
      <p:ext uri="{BB962C8B-B14F-4D97-AF65-F5344CB8AC3E}">
        <p14:creationId xmlns:p14="http://schemas.microsoft.com/office/powerpoint/2010/main" val="1058254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Disparate Treatment</a:t>
            </a:r>
          </a:p>
        </p:txBody>
      </p:sp>
      <p:sp>
        <p:nvSpPr>
          <p:cNvPr id="3" name="Content Placeholder 2"/>
          <p:cNvSpPr>
            <a:spLocks noGrp="1"/>
          </p:cNvSpPr>
          <p:nvPr>
            <p:ph idx="1"/>
          </p:nvPr>
        </p:nvSpPr>
        <p:spPr/>
        <p:txBody>
          <a:bodyPr/>
          <a:lstStyle/>
          <a:p>
            <a:r>
              <a:rPr lang="en-US" dirty="0"/>
              <a:t>The aggrieved person was a member of a protected class;</a:t>
            </a:r>
          </a:p>
          <a:p>
            <a:endParaRPr lang="en-US" dirty="0"/>
          </a:p>
          <a:p>
            <a:r>
              <a:rPr lang="en-US" dirty="0"/>
              <a:t>That person applied for, and was eligible for a federally assisted program that was accepting applicants;</a:t>
            </a:r>
          </a:p>
          <a:p>
            <a:endParaRPr lang="en-US" dirty="0"/>
          </a:p>
          <a:p>
            <a:r>
              <a:rPr lang="en-US" dirty="0"/>
              <a:t>That despite the person’s eligibility, s/he was rejected; and</a:t>
            </a:r>
          </a:p>
          <a:p>
            <a:endParaRPr lang="en-US" dirty="0"/>
          </a:p>
          <a:p>
            <a:r>
              <a:rPr lang="en-US" dirty="0"/>
              <a:t>The recipient selected, or continued to accept applicants of the complainant’s qualifications. </a:t>
            </a:r>
          </a:p>
        </p:txBody>
      </p:sp>
    </p:spTree>
    <p:extLst>
      <p:ext uri="{BB962C8B-B14F-4D97-AF65-F5344CB8AC3E}">
        <p14:creationId xmlns:p14="http://schemas.microsoft.com/office/powerpoint/2010/main" val="174899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Treatment</a:t>
            </a:r>
          </a:p>
        </p:txBody>
      </p:sp>
      <p:sp>
        <p:nvSpPr>
          <p:cNvPr id="3" name="Content Placeholder 2"/>
          <p:cNvSpPr>
            <a:spLocks noGrp="1"/>
          </p:cNvSpPr>
          <p:nvPr>
            <p:ph idx="1"/>
          </p:nvPr>
        </p:nvSpPr>
        <p:spPr/>
        <p:txBody>
          <a:bodyPr/>
          <a:lstStyle/>
          <a:p>
            <a:r>
              <a:rPr lang="en-US" dirty="0"/>
              <a:t>Once the elements are established, the recipient has to show there was a “legitimate, nondiscriminatory reason” for the challenged action.</a:t>
            </a:r>
          </a:p>
          <a:p>
            <a:endParaRPr lang="en-US" dirty="0"/>
          </a:p>
          <a:p>
            <a:r>
              <a:rPr lang="en-US" dirty="0"/>
              <a:t>It is then up to the investigating agency to determine whether there is sufficient evidence to establish that the recipient’s reason was a pretext for discrimination.</a:t>
            </a:r>
          </a:p>
        </p:txBody>
      </p:sp>
    </p:spTree>
    <p:extLst>
      <p:ext uri="{BB962C8B-B14F-4D97-AF65-F5344CB8AC3E}">
        <p14:creationId xmlns:p14="http://schemas.microsoft.com/office/powerpoint/2010/main" val="91639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p:txBody>
          <a:bodyPr/>
          <a:lstStyle/>
          <a:p>
            <a:endParaRPr lang="en-US" dirty="0"/>
          </a:p>
          <a:p>
            <a:r>
              <a:rPr lang="en-US" dirty="0"/>
              <a:t>Discrimination that occurs as a result of a neutral policy which appears harmless on the surface, but negatively affects a group.</a:t>
            </a:r>
          </a:p>
          <a:p>
            <a:endParaRPr lang="en-US" dirty="0"/>
          </a:p>
          <a:p>
            <a:r>
              <a:rPr lang="en-US" dirty="0"/>
              <a:t>Focus concerns the consequences of a recipient’s practices, rather than intent.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736510"/>
            <a:ext cx="4191000" cy="231754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518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Course Outline</a:t>
            </a:r>
          </a:p>
        </p:txBody>
      </p:sp>
      <p:sp>
        <p:nvSpPr>
          <p:cNvPr id="5" name="Content Placeholder 4"/>
          <p:cNvSpPr>
            <a:spLocks noGrp="1"/>
          </p:cNvSpPr>
          <p:nvPr>
            <p:ph idx="1"/>
          </p:nvPr>
        </p:nvSpPr>
        <p:spPr/>
        <p:txBody>
          <a:bodyPr/>
          <a:lstStyle/>
          <a:p>
            <a:r>
              <a:rPr lang="en-US" dirty="0"/>
              <a:t>Overview of Title VI</a:t>
            </a:r>
          </a:p>
          <a:p>
            <a:endParaRPr lang="en-US" dirty="0"/>
          </a:p>
          <a:p>
            <a:r>
              <a:rPr lang="en-US" dirty="0"/>
              <a:t>Theories of discrimination</a:t>
            </a:r>
          </a:p>
          <a:p>
            <a:endParaRPr lang="en-US" dirty="0"/>
          </a:p>
          <a:p>
            <a:r>
              <a:rPr lang="en-US" dirty="0"/>
              <a:t>LEP/National Origin</a:t>
            </a:r>
          </a:p>
          <a:p>
            <a:endParaRPr lang="en-US" dirty="0"/>
          </a:p>
          <a:p>
            <a:r>
              <a:rPr lang="en-US" dirty="0"/>
              <a:t>State agency obligations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6654"/>
            <a:ext cx="4276725" cy="1988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94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Disparate Impact</a:t>
            </a:r>
          </a:p>
        </p:txBody>
      </p:sp>
      <p:sp>
        <p:nvSpPr>
          <p:cNvPr id="3" name="Content Placeholder 2"/>
          <p:cNvSpPr>
            <a:spLocks noGrp="1"/>
          </p:cNvSpPr>
          <p:nvPr>
            <p:ph idx="1"/>
          </p:nvPr>
        </p:nvSpPr>
        <p:spPr/>
        <p:txBody>
          <a:bodyPr/>
          <a:lstStyle/>
          <a:p>
            <a:r>
              <a:rPr lang="en-US" dirty="0"/>
              <a:t>The recipient’s facially neutral policy or practice caused a disproportionate and adverse effect on members of a protected class</a:t>
            </a:r>
          </a:p>
          <a:p>
            <a:endParaRPr lang="en-US" dirty="0"/>
          </a:p>
          <a:p>
            <a:r>
              <a:rPr lang="en-US" dirty="0"/>
              <a:t>Requires a comparison of the effects of the policy or practice on the relevant protected class relative to the effects on others</a:t>
            </a:r>
          </a:p>
          <a:p>
            <a:endParaRPr lang="en-US" dirty="0"/>
          </a:p>
          <a:p>
            <a:r>
              <a:rPr lang="en-US" dirty="0"/>
              <a:t>May be shown through statistics or other evidence of a significant adverse impact upon the relevant protected class</a:t>
            </a:r>
          </a:p>
        </p:txBody>
      </p:sp>
    </p:spTree>
    <p:extLst>
      <p:ext uri="{BB962C8B-B14F-4D97-AF65-F5344CB8AC3E}">
        <p14:creationId xmlns:p14="http://schemas.microsoft.com/office/powerpoint/2010/main" val="206599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p:txBody>
          <a:bodyPr/>
          <a:lstStyle/>
          <a:p>
            <a:endParaRPr lang="en-US" dirty="0"/>
          </a:p>
          <a:p>
            <a:r>
              <a:rPr lang="en-US" dirty="0"/>
              <a:t>After the elements are established, the investigating agency must then determine whether the recipient can articulate a “substantial legitimate justification” for the challenged practice. </a:t>
            </a:r>
          </a:p>
        </p:txBody>
      </p:sp>
    </p:spTree>
    <p:extLst>
      <p:ext uri="{BB962C8B-B14F-4D97-AF65-F5344CB8AC3E}">
        <p14:creationId xmlns:p14="http://schemas.microsoft.com/office/powerpoint/2010/main" val="359439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Legitimate Justification</a:t>
            </a:r>
          </a:p>
        </p:txBody>
      </p:sp>
      <p:sp>
        <p:nvSpPr>
          <p:cNvPr id="3" name="Content Placeholder 2"/>
          <p:cNvSpPr>
            <a:spLocks noGrp="1"/>
          </p:cNvSpPr>
          <p:nvPr>
            <p:ph idx="1"/>
          </p:nvPr>
        </p:nvSpPr>
        <p:spPr/>
        <p:txBody>
          <a:bodyPr/>
          <a:lstStyle/>
          <a:p>
            <a:endParaRPr lang="en-US" dirty="0"/>
          </a:p>
          <a:p>
            <a:r>
              <a:rPr lang="en-US" dirty="0"/>
              <a:t>To prove, the recipient must show that the challenged policy was necessary to meet a goal that was legitimate, important, and integral to the recipient’s institutional mission. </a:t>
            </a:r>
          </a:p>
        </p:txBody>
      </p:sp>
    </p:spTree>
    <p:extLst>
      <p:ext uri="{BB962C8B-B14F-4D97-AF65-F5344CB8AC3E}">
        <p14:creationId xmlns:p14="http://schemas.microsoft.com/office/powerpoint/2010/main" val="854280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p:txBody>
          <a:bodyPr/>
          <a:lstStyle/>
          <a:p>
            <a:endParaRPr lang="en-US" dirty="0"/>
          </a:p>
          <a:p>
            <a:endParaRPr lang="en-US" dirty="0"/>
          </a:p>
          <a:p>
            <a:r>
              <a:rPr lang="en-US" dirty="0"/>
              <a:t>If the recipient provides a substantial legitimate justification, the inquiry then focuses on whether a less discriminatory alternative was available.</a:t>
            </a:r>
          </a:p>
        </p:txBody>
      </p:sp>
    </p:spTree>
    <p:extLst>
      <p:ext uri="{BB962C8B-B14F-4D97-AF65-F5344CB8AC3E}">
        <p14:creationId xmlns:p14="http://schemas.microsoft.com/office/powerpoint/2010/main" val="2724516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a:t>National Origin/</a:t>
            </a:r>
            <a:br>
              <a:rPr lang="en-US" dirty="0"/>
            </a:br>
            <a:r>
              <a:rPr lang="en-US" dirty="0"/>
              <a:t>Language Discrimination</a:t>
            </a:r>
          </a:p>
        </p:txBody>
      </p:sp>
    </p:spTree>
    <p:extLst>
      <p:ext uri="{BB962C8B-B14F-4D97-AF65-F5344CB8AC3E}">
        <p14:creationId xmlns:p14="http://schemas.microsoft.com/office/powerpoint/2010/main" val="3212998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Who is a Limited English Proficient Person?</a:t>
            </a:r>
          </a:p>
        </p:txBody>
      </p:sp>
      <p:sp>
        <p:nvSpPr>
          <p:cNvPr id="4" name="Content Placeholder 3"/>
          <p:cNvSpPr>
            <a:spLocks noGrp="1"/>
          </p:cNvSpPr>
          <p:nvPr>
            <p:ph idx="1"/>
          </p:nvPr>
        </p:nvSpPr>
        <p:spPr>
          <a:xfrm>
            <a:off x="2895600" y="1193800"/>
            <a:ext cx="6096000" cy="4958465"/>
          </a:xfrm>
        </p:spPr>
        <p:txBody>
          <a:bodyPr/>
          <a:lstStyle/>
          <a:p>
            <a:endParaRPr lang="en-US" dirty="0"/>
          </a:p>
          <a:p>
            <a:r>
              <a:rPr lang="en-US" dirty="0"/>
              <a:t>Persons who do not speak English as their primary language and who have limited ability to read, speak, write or understand English</a:t>
            </a:r>
          </a:p>
          <a:p>
            <a:endParaRPr lang="en-US" dirty="0"/>
          </a:p>
          <a:p>
            <a:r>
              <a:rPr lang="en-US" dirty="0"/>
              <a:t>These individuals may be entitled to language assistance with respect to a particular type of service, benefit or encounter</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28194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9150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Origin/Language Discrimination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Supreme Court in </a:t>
            </a:r>
            <a:r>
              <a:rPr lang="en-US" i="1" dirty="0"/>
              <a:t>Lau v. Nichols</a:t>
            </a:r>
            <a:r>
              <a:rPr lang="en-US" dirty="0"/>
              <a:t>, 414 U.S. 563 (1974) provided that failure to provide information in languages other than English could result in discrimination on the basis of national origin where failure to do so results in a significant number of LEP beneficiaries being unable to fully realize the intended benefits of the federally assisted program or activity. </a:t>
            </a:r>
          </a:p>
        </p:txBody>
      </p:sp>
    </p:spTree>
    <p:extLst>
      <p:ext uri="{BB962C8B-B14F-4D97-AF65-F5344CB8AC3E}">
        <p14:creationId xmlns:p14="http://schemas.microsoft.com/office/powerpoint/2010/main" val="2454504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Principle…</a:t>
            </a:r>
          </a:p>
        </p:txBody>
      </p:sp>
      <p:sp>
        <p:nvSpPr>
          <p:cNvPr id="3" name="Content Placeholder 2"/>
          <p:cNvSpPr>
            <a:spLocks noGrp="1"/>
          </p:cNvSpPr>
          <p:nvPr>
            <p:ph idx="1"/>
          </p:nvPr>
        </p:nvSpPr>
        <p:spPr/>
        <p:txBody>
          <a:bodyPr>
            <a:normAutofit/>
          </a:bodyPr>
          <a:lstStyle/>
          <a:p>
            <a:endParaRPr lang="en-US" sz="4000" dirty="0"/>
          </a:p>
          <a:p>
            <a:endParaRPr lang="en-US" sz="4000" dirty="0"/>
          </a:p>
          <a:p>
            <a:pPr marL="0" indent="0" algn="ctr">
              <a:buNone/>
            </a:pPr>
            <a:r>
              <a:rPr lang="en-US" sz="4000" dirty="0"/>
              <a:t>Provide “meaningful opportunity” to access a program or activity</a:t>
            </a:r>
          </a:p>
        </p:txBody>
      </p:sp>
    </p:spTree>
    <p:extLst>
      <p:ext uri="{BB962C8B-B14F-4D97-AF65-F5344CB8AC3E}">
        <p14:creationId xmlns:p14="http://schemas.microsoft.com/office/powerpoint/2010/main" val="4268959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Order 13166 (2000)</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Presidential order that required each federal agency to develop LEP guidance that sets forth compliance standards recipients must follow to ensure that programs and activities that are normally provided in English are accessible to LEP persons. </a:t>
            </a:r>
          </a:p>
        </p:txBody>
      </p:sp>
    </p:spTree>
    <p:extLst>
      <p:ext uri="{BB962C8B-B14F-4D97-AF65-F5344CB8AC3E}">
        <p14:creationId xmlns:p14="http://schemas.microsoft.com/office/powerpoint/2010/main" val="1537032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 Factor Analysis </a:t>
            </a:r>
          </a:p>
        </p:txBody>
      </p:sp>
      <p:sp>
        <p:nvSpPr>
          <p:cNvPr id="3" name="Content Placeholder 2"/>
          <p:cNvSpPr>
            <a:spLocks noGrp="1"/>
          </p:cNvSpPr>
          <p:nvPr>
            <p:ph idx="1"/>
          </p:nvPr>
        </p:nvSpPr>
        <p:spPr/>
        <p:txBody>
          <a:bodyPr/>
          <a:lstStyle/>
          <a:p>
            <a:r>
              <a:rPr lang="en-US" dirty="0"/>
              <a:t>The number or proportion of LEP persons in the eligible service population;</a:t>
            </a:r>
          </a:p>
          <a:p>
            <a:endParaRPr lang="en-US" dirty="0"/>
          </a:p>
          <a:p>
            <a:r>
              <a:rPr lang="en-US" dirty="0"/>
              <a:t>The frequency with which LEP individuals come in contact with the program;</a:t>
            </a:r>
          </a:p>
          <a:p>
            <a:endParaRPr lang="en-US" dirty="0"/>
          </a:p>
          <a:p>
            <a:r>
              <a:rPr lang="en-US" dirty="0"/>
              <a:t>The importance of the service provided by the program; and</a:t>
            </a:r>
          </a:p>
          <a:p>
            <a:endParaRPr lang="en-US" dirty="0"/>
          </a:p>
          <a:p>
            <a:r>
              <a:rPr lang="en-US" dirty="0"/>
              <a:t>The resources available to the recipient. </a:t>
            </a:r>
          </a:p>
        </p:txBody>
      </p:sp>
    </p:spTree>
    <p:extLst>
      <p:ext uri="{BB962C8B-B14F-4D97-AF65-F5344CB8AC3E}">
        <p14:creationId xmlns:p14="http://schemas.microsoft.com/office/powerpoint/2010/main" val="3802022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What is Title VI of the Civil Rights Act of 1964?</a:t>
            </a:r>
          </a:p>
        </p:txBody>
      </p:sp>
    </p:spTree>
    <p:extLst>
      <p:ext uri="{BB962C8B-B14F-4D97-AF65-F5344CB8AC3E}">
        <p14:creationId xmlns:p14="http://schemas.microsoft.com/office/powerpoint/2010/main" val="3245457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Retaliation</a:t>
            </a:r>
          </a:p>
        </p:txBody>
      </p:sp>
    </p:spTree>
    <p:extLst>
      <p:ext uri="{BB962C8B-B14F-4D97-AF65-F5344CB8AC3E}">
        <p14:creationId xmlns:p14="http://schemas.microsoft.com/office/powerpoint/2010/main" val="925943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Retaliation</a:t>
            </a:r>
          </a:p>
        </p:txBody>
      </p:sp>
      <p:sp>
        <p:nvSpPr>
          <p:cNvPr id="4" name="Content Placeholder 3"/>
          <p:cNvSpPr>
            <a:spLocks noGrp="1"/>
          </p:cNvSpPr>
          <p:nvPr>
            <p:ph idx="1"/>
          </p:nvPr>
        </p:nvSpPr>
        <p:spPr/>
        <p:txBody>
          <a:bodyPr/>
          <a:lstStyle/>
          <a:p>
            <a:endParaRPr lang="en-US" dirty="0"/>
          </a:p>
          <a:p>
            <a:r>
              <a:rPr lang="en-US" dirty="0"/>
              <a:t>Occurs when a recipient or another person intimidates, threatens, coerces, or discriminates against any individual for the purpose of interfering with any right or privilege secured by Title VI, or because a person made a complaint, testified, assisted, or participated in any manner in an investigation or proceeding under Title VI.</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267201"/>
            <a:ext cx="2540408" cy="1857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2623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Retaliation </a:t>
            </a:r>
          </a:p>
        </p:txBody>
      </p:sp>
      <p:sp>
        <p:nvSpPr>
          <p:cNvPr id="3" name="Content Placeholder 2"/>
          <p:cNvSpPr>
            <a:spLocks noGrp="1"/>
          </p:cNvSpPr>
          <p:nvPr>
            <p:ph idx="1"/>
          </p:nvPr>
        </p:nvSpPr>
        <p:spPr/>
        <p:txBody>
          <a:bodyPr/>
          <a:lstStyle/>
          <a:p>
            <a:r>
              <a:rPr lang="en-US" dirty="0"/>
              <a:t>The complainant was engaged in a protected activity;</a:t>
            </a:r>
          </a:p>
          <a:p>
            <a:endParaRPr lang="en-US" dirty="0"/>
          </a:p>
          <a:p>
            <a:r>
              <a:rPr lang="en-US" dirty="0"/>
              <a:t>The recipient knew of the complainant’s protected activity;</a:t>
            </a:r>
          </a:p>
          <a:p>
            <a:endParaRPr lang="en-US" dirty="0"/>
          </a:p>
          <a:p>
            <a:r>
              <a:rPr lang="en-US" dirty="0"/>
              <a:t>The recipient took some adverse action against the complainant; and</a:t>
            </a:r>
          </a:p>
          <a:p>
            <a:endParaRPr lang="en-US" dirty="0"/>
          </a:p>
          <a:p>
            <a:r>
              <a:rPr lang="en-US" dirty="0"/>
              <a:t>There was a causal connection between the protected activity and the adverse action.</a:t>
            </a:r>
          </a:p>
        </p:txBody>
      </p:sp>
    </p:spTree>
    <p:extLst>
      <p:ext uri="{BB962C8B-B14F-4D97-AF65-F5344CB8AC3E}">
        <p14:creationId xmlns:p14="http://schemas.microsoft.com/office/powerpoint/2010/main" val="791678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a:t>
            </a:r>
          </a:p>
        </p:txBody>
      </p:sp>
      <p:sp>
        <p:nvSpPr>
          <p:cNvPr id="3" name="Content Placeholder 2"/>
          <p:cNvSpPr>
            <a:spLocks noGrp="1"/>
          </p:cNvSpPr>
          <p:nvPr>
            <p:ph idx="1"/>
          </p:nvPr>
        </p:nvSpPr>
        <p:spPr/>
        <p:txBody>
          <a:bodyPr/>
          <a:lstStyle/>
          <a:p>
            <a:endParaRPr lang="en-US" dirty="0"/>
          </a:p>
          <a:p>
            <a:r>
              <a:rPr lang="en-US" dirty="0"/>
              <a:t>Once the elements are established, the recipient must show it had a “legitimate, non-discriminatory reason” for the action.</a:t>
            </a:r>
          </a:p>
          <a:p>
            <a:endParaRPr lang="en-US" dirty="0"/>
          </a:p>
          <a:p>
            <a:r>
              <a:rPr lang="en-US" dirty="0"/>
              <a:t>The investigating agency must then determine if the recipient’s reasons </a:t>
            </a:r>
            <a:r>
              <a:rPr lang="en-US"/>
              <a:t>were pre-textual</a:t>
            </a:r>
            <a:r>
              <a:rPr lang="en-US" dirty="0"/>
              <a:t>.</a:t>
            </a:r>
          </a:p>
        </p:txBody>
      </p:sp>
    </p:spTree>
    <p:extLst>
      <p:ext uri="{BB962C8B-B14F-4D97-AF65-F5344CB8AC3E}">
        <p14:creationId xmlns:p14="http://schemas.microsoft.com/office/powerpoint/2010/main" val="75324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Filing a Complaint</a:t>
            </a:r>
          </a:p>
        </p:txBody>
      </p:sp>
    </p:spTree>
    <p:extLst>
      <p:ext uri="{BB962C8B-B14F-4D97-AF65-F5344CB8AC3E}">
        <p14:creationId xmlns:p14="http://schemas.microsoft.com/office/powerpoint/2010/main" val="4159683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Filing a complaint</a:t>
            </a:r>
          </a:p>
        </p:txBody>
      </p:sp>
      <p:sp>
        <p:nvSpPr>
          <p:cNvPr id="4" name="Content Placeholder 3"/>
          <p:cNvSpPr>
            <a:spLocks noGrp="1"/>
          </p:cNvSpPr>
          <p:nvPr>
            <p:ph idx="1"/>
          </p:nvPr>
        </p:nvSpPr>
        <p:spPr>
          <a:xfrm>
            <a:off x="228600" y="1193800"/>
            <a:ext cx="5867400" cy="4958465"/>
          </a:xfrm>
        </p:spPr>
        <p:txBody>
          <a:bodyPr/>
          <a:lstStyle/>
          <a:p>
            <a:r>
              <a:rPr lang="en-US" dirty="0"/>
              <a:t>There is a 180-day statute of limitations</a:t>
            </a:r>
          </a:p>
          <a:p>
            <a:endParaRPr lang="en-US" dirty="0"/>
          </a:p>
          <a:p>
            <a:r>
              <a:rPr lang="en-US" dirty="0"/>
              <a:t>Individuals may file a complaint with the </a:t>
            </a:r>
          </a:p>
          <a:p>
            <a:endParaRPr lang="en-US" dirty="0"/>
          </a:p>
          <a:p>
            <a:pPr lvl="1"/>
            <a:r>
              <a:rPr lang="en-US" dirty="0"/>
              <a:t>Agency Title VI Coordinator</a:t>
            </a:r>
          </a:p>
          <a:p>
            <a:pPr lvl="1"/>
            <a:endParaRPr lang="en-US" dirty="0"/>
          </a:p>
          <a:p>
            <a:pPr lvl="1"/>
            <a:r>
              <a:rPr lang="en-US" dirty="0"/>
              <a:t>Tennessee Human Rights Commission</a:t>
            </a:r>
          </a:p>
          <a:p>
            <a:pPr lvl="1"/>
            <a:endParaRPr lang="en-US" dirty="0"/>
          </a:p>
          <a:p>
            <a:pPr lvl="1"/>
            <a:r>
              <a:rPr lang="en-US" dirty="0"/>
              <a:t>U.S. Department of Justice</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074096"/>
            <a:ext cx="3059349"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576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State Agency Obligations </a:t>
            </a:r>
          </a:p>
        </p:txBody>
      </p:sp>
    </p:spTree>
    <p:extLst>
      <p:ext uri="{BB962C8B-B14F-4D97-AF65-F5344CB8AC3E}">
        <p14:creationId xmlns:p14="http://schemas.microsoft.com/office/powerpoint/2010/main" val="1589146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Obligations</a:t>
            </a:r>
          </a:p>
        </p:txBody>
      </p:sp>
      <p:sp>
        <p:nvSpPr>
          <p:cNvPr id="4" name="Content Placeholder 3"/>
          <p:cNvSpPr>
            <a:spLocks noGrp="1"/>
          </p:cNvSpPr>
          <p:nvPr>
            <p:ph idx="1"/>
          </p:nvPr>
        </p:nvSpPr>
        <p:spPr>
          <a:xfrm>
            <a:off x="3048000" y="1193800"/>
            <a:ext cx="5943600" cy="4958465"/>
          </a:xfrm>
        </p:spPr>
        <p:txBody>
          <a:bodyPr>
            <a:normAutofit fontScale="92500" lnSpcReduction="10000"/>
          </a:bodyPr>
          <a:lstStyle/>
          <a:p>
            <a:r>
              <a:rPr lang="en-US" dirty="0"/>
              <a:t>Annually submit a Title VI Implementation Plan</a:t>
            </a:r>
          </a:p>
          <a:p>
            <a:endParaRPr lang="en-US" dirty="0"/>
          </a:p>
          <a:p>
            <a:r>
              <a:rPr lang="en-US" dirty="0"/>
              <a:t>Handle complaints regarding discriminatory practices, including maintenance of a log of complaints received and notice of right to file a complaint</a:t>
            </a:r>
          </a:p>
          <a:p>
            <a:endParaRPr lang="en-US" dirty="0"/>
          </a:p>
          <a:p>
            <a:r>
              <a:rPr lang="en-US" dirty="0"/>
              <a:t>Ensure public notification of relevant programs or activities</a:t>
            </a:r>
          </a:p>
          <a:p>
            <a:endParaRPr lang="en-US" dirty="0"/>
          </a:p>
          <a:p>
            <a:r>
              <a:rPr lang="en-US" dirty="0"/>
              <a:t>Ensure minority participation on planning boards and advisory bodies</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6800"/>
            <a:ext cx="29718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351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728144984"/>
              </p:ext>
            </p:extLst>
          </p:nvPr>
        </p:nvGraphicFramePr>
        <p:xfrm>
          <a:off x="228600" y="381000"/>
          <a:ext cx="8229600" cy="556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023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09964C0-E6F7-4739-AD7F-7CBAEA73C0F7}"/>
                                            </p:graphicEl>
                                          </p:spTgt>
                                        </p:tgtEl>
                                        <p:attrNameLst>
                                          <p:attrName>style.visibility</p:attrName>
                                        </p:attrNameLst>
                                      </p:cBhvr>
                                      <p:to>
                                        <p:strVal val="visible"/>
                                      </p:to>
                                    </p:set>
                                    <p:animEffect transition="in" filter="wipe(up)">
                                      <p:cBhvr>
                                        <p:cTn id="7" dur="500"/>
                                        <p:tgtEl>
                                          <p:spTgt spid="4">
                                            <p:graphicEl>
                                              <a:dgm id="{609964C0-E6F7-4739-AD7F-7CBAEA73C0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C16707FA-BE07-48C9-A001-8368EC128BD5}"/>
                                            </p:graphicEl>
                                          </p:spTgt>
                                        </p:tgtEl>
                                        <p:attrNameLst>
                                          <p:attrName>style.visibility</p:attrName>
                                        </p:attrNameLst>
                                      </p:cBhvr>
                                      <p:to>
                                        <p:strVal val="visible"/>
                                      </p:to>
                                    </p:set>
                                    <p:animEffect transition="in" filter="wipe(up)">
                                      <p:cBhvr>
                                        <p:cTn id="12" dur="500"/>
                                        <p:tgtEl>
                                          <p:spTgt spid="4">
                                            <p:graphicEl>
                                              <a:dgm id="{C16707FA-BE07-48C9-A001-8368EC128B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Assess Your Understanding</a:t>
            </a:r>
          </a:p>
        </p:txBody>
      </p:sp>
    </p:spTree>
    <p:extLst>
      <p:ext uri="{BB962C8B-B14F-4D97-AF65-F5344CB8AC3E}">
        <p14:creationId xmlns:p14="http://schemas.microsoft.com/office/powerpoint/2010/main" val="247662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Title VI?</a:t>
            </a:r>
          </a:p>
        </p:txBody>
      </p:sp>
      <p:sp>
        <p:nvSpPr>
          <p:cNvPr id="7" name="Content Placeholder 6"/>
          <p:cNvSpPr>
            <a:spLocks noGrp="1"/>
          </p:cNvSpPr>
          <p:nvPr>
            <p:ph idx="1"/>
          </p:nvPr>
        </p:nvSpPr>
        <p:spPr/>
        <p:txBody>
          <a:bodyPr/>
          <a:lstStyle/>
          <a:p>
            <a:r>
              <a:rPr lang="en-US" dirty="0"/>
              <a:t>Title VI prohibits discrimination on the basis of:</a:t>
            </a:r>
          </a:p>
          <a:p>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185627500"/>
              </p:ext>
            </p:extLst>
          </p:nvPr>
        </p:nvGraphicFramePr>
        <p:xfrm>
          <a:off x="685800" y="1828800"/>
          <a:ext cx="8077200" cy="348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237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F30D2E21-82B1-4D02-89E8-1B0E3E507B62}"/>
                                            </p:graphicEl>
                                          </p:spTgt>
                                        </p:tgtEl>
                                        <p:attrNameLst>
                                          <p:attrName>style.visibility</p:attrName>
                                        </p:attrNameLst>
                                      </p:cBhvr>
                                      <p:to>
                                        <p:strVal val="visible"/>
                                      </p:to>
                                    </p:set>
                                    <p:anim calcmode="lin" valueType="num">
                                      <p:cBhvr additive="base">
                                        <p:cTn id="7" dur="500" fill="hold"/>
                                        <p:tgtEl>
                                          <p:spTgt spid="8">
                                            <p:graphicEl>
                                              <a:dgm id="{F30D2E21-82B1-4D02-89E8-1B0E3E507B6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F30D2E21-82B1-4D02-89E8-1B0E3E507B62}"/>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FEB2D9B0-C893-4D2B-9FAB-087CEFEB0BE5}"/>
                                            </p:graphicEl>
                                          </p:spTgt>
                                        </p:tgtEl>
                                        <p:attrNameLst>
                                          <p:attrName>style.visibility</p:attrName>
                                        </p:attrNameLst>
                                      </p:cBhvr>
                                      <p:to>
                                        <p:strVal val="visible"/>
                                      </p:to>
                                    </p:set>
                                    <p:anim calcmode="lin" valueType="num">
                                      <p:cBhvr additive="base">
                                        <p:cTn id="13" dur="500" fill="hold"/>
                                        <p:tgtEl>
                                          <p:spTgt spid="8">
                                            <p:graphicEl>
                                              <a:dgm id="{FEB2D9B0-C893-4D2B-9FAB-087CEFEB0BE5}"/>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FEB2D9B0-C893-4D2B-9FAB-087CEFEB0BE5}"/>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graphicEl>
                                              <a:dgm id="{B7A43663-C5B8-433F-898D-364A078CFC4B}"/>
                                            </p:graphicEl>
                                          </p:spTgt>
                                        </p:tgtEl>
                                        <p:attrNameLst>
                                          <p:attrName>style.visibility</p:attrName>
                                        </p:attrNameLst>
                                      </p:cBhvr>
                                      <p:to>
                                        <p:strVal val="visible"/>
                                      </p:to>
                                    </p:set>
                                    <p:anim calcmode="lin" valueType="num">
                                      <p:cBhvr additive="base">
                                        <p:cTn id="19" dur="500" fill="hold"/>
                                        <p:tgtEl>
                                          <p:spTgt spid="8">
                                            <p:graphicEl>
                                              <a:dgm id="{B7A43663-C5B8-433F-898D-364A078CFC4B}"/>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B7A43663-C5B8-433F-898D-364A078CFC4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pPr marL="0" indent="0">
              <a:buNone/>
            </a:pPr>
            <a:r>
              <a:rPr lang="en-US" dirty="0"/>
              <a:t>Please take a few moments to answer the following review questions to assess your understanding of Title VI of the Civil Rights Act of 1964. Once you have selected your answer choice, advance to the next slide to see the correct response for each question.</a:t>
            </a:r>
          </a:p>
          <a:p>
            <a:pPr marL="0" indent="0">
              <a:buNone/>
            </a:pPr>
            <a:endParaRPr lang="en-US" dirty="0"/>
          </a:p>
          <a:p>
            <a:pPr marL="0" indent="0">
              <a:buNone/>
            </a:pPr>
            <a:r>
              <a:rPr lang="en-US" dirty="0"/>
              <a:t>If you need further guidance on Title VI and its implementing regulations, please contact Alicia Cone, Director of Program Operations and Title VI Coordinator, at</a:t>
            </a:r>
            <a:r>
              <a:rPr lang="en-US" dirty="0">
                <a:hlinkClick r:id="rId2"/>
              </a:rPr>
              <a:t> alicia.cone@tn.gov</a:t>
            </a:r>
            <a:r>
              <a:rPr lang="en-US" dirty="0"/>
              <a:t> or 615-253-1105.</a:t>
            </a:r>
          </a:p>
        </p:txBody>
      </p:sp>
    </p:spTree>
    <p:extLst>
      <p:ext uri="{BB962C8B-B14F-4D97-AF65-F5344CB8AC3E}">
        <p14:creationId xmlns:p14="http://schemas.microsoft.com/office/powerpoint/2010/main" val="3411392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a:pPr>
            <a:r>
              <a:rPr lang="en-US" dirty="0"/>
              <a:t>Which of the following is </a:t>
            </a:r>
            <a:r>
              <a:rPr lang="en-US" i="1" u="sng" dirty="0"/>
              <a:t>not</a:t>
            </a:r>
            <a:r>
              <a:rPr lang="en-US" dirty="0"/>
              <a:t> a protected class under Title VI?</a:t>
            </a:r>
          </a:p>
          <a:p>
            <a:pPr marL="457200" indent="-457200">
              <a:buFont typeface="+mj-lt"/>
              <a:buAutoNum type="arabicPeriod"/>
            </a:pPr>
            <a:endParaRPr lang="en-US" dirty="0"/>
          </a:p>
          <a:p>
            <a:pPr marL="857250" lvl="1" indent="-457200">
              <a:lnSpc>
                <a:spcPct val="200000"/>
              </a:lnSpc>
              <a:buFont typeface="+mj-lt"/>
              <a:buAutoNum type="alphaUcPeriod"/>
            </a:pPr>
            <a:r>
              <a:rPr lang="en-US" dirty="0"/>
              <a:t>Race</a:t>
            </a:r>
          </a:p>
          <a:p>
            <a:pPr marL="857250" lvl="1" indent="-457200">
              <a:lnSpc>
                <a:spcPct val="200000"/>
              </a:lnSpc>
              <a:buFont typeface="+mj-lt"/>
              <a:buAutoNum type="alphaUcPeriod"/>
            </a:pPr>
            <a:r>
              <a:rPr lang="en-US" dirty="0"/>
              <a:t>National Origin</a:t>
            </a:r>
          </a:p>
          <a:p>
            <a:pPr marL="857250" lvl="1" indent="-457200">
              <a:lnSpc>
                <a:spcPct val="200000"/>
              </a:lnSpc>
              <a:buFont typeface="+mj-lt"/>
              <a:buAutoNum type="alphaUcPeriod"/>
            </a:pPr>
            <a:r>
              <a:rPr lang="en-US" dirty="0"/>
              <a:t>Disability</a:t>
            </a:r>
          </a:p>
          <a:p>
            <a:pPr marL="857250" lvl="1" indent="-457200">
              <a:lnSpc>
                <a:spcPct val="200000"/>
              </a:lnSpc>
              <a:buFont typeface="+mj-lt"/>
              <a:buAutoNum type="alphaUcPeriod"/>
            </a:pPr>
            <a:r>
              <a:rPr lang="en-US" dirty="0"/>
              <a:t>Color</a:t>
            </a:r>
          </a:p>
        </p:txBody>
      </p:sp>
    </p:spTree>
    <p:extLst>
      <p:ext uri="{BB962C8B-B14F-4D97-AF65-F5344CB8AC3E}">
        <p14:creationId xmlns:p14="http://schemas.microsoft.com/office/powerpoint/2010/main" val="3612921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a:pPr>
            <a:r>
              <a:rPr lang="en-US" dirty="0"/>
              <a:t>Which of the following is </a:t>
            </a:r>
            <a:r>
              <a:rPr lang="en-US" i="1" u="sng" dirty="0"/>
              <a:t>not</a:t>
            </a:r>
            <a:r>
              <a:rPr lang="en-US" dirty="0"/>
              <a:t> a protected class under Title VI?</a:t>
            </a:r>
          </a:p>
          <a:p>
            <a:pPr marL="457200" indent="-457200">
              <a:buFont typeface="+mj-lt"/>
              <a:buAutoNum type="arabicPeriod"/>
            </a:pPr>
            <a:endParaRPr lang="en-US" dirty="0"/>
          </a:p>
          <a:p>
            <a:pPr marL="400050" lvl="1" indent="0">
              <a:buNone/>
            </a:pPr>
            <a:r>
              <a:rPr lang="en-US" dirty="0">
                <a:solidFill>
                  <a:srgbClr val="FF0000"/>
                </a:solidFill>
              </a:rPr>
              <a:t>C.  Disability</a:t>
            </a:r>
          </a:p>
          <a:p>
            <a:pPr marL="400050" lvl="1" indent="0">
              <a:buNone/>
            </a:pPr>
            <a:endParaRPr lang="en-US" dirty="0"/>
          </a:p>
          <a:p>
            <a:pPr marL="0" indent="0">
              <a:buNone/>
            </a:pPr>
            <a:r>
              <a:rPr lang="en-US" dirty="0"/>
              <a:t>If you chose answer C, excellent! Title VI prohibits discrimination on the basis of a person’s race, color, or national origin. Disability is </a:t>
            </a:r>
            <a:r>
              <a:rPr lang="en-US" i="1" dirty="0"/>
              <a:t>not</a:t>
            </a:r>
            <a:r>
              <a:rPr lang="en-US" dirty="0"/>
              <a:t> a protected class under Title VI, although it </a:t>
            </a:r>
            <a:r>
              <a:rPr lang="en-US" i="1" dirty="0"/>
              <a:t>is</a:t>
            </a:r>
            <a:r>
              <a:rPr lang="en-US" dirty="0"/>
              <a:t> protected under the Americans with Disabilities Act (ADA).</a:t>
            </a:r>
          </a:p>
        </p:txBody>
      </p:sp>
    </p:spTree>
    <p:extLst>
      <p:ext uri="{BB962C8B-B14F-4D97-AF65-F5344CB8AC3E}">
        <p14:creationId xmlns:p14="http://schemas.microsoft.com/office/powerpoint/2010/main" val="3043647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2"/>
            </a:pPr>
            <a:r>
              <a:rPr lang="en-US" dirty="0"/>
              <a:t>Which statement is true?</a:t>
            </a:r>
          </a:p>
          <a:p>
            <a:pPr marL="457200" indent="-457200">
              <a:buFont typeface="+mj-lt"/>
              <a:buAutoNum type="arabicPeriod" startAt="2"/>
            </a:pPr>
            <a:endParaRPr lang="en-US" dirty="0"/>
          </a:p>
          <a:p>
            <a:pPr marL="857250" lvl="1" indent="-457200">
              <a:spcAft>
                <a:spcPts val="1200"/>
              </a:spcAft>
              <a:buFont typeface="+mj-lt"/>
              <a:buAutoNum type="alphaUcPeriod"/>
            </a:pPr>
            <a:r>
              <a:rPr lang="en-US" dirty="0"/>
              <a:t>Disparate treatment occurs when a discriminatory practice is motivated by intent.</a:t>
            </a:r>
          </a:p>
          <a:p>
            <a:pPr marL="857250" lvl="1" indent="-457200">
              <a:buFont typeface="+mj-lt"/>
              <a:buAutoNum type="alphaUcPeriod"/>
            </a:pPr>
            <a:r>
              <a:rPr lang="en-US" dirty="0"/>
              <a:t>Disparate treatment occurs as a result of a neutral policy which appears harmless on the surface, but negatively affects a group.</a:t>
            </a:r>
          </a:p>
        </p:txBody>
      </p:sp>
    </p:spTree>
    <p:extLst>
      <p:ext uri="{BB962C8B-B14F-4D97-AF65-F5344CB8AC3E}">
        <p14:creationId xmlns:p14="http://schemas.microsoft.com/office/powerpoint/2010/main" val="3867369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2"/>
            </a:pPr>
            <a:r>
              <a:rPr lang="en-US" dirty="0"/>
              <a:t>Which statement is true?</a:t>
            </a:r>
          </a:p>
          <a:p>
            <a:pPr marL="400050" lvl="1" indent="0">
              <a:buNone/>
            </a:pPr>
            <a:endParaRPr lang="en-US" dirty="0"/>
          </a:p>
          <a:p>
            <a:pPr marL="857250" lvl="1" indent="-457200">
              <a:spcAft>
                <a:spcPts val="1200"/>
              </a:spcAft>
              <a:buFont typeface="+mj-lt"/>
              <a:buAutoNum type="alphaUcPeriod"/>
            </a:pPr>
            <a:r>
              <a:rPr lang="en-US" dirty="0">
                <a:solidFill>
                  <a:srgbClr val="FF0000"/>
                </a:solidFill>
              </a:rPr>
              <a:t>Disparate treatment occurs when a discriminatory practice is motivated by intent.</a:t>
            </a:r>
          </a:p>
          <a:p>
            <a:pPr marL="400050" lvl="1" indent="0">
              <a:buNone/>
            </a:pPr>
            <a:endParaRPr lang="en-US" dirty="0">
              <a:solidFill>
                <a:srgbClr val="FF0000"/>
              </a:solidFill>
            </a:endParaRPr>
          </a:p>
          <a:p>
            <a:pPr marL="0" indent="0">
              <a:buNone/>
            </a:pPr>
            <a:endParaRPr lang="en-US" dirty="0">
              <a:solidFill>
                <a:srgbClr val="FF0000"/>
              </a:solidFill>
            </a:endParaRPr>
          </a:p>
          <a:p>
            <a:pPr marL="0" indent="0">
              <a:buNone/>
            </a:pPr>
            <a:r>
              <a:rPr lang="en-US" dirty="0"/>
              <a:t>A is the correct answer! A claim of disparate treatment must show that an individual acted with intent or motive to discriminate. Alternatively, disparate </a:t>
            </a:r>
            <a:r>
              <a:rPr lang="en-US" i="1" dirty="0"/>
              <a:t>impact</a:t>
            </a:r>
            <a:r>
              <a:rPr lang="en-US" dirty="0"/>
              <a:t> occurs as a result of a neutral policy which appears harmless on the surface, but negatively affects a group.</a:t>
            </a:r>
          </a:p>
        </p:txBody>
      </p:sp>
    </p:spTree>
    <p:extLst>
      <p:ext uri="{BB962C8B-B14F-4D97-AF65-F5344CB8AC3E}">
        <p14:creationId xmlns:p14="http://schemas.microsoft.com/office/powerpoint/2010/main" val="1821962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For Title VI to apply, the agency must be:</a:t>
            </a:r>
          </a:p>
          <a:p>
            <a:pPr marL="457200" indent="-457200">
              <a:buFont typeface="+mj-lt"/>
              <a:buAutoNum type="arabicPeriod" startAt="3"/>
            </a:pPr>
            <a:endParaRPr lang="en-US" dirty="0"/>
          </a:p>
          <a:p>
            <a:pPr marL="857250" lvl="1" indent="-457200">
              <a:lnSpc>
                <a:spcPct val="200000"/>
              </a:lnSpc>
              <a:buFont typeface="+mj-lt"/>
              <a:buAutoNum type="alphaUcPeriod"/>
            </a:pPr>
            <a:r>
              <a:rPr lang="en-US" dirty="0"/>
              <a:t>Providing services to individuals in poverty</a:t>
            </a:r>
          </a:p>
          <a:p>
            <a:pPr marL="857250" lvl="1" indent="-457200">
              <a:lnSpc>
                <a:spcPct val="200000"/>
              </a:lnSpc>
              <a:buFont typeface="+mj-lt"/>
              <a:buAutoNum type="alphaUcPeriod"/>
            </a:pPr>
            <a:r>
              <a:rPr lang="en-US" dirty="0"/>
              <a:t>A non-profit/501(c)(3)</a:t>
            </a:r>
          </a:p>
          <a:p>
            <a:pPr marL="857250" lvl="1" indent="-457200">
              <a:lnSpc>
                <a:spcPct val="200000"/>
              </a:lnSpc>
              <a:buFont typeface="+mj-lt"/>
              <a:buAutoNum type="alphaUcPeriod"/>
            </a:pPr>
            <a:r>
              <a:rPr lang="en-US" dirty="0"/>
              <a:t>A direct recipient of state funding</a:t>
            </a:r>
          </a:p>
          <a:p>
            <a:pPr marL="857250" lvl="1" indent="-457200">
              <a:lnSpc>
                <a:spcPct val="200000"/>
              </a:lnSpc>
              <a:buFont typeface="+mj-lt"/>
              <a:buAutoNum type="alphaUcPeriod"/>
            </a:pPr>
            <a:r>
              <a:rPr lang="en-US" dirty="0"/>
              <a:t>Either a direct or indirect recipient of federal funding</a:t>
            </a:r>
          </a:p>
        </p:txBody>
      </p:sp>
    </p:spTree>
    <p:extLst>
      <p:ext uri="{BB962C8B-B14F-4D97-AF65-F5344CB8AC3E}">
        <p14:creationId xmlns:p14="http://schemas.microsoft.com/office/powerpoint/2010/main" val="3867151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For Title VI to apply, the agency must be:</a:t>
            </a:r>
          </a:p>
          <a:p>
            <a:pPr marL="457200" indent="-457200">
              <a:buFont typeface="+mj-lt"/>
              <a:buAutoNum type="arabicPeriod" startAt="3"/>
            </a:pPr>
            <a:endParaRPr lang="en-US" dirty="0"/>
          </a:p>
          <a:p>
            <a:pPr marL="857250" lvl="1" indent="-457200">
              <a:buFont typeface="+mj-lt"/>
              <a:buAutoNum type="alphaUcPeriod" startAt="4"/>
            </a:pPr>
            <a:r>
              <a:rPr lang="en-US" dirty="0">
                <a:solidFill>
                  <a:srgbClr val="FF0000"/>
                </a:solidFill>
              </a:rPr>
              <a:t>Either a direct or indirect recipient of federal funding</a:t>
            </a:r>
          </a:p>
          <a:p>
            <a:pPr marL="857250" lvl="1" indent="-457200">
              <a:buFont typeface="+mj-lt"/>
              <a:buAutoNum type="alphaUcPeriod" startAt="4"/>
            </a:pPr>
            <a:endParaRPr lang="en-US" dirty="0">
              <a:solidFill>
                <a:srgbClr val="FF0000"/>
              </a:solidFill>
            </a:endParaRPr>
          </a:p>
          <a:p>
            <a:pPr marL="0" indent="0">
              <a:buNone/>
            </a:pPr>
            <a:r>
              <a:rPr lang="en-US" dirty="0"/>
              <a:t>The correct answer is D! For Title VI to apply, the agency must either be a direct or indirect recipient of federal financial assistance.</a:t>
            </a:r>
          </a:p>
        </p:txBody>
      </p:sp>
    </p:spTree>
    <p:extLst>
      <p:ext uri="{BB962C8B-B14F-4D97-AF65-F5344CB8AC3E}">
        <p14:creationId xmlns:p14="http://schemas.microsoft.com/office/powerpoint/2010/main" val="1504375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4"/>
            </a:pPr>
            <a:r>
              <a:rPr lang="en-US" dirty="0"/>
              <a:t>Who is a Limited English Proficient person? </a:t>
            </a:r>
            <a:r>
              <a:rPr lang="en-US" i="1" dirty="0"/>
              <a:t>Select the best answer.</a:t>
            </a:r>
          </a:p>
          <a:p>
            <a:pPr marL="457200" indent="-457200">
              <a:buFont typeface="+mj-lt"/>
              <a:buAutoNum type="arabicPeriod" startAt="4"/>
            </a:pPr>
            <a:endParaRPr lang="en-US" dirty="0"/>
          </a:p>
          <a:p>
            <a:pPr marL="857250" lvl="1" indent="-457200">
              <a:buFont typeface="+mj-lt"/>
              <a:buAutoNum type="alphaUcPeriod"/>
            </a:pPr>
            <a:r>
              <a:rPr lang="en-US" dirty="0"/>
              <a:t>A person who does not speak English as their primary language and has limited ability to speak, write, or understand English</a:t>
            </a:r>
          </a:p>
          <a:p>
            <a:pPr marL="400050" lvl="1" indent="0">
              <a:buNone/>
            </a:pPr>
            <a:endParaRPr lang="en-US" dirty="0"/>
          </a:p>
          <a:p>
            <a:pPr marL="857250" lvl="1" indent="-457200">
              <a:buFont typeface="+mj-lt"/>
              <a:buAutoNum type="alphaUcPeriod" startAt="2"/>
            </a:pPr>
            <a:r>
              <a:rPr lang="en-US" dirty="0"/>
              <a:t>An English-speaking person who cannot read and write in a second language</a:t>
            </a:r>
          </a:p>
          <a:p>
            <a:pPr marL="400050" lvl="1" indent="0">
              <a:buNone/>
            </a:pPr>
            <a:endParaRPr lang="en-US" dirty="0"/>
          </a:p>
          <a:p>
            <a:pPr marL="857250" lvl="1" indent="-457200">
              <a:buFont typeface="+mj-lt"/>
              <a:buAutoNum type="alphaUcPeriod" startAt="3"/>
            </a:pPr>
            <a:r>
              <a:rPr lang="en-US" dirty="0"/>
              <a:t>A person who speaks English as their primary language but has limited ability to write or read in English</a:t>
            </a:r>
          </a:p>
          <a:p>
            <a:pPr marL="857250" lvl="1" indent="-457200">
              <a:lnSpc>
                <a:spcPct val="200000"/>
              </a:lnSpc>
              <a:buFont typeface="+mj-lt"/>
              <a:buAutoNum type="alphaUcPeriod" startAt="3"/>
            </a:pPr>
            <a:r>
              <a:rPr lang="en-US" dirty="0"/>
              <a:t>A person who cannot read or write in American English</a:t>
            </a:r>
          </a:p>
        </p:txBody>
      </p:sp>
    </p:spTree>
    <p:extLst>
      <p:ext uri="{BB962C8B-B14F-4D97-AF65-F5344CB8AC3E}">
        <p14:creationId xmlns:p14="http://schemas.microsoft.com/office/powerpoint/2010/main" val="2438929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4"/>
            </a:pPr>
            <a:r>
              <a:rPr lang="en-US" dirty="0"/>
              <a:t>Who is a Limited English Proficient person?</a:t>
            </a:r>
          </a:p>
          <a:p>
            <a:pPr marL="457200" indent="-457200">
              <a:buFont typeface="+mj-lt"/>
              <a:buAutoNum type="arabicPeriod" startAt="4"/>
            </a:pPr>
            <a:endParaRPr lang="en-US" dirty="0"/>
          </a:p>
          <a:p>
            <a:pPr marL="400050" lvl="1" indent="0">
              <a:buNone/>
            </a:pPr>
            <a:r>
              <a:rPr lang="en-US" dirty="0">
                <a:solidFill>
                  <a:srgbClr val="FF0F00"/>
                </a:solidFill>
              </a:rPr>
              <a:t>A. 	A person who does not speak English as their primary language 	and has limited ability to speak, write, or understand English</a:t>
            </a:r>
          </a:p>
          <a:p>
            <a:pPr marL="400050" lvl="1" indent="0">
              <a:buNone/>
            </a:pPr>
            <a:endParaRPr lang="en-US" dirty="0">
              <a:solidFill>
                <a:srgbClr val="FF0F00"/>
              </a:solidFill>
            </a:endParaRPr>
          </a:p>
          <a:p>
            <a:pPr marL="0" indent="0">
              <a:buNone/>
            </a:pPr>
            <a:endParaRPr lang="en-US" dirty="0"/>
          </a:p>
          <a:p>
            <a:pPr marL="0" indent="0">
              <a:buNone/>
            </a:pPr>
            <a:r>
              <a:rPr lang="en-US" dirty="0"/>
              <a:t>Limited English Proficient (LEP) persons are people who do not speak English as their primary language and who have limited ability to read, speak, write or understand English</a:t>
            </a:r>
          </a:p>
        </p:txBody>
      </p:sp>
    </p:spTree>
    <p:extLst>
      <p:ext uri="{BB962C8B-B14F-4D97-AF65-F5344CB8AC3E}">
        <p14:creationId xmlns:p14="http://schemas.microsoft.com/office/powerpoint/2010/main" val="9441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lstStyle/>
          <a:p>
            <a:pPr marL="457200" indent="-457200">
              <a:buFont typeface="+mj-lt"/>
              <a:buAutoNum type="arabicPeriod" startAt="5"/>
            </a:pPr>
            <a:r>
              <a:rPr lang="en-US" i="1" dirty="0"/>
              <a:t>True or False: </a:t>
            </a:r>
            <a:r>
              <a:rPr lang="en-US" dirty="0"/>
              <a:t>Under a Limited English Proficiency (LEP) policy, only direct recipients of federal financial assistance are required to take reasonable steps to ensure LEP persons have meaningful access and an equal opportunity to participate in programs, services, and benefits.</a:t>
            </a:r>
          </a:p>
        </p:txBody>
      </p:sp>
    </p:spTree>
    <p:extLst>
      <p:ext uri="{BB962C8B-B14F-4D97-AF65-F5344CB8AC3E}">
        <p14:creationId xmlns:p14="http://schemas.microsoft.com/office/powerpoint/2010/main" val="80785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Federal Law</a:t>
            </a:r>
          </a:p>
        </p:txBody>
      </p:sp>
      <p:sp>
        <p:nvSpPr>
          <p:cNvPr id="4" name="Content Placeholder 3"/>
          <p:cNvSpPr>
            <a:spLocks noGrp="1"/>
          </p:cNvSpPr>
          <p:nvPr>
            <p:ph idx="1"/>
          </p:nvPr>
        </p:nvSpPr>
        <p:spPr/>
        <p:txBody>
          <a:bodyPr/>
          <a:lstStyle/>
          <a:p>
            <a:endParaRPr lang="en-US" dirty="0"/>
          </a:p>
          <a:p>
            <a:endParaRPr lang="en-US" dirty="0"/>
          </a:p>
          <a:p>
            <a:r>
              <a:rPr lang="en-US" dirty="0"/>
              <a:t>42 U.S.C. § 2000d provides,</a:t>
            </a:r>
          </a:p>
          <a:p>
            <a:pPr marL="0" indent="0">
              <a:buNone/>
            </a:pPr>
            <a:endParaRPr lang="en-US" dirty="0"/>
          </a:p>
          <a:p>
            <a:pPr marL="0" indent="0">
              <a:buNone/>
            </a:pPr>
            <a:r>
              <a:rPr lang="en-US" dirty="0"/>
              <a:t>	No person in the United States shall, on the ground of 	race, color, or national origin, be excluded from 	participation in, be denied the benefits of, or be 	subjected to discrimination under any program or 	activity receiving Federal financial assistance.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4379" y="1095983"/>
            <a:ext cx="2924986"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7920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Your Understanding</a:t>
            </a:r>
          </a:p>
        </p:txBody>
      </p:sp>
      <p:sp>
        <p:nvSpPr>
          <p:cNvPr id="3" name="Content Placeholder 2"/>
          <p:cNvSpPr>
            <a:spLocks noGrp="1"/>
          </p:cNvSpPr>
          <p:nvPr>
            <p:ph idx="1"/>
          </p:nvPr>
        </p:nvSpPr>
        <p:spPr/>
        <p:txBody>
          <a:bodyPr>
            <a:normAutofit fontScale="92500"/>
          </a:bodyPr>
          <a:lstStyle/>
          <a:p>
            <a:pPr marL="457200" indent="-457200">
              <a:buFont typeface="+mj-lt"/>
              <a:buAutoNum type="arabicPeriod" startAt="5"/>
            </a:pPr>
            <a:r>
              <a:rPr lang="en-US" i="1" dirty="0"/>
              <a:t>True or False</a:t>
            </a:r>
            <a:r>
              <a:rPr lang="en-US" dirty="0"/>
              <a:t>: Under a Limited English Proficiency (LEP) policy, only direct recipients of federal financial assistance are required to take reasonable steps to ensure LEP persons have meaningful access and an equal opportunity to participate in programs, services, and benefits.</a:t>
            </a:r>
          </a:p>
          <a:p>
            <a:pPr marL="457200" indent="-457200">
              <a:buFont typeface="+mj-lt"/>
              <a:buAutoNum type="arabicPeriod" startAt="5"/>
            </a:pPr>
            <a:endParaRPr lang="en-US" dirty="0"/>
          </a:p>
          <a:p>
            <a:pPr marL="0" indent="0">
              <a:buNone/>
            </a:pPr>
            <a:r>
              <a:rPr lang="en-US" dirty="0">
                <a:solidFill>
                  <a:srgbClr val="FF0F00"/>
                </a:solidFill>
              </a:rPr>
              <a:t>False</a:t>
            </a:r>
          </a:p>
          <a:p>
            <a:pPr marL="0" indent="0">
              <a:buNone/>
            </a:pPr>
            <a:endParaRPr lang="en-US" dirty="0">
              <a:solidFill>
                <a:srgbClr val="FF0F00"/>
              </a:solidFill>
            </a:endParaRPr>
          </a:p>
          <a:p>
            <a:pPr marL="0" indent="0">
              <a:buNone/>
            </a:pPr>
            <a:r>
              <a:rPr lang="en-US" dirty="0"/>
              <a:t>Direct recipients </a:t>
            </a:r>
            <a:r>
              <a:rPr lang="en-US" i="1" dirty="0"/>
              <a:t>and</a:t>
            </a:r>
            <a:r>
              <a:rPr lang="en-US" dirty="0"/>
              <a:t> sub-recipients of federal financial assistance are required to take reasonable steps to ensure LEP persons have </a:t>
            </a:r>
            <a:r>
              <a:rPr lang="en-US" i="1" dirty="0"/>
              <a:t>meaningful access </a:t>
            </a:r>
            <a:r>
              <a:rPr lang="en-US" dirty="0"/>
              <a:t>and an equal opportunity to participate in programs, services, and benefits.</a:t>
            </a:r>
          </a:p>
        </p:txBody>
      </p:sp>
    </p:spTree>
    <p:extLst>
      <p:ext uri="{BB962C8B-B14F-4D97-AF65-F5344CB8AC3E}">
        <p14:creationId xmlns:p14="http://schemas.microsoft.com/office/powerpoint/2010/main" val="294866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Great Job!!!</a:t>
            </a:r>
          </a:p>
        </p:txBody>
      </p:sp>
      <p:sp>
        <p:nvSpPr>
          <p:cNvPr id="3" name="Content Placeholder 2"/>
          <p:cNvSpPr>
            <a:spLocks noGrp="1"/>
          </p:cNvSpPr>
          <p:nvPr>
            <p:ph idx="1"/>
          </p:nvPr>
        </p:nvSpPr>
        <p:spPr/>
        <p:txBody>
          <a:bodyPr/>
          <a:lstStyle/>
          <a:p>
            <a:pPr marL="0" indent="0">
              <a:buNone/>
            </a:pPr>
            <a:r>
              <a:rPr lang="en-US" dirty="0"/>
              <a:t>You have completed the Title VI training course. Please fill out the Certificate of Completion provided.</a:t>
            </a:r>
          </a:p>
          <a:p>
            <a:pPr marL="0" indent="0">
              <a:buNone/>
            </a:pPr>
            <a:endParaRPr lang="en-US" dirty="0"/>
          </a:p>
          <a:p>
            <a:pPr marL="0" indent="0" algn="ctr">
              <a:buNone/>
            </a:pPr>
            <a:endParaRPr lang="en-US" dirty="0"/>
          </a:p>
          <a:p>
            <a:pPr marL="0" indent="0" algn="ctr">
              <a:buNone/>
            </a:pPr>
            <a:endParaRPr lang="en-US" sz="2000" dirty="0"/>
          </a:p>
          <a:p>
            <a:pPr marL="0" indent="0" algn="ctr">
              <a:buNone/>
            </a:pPr>
            <a:r>
              <a:rPr lang="en-US" sz="2000" dirty="0">
                <a:hlinkClick r:id="rId3" action="ppaction://hlinkfile"/>
              </a:rPr>
              <a:t>Certification of Completion</a:t>
            </a:r>
            <a:endParaRPr lang="en-US" sz="2000" dirty="0"/>
          </a:p>
          <a:p>
            <a:pPr marL="0" indent="0" algn="ctr">
              <a:buNone/>
            </a:pPr>
            <a:endParaRPr lang="en-US" sz="2000" dirty="0"/>
          </a:p>
          <a:p>
            <a:pPr marL="0" indent="0" algn="ctr">
              <a:buNone/>
            </a:pPr>
            <a:endParaRPr lang="en-US" sz="2000" dirty="0"/>
          </a:p>
          <a:p>
            <a:pPr marL="0" indent="0" algn="ctr">
              <a:buNone/>
            </a:pPr>
            <a:r>
              <a:rPr lang="en-US" sz="2000" b="1" u="sng" dirty="0">
                <a:solidFill>
                  <a:srgbClr val="FF0000"/>
                </a:solidFill>
              </a:rPr>
              <a:t>***ONCE YOU HAVE SIGNED YOUR CERTIFICATE, RETURN TO ALICIA CONE AT </a:t>
            </a:r>
            <a:r>
              <a:rPr lang="en-US" sz="2000" b="1" u="sng" dirty="0">
                <a:solidFill>
                  <a:srgbClr val="FF0000"/>
                </a:solidFill>
                <a:hlinkClick r:id="rId4"/>
              </a:rPr>
              <a:t>ALICIA.CONE@TN.GOV</a:t>
            </a:r>
            <a:r>
              <a:rPr lang="en-US" sz="2000" b="1" u="sng" dirty="0">
                <a:solidFill>
                  <a:srgbClr val="FF0000"/>
                </a:solidFill>
              </a:rPr>
              <a:t> NO LATER THAN JANUARY 31, 2022***</a:t>
            </a:r>
          </a:p>
        </p:txBody>
      </p:sp>
    </p:spTree>
    <p:extLst>
      <p:ext uri="{BB962C8B-B14F-4D97-AF65-F5344CB8AC3E}">
        <p14:creationId xmlns:p14="http://schemas.microsoft.com/office/powerpoint/2010/main" val="163177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Tennessee Law</a:t>
            </a:r>
          </a:p>
        </p:txBody>
      </p:sp>
      <p:sp>
        <p:nvSpPr>
          <p:cNvPr id="3" name="Content Placeholder 2"/>
          <p:cNvSpPr>
            <a:spLocks noGrp="1"/>
          </p:cNvSpPr>
          <p:nvPr>
            <p:ph idx="1"/>
          </p:nvPr>
        </p:nvSpPr>
        <p:spPr>
          <a:xfrm>
            <a:off x="2590800" y="1219199"/>
            <a:ext cx="6400800" cy="4876801"/>
          </a:xfrm>
        </p:spPr>
        <p:txBody>
          <a:bodyPr>
            <a:normAutofit lnSpcReduction="10000"/>
          </a:bodyPr>
          <a:lstStyle/>
          <a:p>
            <a:r>
              <a:rPr lang="en-US" dirty="0"/>
              <a:t>Tenn. Code Ann. § 4-21-904</a:t>
            </a:r>
          </a:p>
          <a:p>
            <a:pPr>
              <a:buNone/>
            </a:pPr>
            <a:endParaRPr lang="en-US" dirty="0"/>
          </a:p>
          <a:p>
            <a:pPr>
              <a:buNone/>
            </a:pPr>
            <a:r>
              <a:rPr lang="en-US" dirty="0"/>
              <a:t>	It is a discriminatory practice for any state agency receiving federal funds making it subject to Title VI of the Civil Rights Act of 1964, … or for any person receiving such federal funds from a state agency, to exclude a person from participation in, deny benefits to a person, or to subject a person to discrimination under any program or activity receiving federal funds, on the basis of race, color, or national origin.</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45" y="2128534"/>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2621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Coverage - Employment</a:t>
            </a:r>
          </a:p>
        </p:txBody>
      </p:sp>
      <p:sp>
        <p:nvSpPr>
          <p:cNvPr id="3" name="Content Placeholder 2"/>
          <p:cNvSpPr>
            <a:spLocks noGrp="1"/>
          </p:cNvSpPr>
          <p:nvPr>
            <p:ph idx="1"/>
          </p:nvPr>
        </p:nvSpPr>
        <p:spPr/>
        <p:txBody>
          <a:bodyPr/>
          <a:lstStyle/>
          <a:p>
            <a:endParaRPr lang="en-US" dirty="0"/>
          </a:p>
          <a:p>
            <a:endParaRPr lang="en-US" dirty="0"/>
          </a:p>
          <a:p>
            <a:r>
              <a:rPr lang="en-US" dirty="0"/>
              <a:t>While Title VI was not meant to be the primary vehicle to prohibit employment discrimination, it </a:t>
            </a:r>
            <a:r>
              <a:rPr lang="en-US"/>
              <a:t>does forbid </a:t>
            </a:r>
            <a:r>
              <a:rPr lang="en-US" dirty="0"/>
              <a:t>employment discrimination by recipients in certain situations.</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50367"/>
            <a:ext cx="3810000" cy="2526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45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 and Employment Discrimination</a:t>
            </a:r>
          </a:p>
        </p:txBody>
      </p:sp>
      <p:sp>
        <p:nvSpPr>
          <p:cNvPr id="3" name="Content Placeholder 2"/>
          <p:cNvSpPr>
            <a:spLocks noGrp="1"/>
          </p:cNvSpPr>
          <p:nvPr>
            <p:ph idx="1"/>
          </p:nvPr>
        </p:nvSpPr>
        <p:spPr/>
        <p:txBody>
          <a:bodyPr/>
          <a:lstStyle/>
          <a:p>
            <a:endParaRPr lang="en-US" dirty="0"/>
          </a:p>
          <a:p>
            <a:endParaRPr lang="en-US" dirty="0"/>
          </a:p>
          <a:p>
            <a:r>
              <a:rPr lang="en-US" dirty="0"/>
              <a:t>If a “primary objective” of the Federal financial assistance to a recipient is to promote employment, then the recipient’s employment practices are subject to Title VI.</a:t>
            </a:r>
          </a:p>
          <a:p>
            <a:pPr lvl="1"/>
            <a:endParaRPr lang="en-US" dirty="0"/>
          </a:p>
          <a:p>
            <a:r>
              <a:rPr lang="en-US" dirty="0"/>
              <a:t>Otherwise, refer to Title VII of the Civil Rights Act of 1964, which covers employment discrimination based on race, color, national origin, religion, and sex. This is addressed in the State’s Policy on Workplace Discrimination and Harassment. </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143000"/>
            <a:ext cx="2939143"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602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must occur for Title VI to apply?</a:t>
            </a:r>
          </a:p>
        </p:txBody>
      </p:sp>
      <p:sp>
        <p:nvSpPr>
          <p:cNvPr id="3" name="Content Placeholder 2"/>
          <p:cNvSpPr>
            <a:spLocks noGrp="1"/>
          </p:cNvSpPr>
          <p:nvPr>
            <p:ph idx="1"/>
          </p:nvPr>
        </p:nvSpPr>
        <p:spPr/>
        <p:txBody>
          <a:bodyPr/>
          <a:lstStyle/>
          <a:p>
            <a:r>
              <a:rPr lang="en-US" dirty="0"/>
              <a:t>The program or activity </a:t>
            </a:r>
          </a:p>
          <a:p>
            <a:endParaRPr lang="en-US" dirty="0"/>
          </a:p>
          <a:p>
            <a:pPr lvl="1"/>
            <a:r>
              <a:rPr lang="en-US" dirty="0"/>
              <a:t>Must be located in the United States</a:t>
            </a:r>
          </a:p>
          <a:p>
            <a:pPr lvl="1"/>
            <a:endParaRPr lang="en-US" dirty="0"/>
          </a:p>
          <a:p>
            <a:pPr lvl="1"/>
            <a:r>
              <a:rPr lang="en-US" dirty="0"/>
              <a:t>Must provide a service</a:t>
            </a:r>
          </a:p>
          <a:p>
            <a:pPr lvl="1"/>
            <a:endParaRPr lang="en-US" dirty="0"/>
          </a:p>
          <a:p>
            <a:pPr lvl="1"/>
            <a:r>
              <a:rPr lang="en-US" dirty="0"/>
              <a:t>Must receive direct (recipient) or indirect (sub-recipient) federal financial assistance</a:t>
            </a:r>
          </a:p>
        </p:txBody>
      </p:sp>
    </p:spTree>
    <p:extLst>
      <p:ext uri="{BB962C8B-B14F-4D97-AF65-F5344CB8AC3E}">
        <p14:creationId xmlns:p14="http://schemas.microsoft.com/office/powerpoint/2010/main" val="969117015"/>
      </p:ext>
    </p:extLst>
  </p:cSld>
  <p:clrMapOvr>
    <a:masterClrMapping/>
  </p:clrMapOvr>
</p:sld>
</file>

<file path=ppt/theme/theme1.xml><?xml version="1.0" encoding="utf-8"?>
<a:theme xmlns:a="http://schemas.openxmlformats.org/drawingml/2006/main" name="Training 2015">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2015</Template>
  <TotalTime>267</TotalTime>
  <Words>2190</Words>
  <Application>Microsoft Office PowerPoint</Application>
  <PresentationFormat>On-screen Show (4:3)</PresentationFormat>
  <Paragraphs>259</Paragraphs>
  <Slides>51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Open Sans</vt:lpstr>
      <vt:lpstr>PermianSlabSerifTypeface</vt:lpstr>
      <vt:lpstr>Training 2015</vt:lpstr>
      <vt:lpstr>Title VI of the  Civil Rights Act of 1964 </vt:lpstr>
      <vt:lpstr>Course Outline</vt:lpstr>
      <vt:lpstr>What is Title VI of the Civil Rights Act of 1964?</vt:lpstr>
      <vt:lpstr>What is Title VI?</vt:lpstr>
      <vt:lpstr>Federal Law</vt:lpstr>
      <vt:lpstr>Tennessee Law</vt:lpstr>
      <vt:lpstr>Scope of Coverage - Employment</vt:lpstr>
      <vt:lpstr>Title VI and Employment Discrimination</vt:lpstr>
      <vt:lpstr>What must occur for Title VI to apply?</vt:lpstr>
      <vt:lpstr>What is Federal Financial Assistance (FFA)?</vt:lpstr>
      <vt:lpstr>What is a recipient?</vt:lpstr>
      <vt:lpstr>Beneficiaries</vt:lpstr>
      <vt:lpstr>Examples of discriminatory practices</vt:lpstr>
      <vt:lpstr>Theories of Discrimination</vt:lpstr>
      <vt:lpstr>Disparate Treatment</vt:lpstr>
      <vt:lpstr>Evidence of Discriminatory Intent</vt:lpstr>
      <vt:lpstr>Elements of Disparate Treatment</vt:lpstr>
      <vt:lpstr>Disparate Treatment</vt:lpstr>
      <vt:lpstr>Disparate Impact</vt:lpstr>
      <vt:lpstr>Elements of Disparate Impact</vt:lpstr>
      <vt:lpstr>Disparate Impact</vt:lpstr>
      <vt:lpstr>Substantial Legitimate Justification</vt:lpstr>
      <vt:lpstr>Disparate Impact</vt:lpstr>
      <vt:lpstr>National Origin/ Language Discrimination</vt:lpstr>
      <vt:lpstr>Who is a Limited English Proficient Person?</vt:lpstr>
      <vt:lpstr>National Origin/Language Discrimination</vt:lpstr>
      <vt:lpstr>Basic Principle…</vt:lpstr>
      <vt:lpstr>Executive Order 13166 (2000)</vt:lpstr>
      <vt:lpstr>Four – Factor Analysis </vt:lpstr>
      <vt:lpstr>Retaliation</vt:lpstr>
      <vt:lpstr>Retaliation</vt:lpstr>
      <vt:lpstr>Elements of Retaliation </vt:lpstr>
      <vt:lpstr>Retaliation </vt:lpstr>
      <vt:lpstr>Filing a Complaint</vt:lpstr>
      <vt:lpstr>Filing a complaint</vt:lpstr>
      <vt:lpstr>State Agency Obligations </vt:lpstr>
      <vt:lpstr>Obligations</vt:lpstr>
      <vt:lpstr>PowerPoint Presentation</vt:lpstr>
      <vt:lpstr>Assess Your Understanding</vt:lpstr>
      <vt:lpstr>PowerPoint Presentation</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Great Job!!!</vt:lpstr>
    </vt:vector>
  </TitlesOfParts>
  <Company>Department of Humand Resources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VI of the  Civil Rights Act of 1964</dc:title>
  <dc:creator>Lesley T. Farmer</dc:creator>
  <cp:lastModifiedBy>Alicia Cone</cp:lastModifiedBy>
  <cp:revision>31</cp:revision>
  <dcterms:created xsi:type="dcterms:W3CDTF">2015-06-04T13:44:25Z</dcterms:created>
  <dcterms:modified xsi:type="dcterms:W3CDTF">2021-03-23T16:50:43Z</dcterms:modified>
</cp:coreProperties>
</file>