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8"/>
  </p:notesMasterIdLst>
  <p:sldIdLst>
    <p:sldId id="257" r:id="rId3"/>
    <p:sldId id="314" r:id="rId4"/>
    <p:sldId id="256" r:id="rId5"/>
    <p:sldId id="258" r:id="rId6"/>
    <p:sldId id="259" r:id="rId7"/>
    <p:sldId id="260" r:id="rId8"/>
    <p:sldId id="261" r:id="rId9"/>
    <p:sldId id="262" r:id="rId10"/>
    <p:sldId id="263" r:id="rId11"/>
    <p:sldId id="281" r:id="rId12"/>
    <p:sldId id="264" r:id="rId13"/>
    <p:sldId id="265" r:id="rId14"/>
    <p:sldId id="266" r:id="rId15"/>
    <p:sldId id="267" r:id="rId16"/>
    <p:sldId id="274" r:id="rId17"/>
    <p:sldId id="269" r:id="rId18"/>
    <p:sldId id="275" r:id="rId19"/>
    <p:sldId id="271" r:id="rId20"/>
    <p:sldId id="276" r:id="rId21"/>
    <p:sldId id="273" r:id="rId22"/>
    <p:sldId id="277" r:id="rId23"/>
    <p:sldId id="278" r:id="rId24"/>
    <p:sldId id="291" r:id="rId25"/>
    <p:sldId id="292" r:id="rId26"/>
    <p:sldId id="279" r:id="rId27"/>
    <p:sldId id="280" r:id="rId28"/>
    <p:sldId id="285" r:id="rId29"/>
    <p:sldId id="286" r:id="rId30"/>
    <p:sldId id="284" r:id="rId31"/>
    <p:sldId id="290" r:id="rId32"/>
    <p:sldId id="288" r:id="rId33"/>
    <p:sldId id="283" r:id="rId34"/>
    <p:sldId id="287" r:id="rId35"/>
    <p:sldId id="289" r:id="rId36"/>
    <p:sldId id="293" r:id="rId37"/>
    <p:sldId id="294" r:id="rId38"/>
    <p:sldId id="297" r:id="rId39"/>
    <p:sldId id="296" r:id="rId40"/>
    <p:sldId id="301" r:id="rId41"/>
    <p:sldId id="295" r:id="rId42"/>
    <p:sldId id="298" r:id="rId43"/>
    <p:sldId id="299" r:id="rId44"/>
    <p:sldId id="300" r:id="rId45"/>
    <p:sldId id="302" r:id="rId46"/>
    <p:sldId id="304" r:id="rId47"/>
    <p:sldId id="308" r:id="rId48"/>
    <p:sldId id="305" r:id="rId49"/>
    <p:sldId id="303" r:id="rId50"/>
    <p:sldId id="309" r:id="rId51"/>
    <p:sldId id="306" r:id="rId52"/>
    <p:sldId id="307" r:id="rId53"/>
    <p:sldId id="310" r:id="rId54"/>
    <p:sldId id="311" r:id="rId55"/>
    <p:sldId id="312"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ajmyDyxCEnKPYk81391K6g==" hashData="eh6pYwC9S9lME8ZtrGo08mCIE+U="/>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6EC"/>
    <a:srgbClr val="F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82" autoAdjust="0"/>
  </p:normalViewPr>
  <p:slideViewPr>
    <p:cSldViewPr>
      <p:cViewPr varScale="1">
        <p:scale>
          <a:sx n="61" d="100"/>
          <a:sy n="61" d="100"/>
        </p:scale>
        <p:origin x="-105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39153-2786-4584-82D5-BFBEB5F29008}" type="datetimeFigureOut">
              <a:rPr lang="en-US" smtClean="0"/>
              <a:t>6/28/2018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78516F-95A5-410D-80ED-5F5C14E6FE8B}" type="slidenum">
              <a:rPr lang="en-US" smtClean="0"/>
              <a:t>‹#›</a:t>
            </a:fld>
            <a:endParaRPr lang="en-US" dirty="0"/>
          </a:p>
        </p:txBody>
      </p:sp>
    </p:spTree>
    <p:extLst>
      <p:ext uri="{BB962C8B-B14F-4D97-AF65-F5344CB8AC3E}">
        <p14:creationId xmlns:p14="http://schemas.microsoft.com/office/powerpoint/2010/main" val="1509412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tn.gov/attorneygeneral/news/43436"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tn.gov/attorneygeneral/news/47494"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tn.gov/attorneygeneral/news/2016/6/10/pr16-07.html"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n.gov/attorneygeneral/news/46466"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n.gov/attorneygeneral/news/48409"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43400"/>
            <a:ext cx="5486400" cy="4114800"/>
          </a:xfrm>
        </p:spPr>
        <p:txBody>
          <a:bodyPr/>
          <a:lstStyle/>
          <a:p>
            <a:r>
              <a:rPr lang="en-US" sz="1600" b="1" dirty="0">
                <a:latin typeface="Trebuchet MS" panose="020B0603020202020204" pitchFamily="34" charset="0"/>
              </a:rPr>
              <a:t>NOTES:</a:t>
            </a:r>
          </a:p>
          <a:p>
            <a:endParaRPr lang="en-US" dirty="0"/>
          </a:p>
        </p:txBody>
      </p:sp>
      <p:sp>
        <p:nvSpPr>
          <p:cNvPr id="4" name="Slide Number Placeholder 3"/>
          <p:cNvSpPr>
            <a:spLocks noGrp="1"/>
          </p:cNvSpPr>
          <p:nvPr>
            <p:ph type="sldNum" sz="quarter" idx="10"/>
          </p:nvPr>
        </p:nvSpPr>
        <p:spPr/>
        <p:txBody>
          <a:bodyPr/>
          <a:lstStyle/>
          <a:p>
            <a:fld id="{B65D4AAC-34A9-4696-B853-B35EF162030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5598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https://www.tn.gov/attorneygeneral/news/43436</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53</a:t>
            </a:fld>
            <a:endParaRPr lang="en-US" dirty="0"/>
          </a:p>
        </p:txBody>
      </p:sp>
    </p:spTree>
    <p:extLst>
      <p:ext uri="{BB962C8B-B14F-4D97-AF65-F5344CB8AC3E}">
        <p14:creationId xmlns:p14="http://schemas.microsoft.com/office/powerpoint/2010/main" val="3916138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https://www.tn.gov/attorneygeneral/news/47494</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55</a:t>
            </a:fld>
            <a:endParaRPr lang="en-US" dirty="0"/>
          </a:p>
        </p:txBody>
      </p:sp>
    </p:spTree>
    <p:extLst>
      <p:ext uri="{BB962C8B-B14F-4D97-AF65-F5344CB8AC3E}">
        <p14:creationId xmlns:p14="http://schemas.microsoft.com/office/powerpoint/2010/main" val="3615643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https://www.merriam-webster.com/dictionary/scam </a:t>
            </a:r>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5</a:t>
            </a:fld>
            <a:endParaRPr lang="en-US" dirty="0"/>
          </a:p>
        </p:txBody>
      </p:sp>
    </p:spTree>
    <p:extLst>
      <p:ext uri="{BB962C8B-B14F-4D97-AF65-F5344CB8AC3E}">
        <p14:creationId xmlns:p14="http://schemas.microsoft.com/office/powerpoint/2010/main" val="27094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Infographic - https://www.bbb.org/globalassets/shared/media/truth-about-scams/BBB-ScamProgram-Infographic.pdf </a:t>
            </a:r>
          </a:p>
          <a:p>
            <a:endParaRPr lang="en-US" dirty="0" smtClean="0"/>
          </a:p>
          <a:p>
            <a:r>
              <a:rPr lang="en-US" dirty="0" smtClean="0"/>
              <a:t>Study - https://www.bbb.org/globalassets/shared/media/truth-about-scams/bbb-scamprogram-whitepaper-08-digital-0630.pdf</a:t>
            </a:r>
          </a:p>
          <a:p>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16</a:t>
            </a:fld>
            <a:endParaRPr lang="en-US" dirty="0"/>
          </a:p>
        </p:txBody>
      </p:sp>
    </p:spTree>
    <p:extLst>
      <p:ext uri="{BB962C8B-B14F-4D97-AF65-F5344CB8AC3E}">
        <p14:creationId xmlns:p14="http://schemas.microsoft.com/office/powerpoint/2010/main" val="3275677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Tenn. Code Ann. § 47-18-104 (b)(13) (West)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r>
              <a:rPr lang="en-US" i="1" dirty="0" smtClean="0"/>
              <a:t>(b) The following unfair or deceptive acts or practices affecting the conduct of any trade or commerce are declared to be unlawful and in violation of this part:</a:t>
            </a:r>
          </a:p>
          <a:p>
            <a:r>
              <a:rPr lang="en-US" i="1" dirty="0" smtClean="0"/>
              <a:t>…</a:t>
            </a:r>
          </a:p>
          <a:p>
            <a:r>
              <a:rPr lang="en-US" i="1" dirty="0" smtClean="0"/>
              <a:t>(13) Representing that a service, replacement or repair is needed when it is not;</a:t>
            </a:r>
          </a:p>
          <a:p>
            <a:r>
              <a:rPr lang="en-US" i="1" dirty="0" smtClean="0"/>
              <a:t/>
            </a:r>
            <a:br>
              <a:rPr lang="en-US" i="1" dirty="0" smtClean="0"/>
            </a:br>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20</a:t>
            </a:fld>
            <a:endParaRPr lang="en-US" dirty="0"/>
          </a:p>
        </p:txBody>
      </p:sp>
    </p:spTree>
    <p:extLst>
      <p:ext uri="{BB962C8B-B14F-4D97-AF65-F5344CB8AC3E}">
        <p14:creationId xmlns:p14="http://schemas.microsoft.com/office/powerpoint/2010/main" val="407337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https://www.bbb.org/globalassets/local-bbbs/council-113/media/scam-tracker/risk-report/bbbscamtrackerannualreport-final-2017.pdf – page 6</a:t>
            </a:r>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26</a:t>
            </a:fld>
            <a:endParaRPr lang="en-US" dirty="0"/>
          </a:p>
        </p:txBody>
      </p:sp>
    </p:spTree>
    <p:extLst>
      <p:ext uri="{BB962C8B-B14F-4D97-AF65-F5344CB8AC3E}">
        <p14:creationId xmlns:p14="http://schemas.microsoft.com/office/powerpoint/2010/main" val="30927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TEACHABLE MOMENT:</a:t>
            </a:r>
          </a:p>
          <a:p>
            <a:r>
              <a:rPr lang="en-US" dirty="0" smtClean="0"/>
              <a:t>You</a:t>
            </a:r>
            <a:r>
              <a:rPr lang="en-US" baseline="0" dirty="0" smtClean="0"/>
              <a:t> can take this moment to expand on payment methods. Like iTunes gift cards, other gift cards to specific retailers or stores are only valid forms of payments at those stores. If an unsolicited caller is demanding payment specifically by gift cards or reloadable gift cards, that is a red flag of scam. </a:t>
            </a:r>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32</a:t>
            </a:fld>
            <a:endParaRPr lang="en-US" dirty="0"/>
          </a:p>
        </p:txBody>
      </p:sp>
    </p:spTree>
    <p:extLst>
      <p:ext uri="{BB962C8B-B14F-4D97-AF65-F5344CB8AC3E}">
        <p14:creationId xmlns:p14="http://schemas.microsoft.com/office/powerpoint/2010/main" val="101799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hlinkClick r:id="rId3"/>
              </a:rPr>
              <a:t>https://www.tn.gov/attorneygeneral/news/2016/6/10/pr16-07.html</a:t>
            </a:r>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47</a:t>
            </a:fld>
            <a:endParaRPr lang="en-US" dirty="0"/>
          </a:p>
        </p:txBody>
      </p:sp>
    </p:spTree>
    <p:extLst>
      <p:ext uri="{BB962C8B-B14F-4D97-AF65-F5344CB8AC3E}">
        <p14:creationId xmlns:p14="http://schemas.microsoft.com/office/powerpoint/2010/main" val="3878600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https://www.tn.gov/attorneygeneral/news/46466</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49</a:t>
            </a:fld>
            <a:endParaRPr lang="en-US" dirty="0"/>
          </a:p>
        </p:txBody>
      </p:sp>
    </p:spTree>
    <p:extLst>
      <p:ext uri="{BB962C8B-B14F-4D97-AF65-F5344CB8AC3E}">
        <p14:creationId xmlns:p14="http://schemas.microsoft.com/office/powerpoint/2010/main" val="2064334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https://www.tn.gov/attorneygeneral/news/48409</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C78516F-95A5-410D-80ED-5F5C14E6FE8B}" type="slidenum">
              <a:rPr lang="en-US" smtClean="0"/>
              <a:t>51</a:t>
            </a:fld>
            <a:endParaRPr lang="en-US" dirty="0"/>
          </a:p>
        </p:txBody>
      </p:sp>
    </p:spTree>
    <p:extLst>
      <p:ext uri="{BB962C8B-B14F-4D97-AF65-F5344CB8AC3E}">
        <p14:creationId xmlns:p14="http://schemas.microsoft.com/office/powerpoint/2010/main" val="3705506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11469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348026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3811671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1373532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rrect Answer">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lvl1pPr>
              <a:defRPr b="1">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0AA11E-955C-4B25-AC84-3CDACFDD4873}" type="slidenum">
              <a:rPr lang="en-US" smtClean="0"/>
              <a:t>‹#›</a:t>
            </a:fld>
            <a:endParaRPr lang="en-US" dirty="0"/>
          </a:p>
        </p:txBody>
      </p:sp>
      <p:sp>
        <p:nvSpPr>
          <p:cNvPr id="7" name="Action Button: Home 6">
            <a:hlinkClick r:id="rId2" action="ppaction://hlinksldjump" highlightClick="1"/>
          </p:cNvPr>
          <p:cNvSpPr/>
          <p:nvPr userDrawn="1"/>
        </p:nvSpPr>
        <p:spPr>
          <a:xfrm>
            <a:off x="3962400" y="5029200"/>
            <a:ext cx="1066800" cy="990600"/>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03981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28800" y="1143000"/>
            <a:ext cx="5486400" cy="2743200"/>
          </a:xfrm>
          <a:prstGeom prst="rect">
            <a:avLst/>
          </a:prstGeom>
        </p:spPr>
      </p:pic>
    </p:spTree>
    <p:extLst>
      <p:ext uri="{BB962C8B-B14F-4D97-AF65-F5344CB8AC3E}">
        <p14:creationId xmlns:p14="http://schemas.microsoft.com/office/powerpoint/2010/main" val="883344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381000"/>
            <a:ext cx="2560320" cy="1280160"/>
          </a:xfrm>
          <a:prstGeom prst="rect">
            <a:avLst/>
          </a:prstGeom>
        </p:spPr>
      </p:pic>
    </p:spTree>
    <p:extLst>
      <p:ext uri="{BB962C8B-B14F-4D97-AF65-F5344CB8AC3E}">
        <p14:creationId xmlns:p14="http://schemas.microsoft.com/office/powerpoint/2010/main" val="195787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67030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230592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17420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0"/>
            <a:ext cx="9144000" cy="9906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0"/>
            <a:ext cx="8839200" cy="1003303"/>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89983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1394867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8"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982260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265872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3"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4"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4273148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0"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471785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4"/>
            <a:ext cx="88392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1"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4"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075651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4"/>
            <a:ext cx="44196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648200" y="1193804"/>
            <a:ext cx="42672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575" y="6152266"/>
            <a:ext cx="1463040" cy="731520"/>
          </a:xfrm>
          <a:prstGeom prst="rect">
            <a:avLst/>
          </a:prstGeom>
        </p:spPr>
      </p:pic>
      <p:sp>
        <p:nvSpPr>
          <p:cNvPr id="15" name="Footer Placeholder 4"/>
          <p:cNvSpPr>
            <a:spLocks noGrp="1"/>
          </p:cNvSpPr>
          <p:nvPr>
            <p:ph type="ftr" sz="quarter" idx="11"/>
          </p:nvPr>
        </p:nvSpPr>
        <p:spPr>
          <a:xfrm>
            <a:off x="3124200" y="6416675"/>
            <a:ext cx="2895600" cy="365125"/>
          </a:xfrm>
          <a:prstGeom prst="rect">
            <a:avLst/>
          </a:prstGeo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6" name="Slide Number Placeholder 5"/>
          <p:cNvSpPr txBox="1">
            <a:spLocks/>
          </p:cNvSpPr>
          <p:nvPr userDrawn="1"/>
        </p:nvSpPr>
        <p:spPr>
          <a:xfrm>
            <a:off x="6934200" y="6416675"/>
            <a:ext cx="2133600" cy="365125"/>
          </a:xfrm>
          <a:prstGeom prst="rect">
            <a:avLst/>
          </a:prstGeom>
        </p:spPr>
        <p:txBody>
          <a:bodyPr anchor="b"/>
          <a:lstStyle>
            <a:defPPr>
              <a:defRPr lang="en-US"/>
            </a:defPPr>
            <a:lvl1pPr marL="0" algn="r" defTabSz="914400" rtl="0" eaLnBrk="1" latinLnBrk="0" hangingPunct="1">
              <a:defRPr sz="1000" i="1" kern="12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667883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008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8442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3982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73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8323488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6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70141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1794234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236012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2"/>
      </p:bgRef>
    </p:bg>
    <p:spTree>
      <p:nvGrpSpPr>
        <p:cNvPr id="1" name=""/>
        <p:cNvGrpSpPr/>
        <p:nvPr/>
      </p:nvGrpSpPr>
      <p:grpSpPr>
        <a:xfrm>
          <a:off x="0" y="0"/>
          <a:ext cx="0" cy="0"/>
          <a:chOff x="0" y="0"/>
          <a:chExt cx="0" cy="0"/>
        </a:xfrm>
      </p:grpSpPr>
      <p:sp>
        <p:nvSpPr>
          <p:cNvPr id="5" name="TextBox 4"/>
          <p:cNvSpPr txBox="1"/>
          <p:nvPr userDrawn="1"/>
        </p:nvSpPr>
        <p:spPr>
          <a:xfrm>
            <a:off x="838200" y="762000"/>
            <a:ext cx="7467600" cy="4339650"/>
          </a:xfrm>
          <a:prstGeom prst="rect">
            <a:avLst/>
          </a:prstGeom>
          <a:noFill/>
        </p:spPr>
        <p:txBody>
          <a:bodyPr wrap="square" rtlCol="0">
            <a:spAutoFit/>
          </a:bodyPr>
          <a:lstStyle/>
          <a:p>
            <a:pPr algn="ctr"/>
            <a:r>
              <a:rPr lang="en-US" sz="13800" b="1" dirty="0" smtClean="0">
                <a:latin typeface="Trebuchet MS" panose="020B0603020202020204" pitchFamily="34" charset="0"/>
              </a:rPr>
              <a:t>DAILY DOUBLE</a:t>
            </a:r>
            <a:endParaRPr lang="en-US" sz="13800" b="1" dirty="0">
              <a:latin typeface="Trebuchet MS" panose="020B0603020202020204" pitchFamily="34" charset="0"/>
            </a:endParaRPr>
          </a:p>
        </p:txBody>
      </p:sp>
      <p:sp>
        <p:nvSpPr>
          <p:cNvPr id="8" name="Action Button: Custom 7">
            <a:hlinkClick r:id="" action="ppaction://hlinkshowjump?jump=nextslide" highlightClick="1"/>
          </p:cNvPr>
          <p:cNvSpPr/>
          <p:nvPr userDrawn="1"/>
        </p:nvSpPr>
        <p:spPr>
          <a:xfrm>
            <a:off x="3429000" y="5410200"/>
            <a:ext cx="2209800" cy="914400"/>
          </a:xfrm>
          <a:prstGeom prst="actionButtonBlan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QUESTION</a:t>
            </a:r>
            <a:endParaRPr lang="en-US" dirty="0">
              <a:solidFill>
                <a:schemeClr val="bg1"/>
              </a:solidFill>
            </a:endParaRPr>
          </a:p>
        </p:txBody>
      </p:sp>
    </p:spTree>
    <p:extLst>
      <p:ext uri="{BB962C8B-B14F-4D97-AF65-F5344CB8AC3E}">
        <p14:creationId xmlns:p14="http://schemas.microsoft.com/office/powerpoint/2010/main" val="353854227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ue">
    <p:spTree>
      <p:nvGrpSpPr>
        <p:cNvPr id="1" name=""/>
        <p:cNvGrpSpPr/>
        <p:nvPr/>
      </p:nvGrpSpPr>
      <p:grpSpPr>
        <a:xfrm>
          <a:off x="0" y="0"/>
          <a:ext cx="0" cy="0"/>
          <a:chOff x="0" y="0"/>
          <a:chExt cx="0" cy="0"/>
        </a:xfrm>
      </p:grpSpPr>
      <p:sp>
        <p:nvSpPr>
          <p:cNvPr id="2" name="Title 1"/>
          <p:cNvSpPr>
            <a:spLocks noGrp="1"/>
          </p:cNvSpPr>
          <p:nvPr>
            <p:ph type="title"/>
          </p:nvPr>
        </p:nvSpPr>
        <p:spPr>
          <a:xfrm>
            <a:off x="419100" y="2438400"/>
            <a:ext cx="8229600" cy="1143000"/>
          </a:xfrm>
        </p:spPr>
        <p:txBody>
          <a:bodyPr/>
          <a:lstStyle>
            <a:lvl1pPr>
              <a:defRPr b="1">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0AA11E-955C-4B25-AC84-3CDACFDD4873}" type="slidenum">
              <a:rPr lang="en-US" smtClean="0"/>
              <a:t>‹#›</a:t>
            </a:fld>
            <a:endParaRPr lang="en-US" dirty="0"/>
          </a:p>
        </p:txBody>
      </p:sp>
      <p:sp>
        <p:nvSpPr>
          <p:cNvPr id="6" name="Action Button: Custom 5">
            <a:hlinkClick r:id="" action="ppaction://hlinkshowjump?jump=nextslide" highlightClick="1"/>
          </p:cNvPr>
          <p:cNvSpPr/>
          <p:nvPr userDrawn="1"/>
        </p:nvSpPr>
        <p:spPr>
          <a:xfrm>
            <a:off x="3429000" y="5105400"/>
            <a:ext cx="2209800" cy="914400"/>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1944804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B9B09-170F-4D2C-8B6A-6D63054AA047}"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0AA11E-955C-4B25-AC84-3CDACFDD4873}" type="slidenum">
              <a:rPr lang="en-US" smtClean="0"/>
              <a:t>‹#›</a:t>
            </a:fld>
            <a:endParaRPr lang="en-US" dirty="0"/>
          </a:p>
        </p:txBody>
      </p:sp>
    </p:spTree>
    <p:extLst>
      <p:ext uri="{BB962C8B-B14F-4D97-AF65-F5344CB8AC3E}">
        <p14:creationId xmlns:p14="http://schemas.microsoft.com/office/powerpoint/2010/main" val="34680023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B9B09-170F-4D2C-8B6A-6D63054AA047}" type="datetimeFigureOut">
              <a:rPr lang="en-US" smtClean="0"/>
              <a:t>6/28/2018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AA11E-955C-4B25-AC84-3CDACFDD4873}" type="slidenum">
              <a:rPr lang="en-US" smtClean="0"/>
              <a:t>‹#›</a:t>
            </a:fld>
            <a:endParaRPr lang="en-US" dirty="0"/>
          </a:p>
        </p:txBody>
      </p:sp>
    </p:spTree>
    <p:extLst>
      <p:ext uri="{BB962C8B-B14F-4D97-AF65-F5344CB8AC3E}">
        <p14:creationId xmlns:p14="http://schemas.microsoft.com/office/powerpoint/2010/main" val="1723898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8" r:id="rId8"/>
    <p:sldLayoutId id="2147483656" r:id="rId9"/>
    <p:sldLayoutId id="2147483657" r:id="rId10"/>
    <p:sldLayoutId id="2147483658" r:id="rId11"/>
    <p:sldLayoutId id="2147483659" r:id="rId12"/>
    <p:sldLayoutId id="214748367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3"/>
          </p:nvPr>
        </p:nvSpPr>
        <p:spPr>
          <a:xfrm>
            <a:off x="3124200" y="6416675"/>
            <a:ext cx="2895600" cy="365125"/>
          </a:xfrm>
          <a:prstGeom prst="rect">
            <a:avLst/>
          </a:prstGeom>
        </p:spPr>
        <p:txBody>
          <a:bodyPr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8" name="Slide Number Placeholder 5"/>
          <p:cNvSpPr>
            <a:spLocks noGrp="1"/>
          </p:cNvSpPr>
          <p:nvPr>
            <p:ph type="sldNum" sz="quarter" idx="4"/>
          </p:nvPr>
        </p:nvSpPr>
        <p:spPr>
          <a:xfrm>
            <a:off x="6934200" y="6416675"/>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193835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www.fcc.gov/general/slamming-0"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fcc.gov/general/cramming-0"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19.xml"/><Relationship Id="rId18" Type="http://schemas.openxmlformats.org/officeDocument/2006/relationships/slide" Target="slide21.xml"/><Relationship Id="rId26" Type="http://schemas.openxmlformats.org/officeDocument/2006/relationships/slide" Target="slide54.xml"/><Relationship Id="rId3" Type="http://schemas.openxmlformats.org/officeDocument/2006/relationships/slide" Target="slide15.xml"/><Relationship Id="rId21" Type="http://schemas.openxmlformats.org/officeDocument/2006/relationships/slide" Target="slide52.xml"/><Relationship Id="rId7" Type="http://schemas.openxmlformats.org/officeDocument/2006/relationships/slide" Target="slide6.xml"/><Relationship Id="rId12" Type="http://schemas.openxmlformats.org/officeDocument/2006/relationships/slide" Target="slide8.xml"/><Relationship Id="rId17" Type="http://schemas.openxmlformats.org/officeDocument/2006/relationships/slide" Target="slide10.xml"/><Relationship Id="rId25" Type="http://schemas.openxmlformats.org/officeDocument/2006/relationships/slide" Target="slide44.xml"/><Relationship Id="rId2" Type="http://schemas.openxmlformats.org/officeDocument/2006/relationships/slide" Target="slide4.xml"/><Relationship Id="rId16" Type="http://schemas.openxmlformats.org/officeDocument/2006/relationships/slide" Target="slide50.xml"/><Relationship Id="rId20" Type="http://schemas.openxmlformats.org/officeDocument/2006/relationships/slide" Target="slide42.xml"/><Relationship Id="rId1" Type="http://schemas.openxmlformats.org/officeDocument/2006/relationships/slideLayout" Target="../slideLayouts/slideLayout7.xml"/><Relationship Id="rId6" Type="http://schemas.openxmlformats.org/officeDocument/2006/relationships/slide" Target="slide46.xml"/><Relationship Id="rId11" Type="http://schemas.openxmlformats.org/officeDocument/2006/relationships/slide" Target="slide48.xml"/><Relationship Id="rId24" Type="http://schemas.openxmlformats.org/officeDocument/2006/relationships/slide" Target="slide33.xml"/><Relationship Id="rId5" Type="http://schemas.openxmlformats.org/officeDocument/2006/relationships/slide" Target="slide35.xml"/><Relationship Id="rId15" Type="http://schemas.openxmlformats.org/officeDocument/2006/relationships/slide" Target="slide39.xml"/><Relationship Id="rId23" Type="http://schemas.openxmlformats.org/officeDocument/2006/relationships/slide" Target="slide23.xml"/><Relationship Id="rId10" Type="http://schemas.openxmlformats.org/officeDocument/2006/relationships/slide" Target="slide37.xml"/><Relationship Id="rId19"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27.xml"/><Relationship Id="rId14" Type="http://schemas.openxmlformats.org/officeDocument/2006/relationships/slide" Target="slide29.xml"/><Relationship Id="rId22" Type="http://schemas.openxmlformats.org/officeDocument/2006/relationships/slide" Target="slide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merriam-webster.com/dictionary/sca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www.merriam-webster.com/dictionary/fraud"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www.merriam-webster.com/dictionary/deception"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495800"/>
            <a:ext cx="8839200" cy="1219200"/>
          </a:xfrm>
        </p:spPr>
        <p:txBody>
          <a:bodyPr>
            <a:normAutofit/>
          </a:bodyPr>
          <a:lstStyle/>
          <a:p>
            <a:r>
              <a:rPr lang="en-US" sz="4800" dirty="0" smtClean="0"/>
              <a:t>Smart Consumer Game Show</a:t>
            </a:r>
            <a:endParaRPr lang="en-US" sz="4800" dirty="0"/>
          </a:p>
        </p:txBody>
      </p:sp>
      <p:sp>
        <p:nvSpPr>
          <p:cNvPr id="3" name="TextBox 2"/>
          <p:cNvSpPr txBox="1"/>
          <p:nvPr/>
        </p:nvSpPr>
        <p:spPr>
          <a:xfrm>
            <a:off x="8153400" y="6553200"/>
            <a:ext cx="1524000" cy="261610"/>
          </a:xfrm>
          <a:prstGeom prst="rect">
            <a:avLst/>
          </a:prstGeom>
          <a:noFill/>
        </p:spPr>
        <p:txBody>
          <a:bodyPr wrap="square" rtlCol="0">
            <a:spAutoFit/>
          </a:bodyPr>
          <a:lstStyle/>
          <a:p>
            <a:r>
              <a:rPr lang="en-US" sz="1100" dirty="0" smtClean="0">
                <a:latin typeface="Open Sans" panose="020B0606030504020204" pitchFamily="34" charset="0"/>
                <a:ea typeface="Open Sans" panose="020B0606030504020204" pitchFamily="34" charset="0"/>
                <a:cs typeface="Open Sans" panose="020B0606030504020204" pitchFamily="34" charset="0"/>
              </a:rPr>
              <a:t>June 2018</a:t>
            </a:r>
            <a:endParaRPr lang="en-US"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152400" y="6553200"/>
            <a:ext cx="2971800" cy="261610"/>
          </a:xfrm>
          <a:prstGeom prst="rect">
            <a:avLst/>
          </a:prstGeom>
          <a:noFill/>
        </p:spPr>
        <p:txBody>
          <a:bodyPr wrap="square" rtlCol="0">
            <a:spAutoFit/>
          </a:bodyPr>
          <a:lstStyle/>
          <a:p>
            <a:r>
              <a:rPr lang="en-US" sz="1100" dirty="0" smtClean="0">
                <a:latin typeface="Open Sans" panose="020B0606030504020204" pitchFamily="34" charset="0"/>
                <a:ea typeface="Open Sans" panose="020B0606030504020204" pitchFamily="34" charset="0"/>
                <a:cs typeface="Open Sans" panose="020B0606030504020204" pitchFamily="34" charset="0"/>
              </a:rPr>
              <a:t>Authorization No. 335517</a:t>
            </a:r>
            <a:endParaRPr lang="en-US" sz="11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57140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2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“slamming” in the telecommunications industry?</a:t>
            </a:r>
            <a:endParaRPr lang="en-US" dirty="0"/>
          </a:p>
        </p:txBody>
      </p:sp>
    </p:spTree>
    <p:extLst>
      <p:ext uri="{BB962C8B-B14F-4D97-AF65-F5344CB8AC3E}">
        <p14:creationId xmlns:p14="http://schemas.microsoft.com/office/powerpoint/2010/main" val="1394379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illegal practice of switching your telephone provider to another provider without your permission.</a:t>
            </a:r>
            <a:endParaRPr lang="en-US" dirty="0"/>
          </a:p>
        </p:txBody>
      </p:sp>
      <p:sp>
        <p:nvSpPr>
          <p:cNvPr id="4" name="TextBox 3"/>
          <p:cNvSpPr txBox="1"/>
          <p:nvPr/>
        </p:nvSpPr>
        <p:spPr>
          <a:xfrm>
            <a:off x="228600" y="6353888"/>
            <a:ext cx="2438400" cy="246221"/>
          </a:xfrm>
          <a:prstGeom prst="rect">
            <a:avLst/>
          </a:prstGeom>
          <a:noFill/>
        </p:spPr>
        <p:txBody>
          <a:bodyPr wrap="square" rtlCol="0">
            <a:spAutoFit/>
          </a:bodyPr>
          <a:lstStyle/>
          <a:p>
            <a:r>
              <a:rPr lang="en-US" sz="1000" b="1" u="sng" dirty="0" smtClean="0">
                <a:solidFill>
                  <a:schemeClr val="tx2">
                    <a:lumMod val="60000"/>
                    <a:lumOff val="40000"/>
                  </a:schemeClr>
                </a:solidFill>
                <a:hlinkClick r:id="rId2"/>
              </a:rPr>
              <a:t>Federal Communications Commission</a:t>
            </a:r>
            <a:endParaRPr lang="en-US" sz="1000" b="1" u="sng" dirty="0">
              <a:solidFill>
                <a:schemeClr val="tx2">
                  <a:lumMod val="60000"/>
                  <a:lumOff val="40000"/>
                </a:schemeClr>
              </a:solidFill>
            </a:endParaRPr>
          </a:p>
        </p:txBody>
      </p:sp>
    </p:spTree>
    <p:extLst>
      <p:ext uri="{BB962C8B-B14F-4D97-AF65-F5344CB8AC3E}">
        <p14:creationId xmlns:p14="http://schemas.microsoft.com/office/powerpoint/2010/main" val="2660422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“cramming” in the telecommunications industry?</a:t>
            </a:r>
            <a:endParaRPr lang="en-US" dirty="0"/>
          </a:p>
        </p:txBody>
      </p:sp>
    </p:spTree>
    <p:extLst>
      <p:ext uri="{BB962C8B-B14F-4D97-AF65-F5344CB8AC3E}">
        <p14:creationId xmlns:p14="http://schemas.microsoft.com/office/powerpoint/2010/main" val="363629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illegal practice of placing unauthorized, misleading, or deceptive charges on your telephone bill.</a:t>
            </a:r>
            <a:endParaRPr lang="en-US" dirty="0"/>
          </a:p>
        </p:txBody>
      </p:sp>
      <p:sp>
        <p:nvSpPr>
          <p:cNvPr id="3" name="TextBox 2"/>
          <p:cNvSpPr txBox="1"/>
          <p:nvPr/>
        </p:nvSpPr>
        <p:spPr>
          <a:xfrm>
            <a:off x="228600" y="6353888"/>
            <a:ext cx="2438400" cy="246221"/>
          </a:xfrm>
          <a:prstGeom prst="rect">
            <a:avLst/>
          </a:prstGeom>
          <a:noFill/>
        </p:spPr>
        <p:txBody>
          <a:bodyPr wrap="square" rtlCol="0">
            <a:spAutoFit/>
          </a:bodyPr>
          <a:lstStyle/>
          <a:p>
            <a:r>
              <a:rPr lang="en-US" sz="1000" b="1" u="sng" dirty="0" smtClean="0">
                <a:solidFill>
                  <a:schemeClr val="tx2">
                    <a:lumMod val="60000"/>
                    <a:lumOff val="40000"/>
                  </a:schemeClr>
                </a:solidFill>
                <a:hlinkClick r:id="rId2"/>
              </a:rPr>
              <a:t>Federal Communications Commission</a:t>
            </a:r>
            <a:endParaRPr lang="en-US" sz="1000" b="1" u="sng" dirty="0">
              <a:solidFill>
                <a:schemeClr val="tx2">
                  <a:lumMod val="60000"/>
                  <a:lumOff val="40000"/>
                </a:schemeClr>
              </a:solidFill>
            </a:endParaRPr>
          </a:p>
        </p:txBody>
      </p:sp>
    </p:spTree>
    <p:extLst>
      <p:ext uri="{BB962C8B-B14F-4D97-AF65-F5344CB8AC3E}">
        <p14:creationId xmlns:p14="http://schemas.microsoft.com/office/powerpoint/2010/main" val="2746349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elderly are most susceptible </a:t>
            </a:r>
            <a:r>
              <a:rPr lang="en-US" dirty="0"/>
              <a:t>to being a victim of scams or deceptive business practices. </a:t>
            </a:r>
            <a:r>
              <a:rPr lang="en-US" dirty="0" smtClean="0"/>
              <a:t/>
            </a:r>
            <a:br>
              <a:rPr lang="en-US" dirty="0" smtClean="0"/>
            </a:br>
            <a:r>
              <a:rPr lang="en-US" sz="2200" dirty="0" smtClean="0"/>
              <a:t/>
            </a:r>
            <a:br>
              <a:rPr lang="en-US" sz="2200" dirty="0" smtClean="0"/>
            </a:br>
            <a:r>
              <a:rPr lang="en-US" dirty="0" smtClean="0"/>
              <a:t>True </a:t>
            </a:r>
            <a:r>
              <a:rPr lang="en-US" dirty="0"/>
              <a:t>or False?</a:t>
            </a:r>
            <a:br>
              <a:rPr lang="en-US" dirty="0"/>
            </a:br>
            <a:endParaRPr lang="en-US" dirty="0"/>
          </a:p>
        </p:txBody>
      </p:sp>
    </p:spTree>
    <p:extLst>
      <p:ext uri="{BB962C8B-B14F-4D97-AF65-F5344CB8AC3E}">
        <p14:creationId xmlns:p14="http://schemas.microsoft.com/office/powerpoint/2010/main" val="1615037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False.</a:t>
            </a:r>
            <a:br>
              <a:rPr lang="en-US" dirty="0" smtClean="0"/>
            </a:br>
            <a:r>
              <a:rPr lang="en-US" sz="1800" dirty="0"/>
              <a:t/>
            </a:r>
            <a:br>
              <a:rPr lang="en-US" sz="1800" dirty="0"/>
            </a:br>
            <a:r>
              <a:rPr lang="en-US" sz="1800" dirty="0" smtClean="0"/>
              <a:t>According to a 2016 Better Business Bureau Institute research study, Millennials are more vulnerable to scams than Baby Boomers and 69% of victims that reported being a victim to a scam were under the age of 45. </a:t>
            </a:r>
            <a:endParaRPr lang="en-US" dirty="0"/>
          </a:p>
        </p:txBody>
      </p:sp>
    </p:spTree>
    <p:extLst>
      <p:ext uri="{BB962C8B-B14F-4D97-AF65-F5344CB8AC3E}">
        <p14:creationId xmlns:p14="http://schemas.microsoft.com/office/powerpoint/2010/main" val="3406955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133600"/>
            <a:ext cx="8229600" cy="1143000"/>
          </a:xfrm>
        </p:spPr>
        <p:txBody>
          <a:bodyPr>
            <a:noAutofit/>
          </a:bodyPr>
          <a:lstStyle/>
          <a:p>
            <a:r>
              <a:rPr lang="en-US" sz="3600" dirty="0" smtClean="0"/>
              <a:t>If you are renting a housing unit, only your landlord needs a copy of the rental agreement.</a:t>
            </a:r>
            <a:br>
              <a:rPr lang="en-US" sz="3600" dirty="0" smtClean="0"/>
            </a:br>
            <a:r>
              <a:rPr lang="en-US" sz="2000" dirty="0"/>
              <a:t/>
            </a:r>
            <a:br>
              <a:rPr lang="en-US" sz="2000" dirty="0"/>
            </a:br>
            <a:r>
              <a:rPr lang="en-US" sz="3600" dirty="0" smtClean="0"/>
              <a:t>True </a:t>
            </a:r>
            <a:r>
              <a:rPr lang="en-US" sz="3600" dirty="0"/>
              <a:t>or False?</a:t>
            </a:r>
          </a:p>
        </p:txBody>
      </p:sp>
    </p:spTree>
    <p:extLst>
      <p:ext uri="{BB962C8B-B14F-4D97-AF65-F5344CB8AC3E}">
        <p14:creationId xmlns:p14="http://schemas.microsoft.com/office/powerpoint/2010/main" val="2692935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fontScale="90000"/>
          </a:bodyPr>
          <a:lstStyle/>
          <a:p>
            <a:r>
              <a:rPr lang="en-US" dirty="0"/>
              <a:t>False. </a:t>
            </a:r>
            <a:r>
              <a:rPr lang="en-US" dirty="0" smtClean="0"/>
              <a:t/>
            </a:r>
            <a:br>
              <a:rPr lang="en-US" dirty="0" smtClean="0"/>
            </a:br>
            <a:r>
              <a:rPr lang="en-US" dirty="0"/>
              <a:t/>
            </a:r>
            <a:br>
              <a:rPr lang="en-US" dirty="0"/>
            </a:br>
            <a:r>
              <a:rPr lang="en-US" sz="4000" dirty="0" smtClean="0"/>
              <a:t>Always ask for a copy of a rental agreement. The agreement serves as your contract should any problems arise in the future.</a:t>
            </a:r>
            <a:endParaRPr lang="en-US" sz="4000" dirty="0"/>
          </a:p>
        </p:txBody>
      </p:sp>
    </p:spTree>
    <p:extLst>
      <p:ext uri="{BB962C8B-B14F-4D97-AF65-F5344CB8AC3E}">
        <p14:creationId xmlns:p14="http://schemas.microsoft.com/office/powerpoint/2010/main" val="481302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Autofit/>
          </a:bodyPr>
          <a:lstStyle/>
          <a:p>
            <a:r>
              <a:rPr lang="en-US" sz="3600" dirty="0"/>
              <a:t>A business representing that a service, </a:t>
            </a:r>
            <a:r>
              <a:rPr lang="en-US" sz="3600" dirty="0" smtClean="0"/>
              <a:t>replacement, </a:t>
            </a:r>
            <a:r>
              <a:rPr lang="en-US" sz="3600" dirty="0"/>
              <a:t>or repair is needed when it is not is deemed unfair and deceptive by the Tennessee Consumer Protection Act. </a:t>
            </a:r>
            <a:r>
              <a:rPr lang="en-US" sz="3600" dirty="0" smtClean="0"/>
              <a:t/>
            </a:r>
            <a:br>
              <a:rPr lang="en-US" sz="3600" dirty="0" smtClean="0"/>
            </a:br>
            <a:r>
              <a:rPr lang="en-US" sz="2400" dirty="0"/>
              <a:t/>
            </a:r>
            <a:br>
              <a:rPr lang="en-US" sz="2400" dirty="0"/>
            </a:br>
            <a:r>
              <a:rPr lang="en-US" sz="3600" dirty="0" smtClean="0"/>
              <a:t>True </a:t>
            </a:r>
            <a:r>
              <a:rPr lang="en-US" sz="3600" dirty="0"/>
              <a:t>or False?</a:t>
            </a:r>
          </a:p>
        </p:txBody>
      </p:sp>
    </p:spTree>
    <p:extLst>
      <p:ext uri="{BB962C8B-B14F-4D97-AF65-F5344CB8AC3E}">
        <p14:creationId xmlns:p14="http://schemas.microsoft.com/office/powerpoint/2010/main" val="3329257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Instructions</a:t>
            </a:r>
            <a:endParaRPr lang="en-US" dirty="0"/>
          </a:p>
        </p:txBody>
      </p:sp>
      <p:sp>
        <p:nvSpPr>
          <p:cNvPr id="7" name="Content Placeholder 6"/>
          <p:cNvSpPr>
            <a:spLocks noGrp="1"/>
          </p:cNvSpPr>
          <p:nvPr>
            <p:ph idx="1"/>
          </p:nvPr>
        </p:nvSpPr>
        <p:spPr/>
        <p:txBody>
          <a:bodyPr>
            <a:normAutofit fontScale="77500" lnSpcReduction="20000"/>
          </a:bodyPr>
          <a:lstStyle/>
          <a:p>
            <a:pPr marL="0" lvl="0" indent="0">
              <a:lnSpc>
                <a:spcPct val="120000"/>
              </a:lnSpc>
              <a:buNone/>
            </a:pPr>
            <a:r>
              <a:rPr lang="en-US" sz="2000" u="sng" dirty="0" smtClean="0">
                <a:solidFill>
                  <a:prstClr val="black"/>
                </a:solidFill>
              </a:rPr>
              <a:t>Instructions</a:t>
            </a:r>
            <a:r>
              <a:rPr lang="en-US" sz="2000" dirty="0">
                <a:solidFill>
                  <a:prstClr val="black"/>
                </a:solidFill>
              </a:rPr>
              <a:t>: </a:t>
            </a:r>
            <a:r>
              <a:rPr lang="en-US" sz="2100" dirty="0">
                <a:solidFill>
                  <a:prstClr val="black"/>
                </a:solidFill>
              </a:rPr>
              <a:t>To use as an interactive classroom game, display this PowerPoint file by selecting the “Slide Show” mode. </a:t>
            </a:r>
            <a:r>
              <a:rPr lang="en-US" sz="2100" dirty="0" smtClean="0">
                <a:solidFill>
                  <a:prstClr val="black"/>
                </a:solidFill>
              </a:rPr>
              <a:t>First, split the class into teams and select a team to choose the fist category and amount. Click the corresponding question on the board. Each team is eligible to answer </a:t>
            </a:r>
            <a:r>
              <a:rPr lang="en-US" sz="2100" dirty="0">
                <a:solidFill>
                  <a:prstClr val="black"/>
                </a:solidFill>
              </a:rPr>
              <a:t>the question. </a:t>
            </a:r>
            <a:r>
              <a:rPr lang="en-US" sz="2100" dirty="0" smtClean="0">
                <a:solidFill>
                  <a:prstClr val="black"/>
                </a:solidFill>
              </a:rPr>
              <a:t>To </a:t>
            </a:r>
            <a:r>
              <a:rPr lang="en-US" sz="2100" dirty="0">
                <a:solidFill>
                  <a:prstClr val="black"/>
                </a:solidFill>
              </a:rPr>
              <a:t>reveal the correct answer, click the “Answer” button. </a:t>
            </a:r>
            <a:r>
              <a:rPr lang="en-US" sz="2100" dirty="0" smtClean="0">
                <a:solidFill>
                  <a:prstClr val="black"/>
                </a:solidFill>
              </a:rPr>
              <a:t>Answering a question correctly earns a team the amount the question was worth and a wrong answer loses a team that amount. When </a:t>
            </a:r>
            <a:r>
              <a:rPr lang="en-US" sz="2100" dirty="0">
                <a:solidFill>
                  <a:prstClr val="black"/>
                </a:solidFill>
              </a:rPr>
              <a:t>a team answers a question correctly</a:t>
            </a:r>
            <a:r>
              <a:rPr lang="en-US" sz="2100" dirty="0" smtClean="0">
                <a:solidFill>
                  <a:prstClr val="black"/>
                </a:solidFill>
              </a:rPr>
              <a:t>, they will gain control of the board and get to select the next question. </a:t>
            </a:r>
            <a:r>
              <a:rPr lang="en-US" sz="2100" dirty="0">
                <a:solidFill>
                  <a:prstClr val="black"/>
                </a:solidFill>
              </a:rPr>
              <a:t>To return to the category board, click the home image. A scorekeeper can be used to determine a final winner based on the amount of “money” each </a:t>
            </a:r>
            <a:r>
              <a:rPr lang="en-US" sz="2100" dirty="0" smtClean="0">
                <a:solidFill>
                  <a:prstClr val="black"/>
                </a:solidFill>
              </a:rPr>
              <a:t>team </a:t>
            </a:r>
            <a:r>
              <a:rPr lang="en-US" sz="2100" dirty="0">
                <a:solidFill>
                  <a:prstClr val="black"/>
                </a:solidFill>
              </a:rPr>
              <a:t>has when all questions on the board have been answered. </a:t>
            </a:r>
            <a:endParaRPr lang="en-US" sz="2100" dirty="0" smtClean="0">
              <a:solidFill>
                <a:prstClr val="black"/>
              </a:solidFill>
            </a:endParaRPr>
          </a:p>
          <a:p>
            <a:pPr marL="0" lvl="0" indent="0">
              <a:lnSpc>
                <a:spcPct val="120000"/>
              </a:lnSpc>
              <a:buNone/>
            </a:pPr>
            <a:endParaRPr lang="en-US" sz="2000" dirty="0">
              <a:solidFill>
                <a:prstClr val="black"/>
              </a:solidFill>
            </a:endParaRPr>
          </a:p>
          <a:p>
            <a:pPr marL="0" lvl="0" indent="0">
              <a:lnSpc>
                <a:spcPct val="120000"/>
              </a:lnSpc>
              <a:buNone/>
            </a:pPr>
            <a:r>
              <a:rPr lang="en-US" sz="2000" dirty="0" smtClean="0">
                <a:solidFill>
                  <a:prstClr val="black"/>
                </a:solidFill>
              </a:rPr>
              <a:t>If a team selects a “Daily Double” question, the team may decide how much “money,” up to the amount they’ve earned, to wager before the question is shown. If they answer the question correctly, they earn the amount wagered. </a:t>
            </a:r>
            <a:endParaRPr lang="en-US" sz="2000" dirty="0">
              <a:solidFill>
                <a:prstClr val="black"/>
              </a:solidFill>
            </a:endParaRPr>
          </a:p>
          <a:p>
            <a:pPr marL="0" lvl="0" indent="0" algn="ctr">
              <a:buNone/>
            </a:pPr>
            <a:endParaRPr lang="en-US" sz="1500" dirty="0">
              <a:solidFill>
                <a:prstClr val="black"/>
              </a:solidFill>
            </a:endParaRPr>
          </a:p>
          <a:p>
            <a:pPr marL="0" lvl="0" indent="0" algn="ctr">
              <a:buNone/>
            </a:pPr>
            <a:endParaRPr lang="en-US" sz="1900" u="sng" dirty="0">
              <a:solidFill>
                <a:prstClr val="black"/>
              </a:solidFill>
            </a:endParaRPr>
          </a:p>
          <a:p>
            <a:pPr marL="0" lvl="0" indent="0" algn="ctr">
              <a:buNone/>
            </a:pPr>
            <a:r>
              <a:rPr lang="en-US" sz="2100" i="1" u="sng" dirty="0">
                <a:solidFill>
                  <a:prstClr val="black"/>
                </a:solidFill>
              </a:rPr>
              <a:t>Disclaimer</a:t>
            </a:r>
            <a:r>
              <a:rPr lang="en-US" sz="2100" i="1" dirty="0">
                <a:solidFill>
                  <a:prstClr val="black"/>
                </a:solidFill>
              </a:rPr>
              <a:t>: This presentation was developed by the Division of Consumer Affairs at the Tennessee Department of Commerce &amp; Insurance. To the best of our knowledge, the information contained in this presentation is accurate and reliable as of the date of the presentation; however, we do not assume any liability for the accuracy or completeness.</a:t>
            </a:r>
          </a:p>
          <a:p>
            <a:pPr marL="0" lvl="0" indent="0" algn="ctr">
              <a:buNone/>
            </a:pPr>
            <a:endParaRPr lang="en-US" sz="1600" i="1" dirty="0">
              <a:solidFill>
                <a:prstClr val="black"/>
              </a:solidFill>
            </a:endParaRPr>
          </a:p>
          <a:p>
            <a:endParaRPr lang="en-US" dirty="0"/>
          </a:p>
        </p:txBody>
      </p:sp>
    </p:spTree>
    <p:extLst>
      <p:ext uri="{BB962C8B-B14F-4D97-AF65-F5344CB8AC3E}">
        <p14:creationId xmlns:p14="http://schemas.microsoft.com/office/powerpoint/2010/main" val="310007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TextBox 2"/>
          <p:cNvSpPr txBox="1"/>
          <p:nvPr/>
        </p:nvSpPr>
        <p:spPr>
          <a:xfrm>
            <a:off x="228600" y="6353888"/>
            <a:ext cx="2438400" cy="246221"/>
          </a:xfrm>
          <a:prstGeom prst="rect">
            <a:avLst/>
          </a:prstGeom>
          <a:noFill/>
        </p:spPr>
        <p:txBody>
          <a:bodyPr wrap="square" rtlCol="0">
            <a:spAutoFit/>
          </a:bodyPr>
          <a:lstStyle/>
          <a:p>
            <a:r>
              <a:rPr lang="en-US" sz="1000" b="1" dirty="0" smtClean="0"/>
              <a:t>See notes for citation</a:t>
            </a:r>
            <a:endParaRPr lang="en-US" sz="1000" b="1" dirty="0"/>
          </a:p>
        </p:txBody>
      </p:sp>
    </p:spTree>
    <p:extLst>
      <p:ext uri="{BB962C8B-B14F-4D97-AF65-F5344CB8AC3E}">
        <p14:creationId xmlns:p14="http://schemas.microsoft.com/office/powerpoint/2010/main" val="5837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0"/>
            <a:ext cx="8229600" cy="1143000"/>
          </a:xfrm>
        </p:spPr>
        <p:txBody>
          <a:bodyPr>
            <a:normAutofit fontScale="90000"/>
          </a:bodyPr>
          <a:lstStyle/>
          <a:p>
            <a:r>
              <a:rPr lang="en-US" dirty="0"/>
              <a:t>If you register your phone number for the Do Not Call Registry, scammers can’t call </a:t>
            </a:r>
            <a:r>
              <a:rPr lang="en-US" dirty="0" smtClean="0"/>
              <a:t>you. </a:t>
            </a:r>
            <a:br>
              <a:rPr lang="en-US" dirty="0" smtClean="0"/>
            </a:br>
            <a:r>
              <a:rPr lang="en-US" sz="1100" dirty="0"/>
              <a:t/>
            </a:r>
            <a:br>
              <a:rPr lang="en-US" sz="1100" dirty="0"/>
            </a:br>
            <a:r>
              <a:rPr lang="en-US" dirty="0" smtClean="0"/>
              <a:t>True </a:t>
            </a:r>
            <a:r>
              <a:rPr lang="en-US" dirty="0"/>
              <a:t>or False?</a:t>
            </a:r>
          </a:p>
        </p:txBody>
      </p:sp>
    </p:spTree>
    <p:extLst>
      <p:ext uri="{BB962C8B-B14F-4D97-AF65-F5344CB8AC3E}">
        <p14:creationId xmlns:p14="http://schemas.microsoft.com/office/powerpoint/2010/main" val="4034712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fontScale="90000"/>
          </a:bodyPr>
          <a:lstStyle/>
          <a:p>
            <a:r>
              <a:rPr lang="en-US" dirty="0"/>
              <a:t>False. </a:t>
            </a:r>
            <a:br>
              <a:rPr lang="en-US" dirty="0"/>
            </a:br>
            <a:r>
              <a:rPr lang="en-US" sz="3100" dirty="0" smtClean="0"/>
              <a:t/>
            </a:r>
            <a:br>
              <a:rPr lang="en-US" sz="3100" dirty="0" smtClean="0"/>
            </a:br>
            <a:r>
              <a:rPr lang="en-US" sz="2200" dirty="0"/>
              <a:t>Scammers do not abide by the Do Not Call Registry and increase the volume of calls to numbers who answer and interact with scam phone calls</a:t>
            </a:r>
            <a:r>
              <a:rPr lang="en-US" sz="2200" dirty="0" smtClean="0"/>
              <a:t>.</a:t>
            </a:r>
            <a:br>
              <a:rPr lang="en-US" sz="2200" dirty="0" smtClean="0"/>
            </a:br>
            <a:r>
              <a:rPr lang="en-US" sz="2200" dirty="0"/>
              <a:t/>
            </a:r>
            <a:br>
              <a:rPr lang="en-US" sz="2200" dirty="0"/>
            </a:br>
            <a:r>
              <a:rPr lang="en-US" sz="2200" dirty="0"/>
              <a:t>The Do Not Call Registry only prohibits sales </a:t>
            </a:r>
            <a:r>
              <a:rPr lang="en-US" sz="2200" dirty="0" smtClean="0"/>
              <a:t>and marketing calls</a:t>
            </a:r>
            <a:r>
              <a:rPr lang="en-US" sz="2200" dirty="0"/>
              <a:t>. You may still </a:t>
            </a:r>
            <a:r>
              <a:rPr lang="en-US" sz="2200" dirty="0" smtClean="0"/>
              <a:t>receive legitimate </a:t>
            </a:r>
            <a:r>
              <a:rPr lang="en-US" sz="2200" dirty="0"/>
              <a:t>political calls, charitable calls, debt collection calls, informational calls, and telephone survey calls until you request to be taken off their lists</a:t>
            </a:r>
            <a:r>
              <a:rPr lang="en-US" sz="2200" dirty="0" smtClean="0"/>
              <a:t>.</a:t>
            </a:r>
            <a:br>
              <a:rPr lang="en-US" sz="2200" dirty="0" smtClean="0"/>
            </a:br>
            <a:r>
              <a:rPr lang="en-US" sz="1600" dirty="0"/>
              <a:t/>
            </a:r>
            <a:br>
              <a:rPr lang="en-US" sz="1600" dirty="0"/>
            </a:br>
            <a:endParaRPr lang="en-US" sz="2200" dirty="0"/>
          </a:p>
        </p:txBody>
      </p:sp>
    </p:spTree>
    <p:extLst>
      <p:ext uri="{BB962C8B-B14F-4D97-AF65-F5344CB8AC3E}">
        <p14:creationId xmlns:p14="http://schemas.microsoft.com/office/powerpoint/2010/main" val="3009127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133600"/>
            <a:ext cx="8229600" cy="1143000"/>
          </a:xfrm>
        </p:spPr>
        <p:txBody>
          <a:bodyPr>
            <a:normAutofit fontScale="90000"/>
          </a:bodyPr>
          <a:lstStyle/>
          <a:p>
            <a:r>
              <a:rPr lang="en-US" dirty="0"/>
              <a:t>Federal loan consolidation is a service offered free-of-charge by the Federal Direct Consolidation Program to consolidate student loans</a:t>
            </a:r>
            <a:r>
              <a:rPr lang="en-US" dirty="0" smtClean="0"/>
              <a:t>.</a:t>
            </a:r>
            <a:br>
              <a:rPr lang="en-US" dirty="0" smtClean="0"/>
            </a:br>
            <a:r>
              <a:rPr lang="en-US" sz="1300" dirty="0" smtClean="0"/>
              <a:t> </a:t>
            </a:r>
            <a:r>
              <a:rPr lang="en-US" dirty="0" smtClean="0"/>
              <a:t/>
            </a:r>
            <a:br>
              <a:rPr lang="en-US" dirty="0" smtClean="0"/>
            </a:br>
            <a:r>
              <a:rPr lang="en-US" dirty="0" smtClean="0"/>
              <a:t>True </a:t>
            </a:r>
            <a:r>
              <a:rPr lang="en-US" dirty="0"/>
              <a:t>or False?</a:t>
            </a:r>
          </a:p>
        </p:txBody>
      </p:sp>
    </p:spTree>
    <p:extLst>
      <p:ext uri="{BB962C8B-B14F-4D97-AF65-F5344CB8AC3E}">
        <p14:creationId xmlns:p14="http://schemas.microsoft.com/office/powerpoint/2010/main" val="2174810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Autofit/>
          </a:bodyPr>
          <a:lstStyle/>
          <a:p>
            <a:r>
              <a:rPr lang="en-US" sz="4000" dirty="0"/>
              <a:t>True. </a:t>
            </a:r>
            <a:r>
              <a:rPr lang="en-US" sz="4000" dirty="0" smtClean="0"/>
              <a:t/>
            </a:r>
            <a:br>
              <a:rPr lang="en-US" sz="4000" dirty="0" smtClean="0"/>
            </a:br>
            <a:r>
              <a:rPr lang="en-US" sz="2000" dirty="0" smtClean="0"/>
              <a:t/>
            </a:r>
            <a:br>
              <a:rPr lang="en-US" sz="2000" dirty="0" smtClean="0"/>
            </a:br>
            <a:r>
              <a:rPr lang="en-US" sz="3200" dirty="0" smtClean="0"/>
              <a:t>The </a:t>
            </a:r>
            <a:r>
              <a:rPr lang="en-US" sz="3200" dirty="0"/>
              <a:t>Federal Direct Consolidation Program uses an application to determine whether your federal student loans can be consolidated. This application can be found at StudentLoans.gov and is free to fill out and submit.</a:t>
            </a:r>
          </a:p>
        </p:txBody>
      </p:sp>
    </p:spTree>
    <p:extLst>
      <p:ext uri="{BB962C8B-B14F-4D97-AF65-F5344CB8AC3E}">
        <p14:creationId xmlns:p14="http://schemas.microsoft.com/office/powerpoint/2010/main" val="1001501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09800"/>
            <a:ext cx="8229600" cy="1143000"/>
          </a:xfrm>
        </p:spPr>
        <p:txBody>
          <a:bodyPr>
            <a:normAutofit fontScale="90000"/>
          </a:bodyPr>
          <a:lstStyle/>
          <a:p>
            <a:r>
              <a:rPr lang="en-US" dirty="0" smtClean="0"/>
              <a:t>If you don’t recognize the number calling you, what’s recommended that you do?</a:t>
            </a:r>
            <a:endParaRPr lang="en-US" dirty="0"/>
          </a:p>
        </p:txBody>
      </p:sp>
    </p:spTree>
    <p:extLst>
      <p:ext uri="{BB962C8B-B14F-4D97-AF65-F5344CB8AC3E}">
        <p14:creationId xmlns:p14="http://schemas.microsoft.com/office/powerpoint/2010/main" val="3567680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 answer and let it go to voicemail. </a:t>
            </a:r>
            <a:r>
              <a:rPr lang="en-US" dirty="0" smtClean="0"/>
              <a:t/>
            </a:r>
            <a:br>
              <a:rPr lang="en-US" dirty="0" smtClean="0"/>
            </a:br>
            <a:r>
              <a:rPr lang="en-US" dirty="0" smtClean="0"/>
              <a:t/>
            </a:r>
            <a:br>
              <a:rPr lang="en-US" dirty="0" smtClean="0"/>
            </a:br>
            <a:r>
              <a:rPr lang="en-US" sz="3100" dirty="0" smtClean="0"/>
              <a:t>If </a:t>
            </a:r>
            <a:r>
              <a:rPr lang="en-US" sz="3100" dirty="0"/>
              <a:t>it’s a scammer, </a:t>
            </a:r>
            <a:r>
              <a:rPr lang="en-US" sz="3100" dirty="0" smtClean="0"/>
              <a:t>in most cases they </a:t>
            </a:r>
            <a:r>
              <a:rPr lang="en-US" sz="3100" dirty="0"/>
              <a:t>won’t leave a </a:t>
            </a:r>
            <a:r>
              <a:rPr lang="en-US" sz="3100" dirty="0" smtClean="0"/>
              <a:t>message. If they do, take time to consider whether the message is legitimate. Ask questions and do your research.</a:t>
            </a:r>
            <a:endParaRPr lang="en-US" sz="3100" dirty="0"/>
          </a:p>
        </p:txBody>
      </p:sp>
    </p:spTree>
    <p:extLst>
      <p:ext uri="{BB962C8B-B14F-4D97-AF65-F5344CB8AC3E}">
        <p14:creationId xmlns:p14="http://schemas.microsoft.com/office/powerpoint/2010/main" val="2712303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09800"/>
            <a:ext cx="8229600" cy="1143000"/>
          </a:xfrm>
        </p:spPr>
        <p:txBody>
          <a:bodyPr>
            <a:normAutofit fontScale="90000"/>
          </a:bodyPr>
          <a:lstStyle/>
          <a:p>
            <a:r>
              <a:rPr lang="en-US" dirty="0"/>
              <a:t>What government agency is it recommended you report scams to?</a:t>
            </a:r>
          </a:p>
        </p:txBody>
      </p:sp>
    </p:spTree>
    <p:extLst>
      <p:ext uri="{BB962C8B-B14F-4D97-AF65-F5344CB8AC3E}">
        <p14:creationId xmlns:p14="http://schemas.microsoft.com/office/powerpoint/2010/main" val="3792527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Federal Trade Commission </a:t>
            </a:r>
            <a:br>
              <a:rPr lang="en-US" dirty="0"/>
            </a:br>
            <a:r>
              <a:rPr lang="en-US" dirty="0" smtClean="0"/>
              <a:t/>
            </a:r>
            <a:br>
              <a:rPr lang="en-US" dirty="0" smtClean="0"/>
            </a:br>
            <a:r>
              <a:rPr lang="en-US" sz="4000" dirty="0" smtClean="0"/>
              <a:t>Complaints </a:t>
            </a:r>
            <a:r>
              <a:rPr lang="en-US" sz="4000" dirty="0"/>
              <a:t>can be filed at </a:t>
            </a:r>
            <a:r>
              <a:rPr lang="en-US" sz="4000" u="sng" dirty="0"/>
              <a:t>ftccomplaintassistance.gov</a:t>
            </a:r>
            <a:r>
              <a:rPr lang="en-US" sz="4000" dirty="0"/>
              <a:t> or by </a:t>
            </a:r>
            <a:r>
              <a:rPr lang="en-US" sz="4000" dirty="0" smtClean="0"/>
              <a:t>phone at </a:t>
            </a:r>
            <a:r>
              <a:rPr lang="en-US" sz="4000" dirty="0"/>
              <a:t>(877) 382-4357</a:t>
            </a:r>
            <a:r>
              <a:rPr lang="en-US" dirty="0"/>
              <a:t>.</a:t>
            </a:r>
          </a:p>
        </p:txBody>
      </p:sp>
    </p:spTree>
    <p:extLst>
      <p:ext uri="{BB962C8B-B14F-4D97-AF65-F5344CB8AC3E}">
        <p14:creationId xmlns:p14="http://schemas.microsoft.com/office/powerpoint/2010/main" val="2813648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is at higher risk for falling for a scam? </a:t>
            </a:r>
            <a:r>
              <a:rPr lang="en-US" dirty="0" smtClean="0"/>
              <a:t/>
            </a:r>
            <a:br>
              <a:rPr lang="en-US" dirty="0" smtClean="0"/>
            </a:br>
            <a:r>
              <a:rPr lang="en-US" dirty="0"/>
              <a:t/>
            </a:r>
            <a:br>
              <a:rPr lang="en-US" dirty="0"/>
            </a:br>
            <a:r>
              <a:rPr lang="en-US" dirty="0" smtClean="0"/>
              <a:t>Millennials </a:t>
            </a:r>
            <a:r>
              <a:rPr lang="en-US" dirty="0"/>
              <a:t>or seniors?</a:t>
            </a:r>
          </a:p>
        </p:txBody>
      </p:sp>
    </p:spTree>
    <p:extLst>
      <p:ext uri="{BB962C8B-B14F-4D97-AF65-F5344CB8AC3E}">
        <p14:creationId xmlns:p14="http://schemas.microsoft.com/office/powerpoint/2010/main" val="1638294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43341255"/>
              </p:ext>
            </p:extLst>
          </p:nvPr>
        </p:nvGraphicFramePr>
        <p:xfrm>
          <a:off x="0" y="-1"/>
          <a:ext cx="9144000" cy="704088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066801">
                <a:tc>
                  <a:txBody>
                    <a:bodyPr/>
                    <a:lstStyle/>
                    <a:p>
                      <a:pPr algn="ctr"/>
                      <a:endParaRPr lang="en-US" sz="80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chemeClr val="bg1"/>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rebuchet MS" panose="020B0603020202020204" pitchFamily="34" charset="0"/>
                          <a:ea typeface="+mn-ea"/>
                          <a:cs typeface="+mn-cs"/>
                        </a:rPr>
                        <a:t>DEFINITIONS</a:t>
                      </a:r>
                      <a:endParaRPr kumimoji="0" lang="en-US" sz="2000" b="1"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endParaRPr>
                    </a:p>
                  </a:txBody>
                  <a:tcPr/>
                </a:tc>
                <a:tc>
                  <a:txBody>
                    <a:bodyPr/>
                    <a:lstStyle/>
                    <a:p>
                      <a:pPr algn="ctr"/>
                      <a:endParaRPr lang="en-US" sz="800" dirty="0" smtClean="0"/>
                    </a:p>
                    <a:p>
                      <a:pPr algn="ctr"/>
                      <a:endParaRPr lang="en-US" sz="900" dirty="0" smtClean="0">
                        <a:latin typeface="Trebuchet MS" panose="020B0603020202020204" pitchFamily="34" charset="0"/>
                      </a:endParaRPr>
                    </a:p>
                    <a:p>
                      <a:pPr algn="ctr"/>
                      <a:r>
                        <a:rPr lang="en-US" sz="2000" dirty="0" smtClean="0">
                          <a:latin typeface="Trebuchet MS" panose="020B0603020202020204" pitchFamily="34" charset="0"/>
                        </a:rPr>
                        <a:t>TRUE OR </a:t>
                      </a:r>
                    </a:p>
                    <a:p>
                      <a:pPr algn="ctr"/>
                      <a:r>
                        <a:rPr lang="en-US" sz="2000" dirty="0" smtClean="0">
                          <a:latin typeface="Trebuchet MS" panose="020B0603020202020204" pitchFamily="34" charset="0"/>
                        </a:rPr>
                        <a:t>FALSE</a:t>
                      </a:r>
                      <a:endParaRPr lang="en-US" sz="2000" dirty="0">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rPr>
                        <a:t>SCAMS</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rPr>
                        <a:t>MYSTERY</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Trebuchet MS" panose="020B0603020202020204" pitchFamily="34" charset="0"/>
                          <a:ea typeface="+mn-ea"/>
                          <a:cs typeface="+mn-cs"/>
                        </a:rPr>
                        <a:t>CASES</a:t>
                      </a:r>
                    </a:p>
                    <a:p>
                      <a:endParaRPr lang="en-US" dirty="0"/>
                    </a:p>
                  </a:txBody>
                  <a:tcPr/>
                </a:tc>
              </a:tr>
              <a:tr h="1091045">
                <a:tc>
                  <a:txBody>
                    <a:bodyPr/>
                    <a:lstStyle/>
                    <a:p>
                      <a:pPr algn="ctr"/>
                      <a:endParaRPr lang="en-US" dirty="0" smtClean="0">
                        <a:latin typeface="Trebuchet MS" panose="020B0603020202020204" pitchFamily="34" charset="0"/>
                      </a:endParaRPr>
                    </a:p>
                    <a:p>
                      <a:pPr algn="ctr"/>
                      <a:r>
                        <a:rPr lang="en-US" sz="3600" dirty="0" smtClean="0">
                          <a:solidFill>
                            <a:srgbClr val="F20000"/>
                          </a:solidFill>
                          <a:latin typeface="Trebuchet MS" panose="020B0603020202020204" pitchFamily="34" charset="0"/>
                          <a:hlinkClick r:id="rId2" action="ppaction://hlinksldjump"/>
                        </a:rPr>
                        <a:t>$100</a:t>
                      </a:r>
                      <a:endParaRPr lang="en-US" sz="3600"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3" action="ppaction://hlinksldjump"/>
                        </a:rPr>
                        <a:t>$100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4" action="ppaction://hlinksldjump"/>
                        </a:rPr>
                        <a:t>$100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5" action="ppaction://hlinksldjump"/>
                        </a:rPr>
                        <a:t>$100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6" action="ppaction://hlinksldjump"/>
                        </a:rPr>
                        <a:t>$100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r>
              <a:tr h="10131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7" action="ppaction://hlinksldjump"/>
                        </a:rPr>
                        <a:t>$200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8" action="ppaction://hlinksldjump"/>
                        </a:rPr>
                        <a:t>$200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9" action="ppaction://hlinksldjump"/>
                        </a:rPr>
                        <a:t>$200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0" action="ppaction://hlinksldjump"/>
                        </a:rPr>
                        <a:t>$200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1" action="ppaction://hlinksldjump"/>
                        </a:rPr>
                        <a:t>$200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r>
              <a:tr h="11378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2" action="ppaction://hlinksldjump"/>
                        </a:rPr>
                        <a:t>$300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3" action="ppaction://hlinksldjump"/>
                        </a:rPr>
                        <a:t>$300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4" action="ppaction://hlinksldjump"/>
                        </a:rPr>
                        <a:t>$300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5" action="ppaction://hlinksldjump"/>
                        </a:rPr>
                        <a:t>$300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6" action="ppaction://hlinksldjump"/>
                        </a:rPr>
                        <a:t>$300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r>
              <a:tr h="10131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7" action="ppaction://hlinksldjump"/>
                        </a:rPr>
                        <a:t>$400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8" action="ppaction://hlinksldjump"/>
                        </a:rPr>
                        <a:t>$400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19" action="ppaction://hlinksldjump"/>
                        </a:rPr>
                        <a:t>$400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0" action="ppaction://hlinksldjump"/>
                        </a:rPr>
                        <a:t>$400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1" action="ppaction://hlinksldjump"/>
                        </a:rPr>
                        <a:t>$400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r>
              <a:tr h="10131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2" action="ppaction://hlinksldjump"/>
                        </a:rPr>
                        <a:t>$500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3" action="ppaction://hlinksldjump"/>
                        </a:rPr>
                        <a:t>$500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4" action="ppaction://hlinksldjump"/>
                        </a:rPr>
                        <a:t>$500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5" action="ppaction://hlinksldjump"/>
                        </a:rPr>
                        <a:t>$500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hlinkClick r:id="rId26" action="ppaction://hlinksldjump"/>
                        </a:rPr>
                        <a:t>$500</a:t>
                      </a:r>
                      <a:endParaRPr kumimoji="0" lang="en-US" sz="3600" b="0" i="0" u="none" strike="noStrike" kern="1200" cap="none" spc="0" normalizeH="0" baseline="0" noProof="0" dirty="0" smtClean="0">
                        <a:ln>
                          <a:noFill/>
                        </a:ln>
                        <a:solidFill>
                          <a:srgbClr val="F20000"/>
                        </a:solidFill>
                        <a:effectLst/>
                        <a:uLnTx/>
                        <a:uFillTx/>
                        <a:latin typeface="Trebuchet MS" panose="020B0603020202020204" pitchFamily="34" charset="0"/>
                        <a:ea typeface="+mn-ea"/>
                        <a:cs typeface="+mn-cs"/>
                      </a:endParaRPr>
                    </a:p>
                    <a:p>
                      <a:endParaRPr lang="en-US" dirty="0">
                        <a:solidFill>
                          <a:srgbClr val="F20000"/>
                        </a:solidFill>
                        <a:latin typeface="Trebuchet MS" panose="020B0603020202020204" pitchFamily="34" charset="0"/>
                      </a:endParaRPr>
                    </a:p>
                  </a:txBody>
                  <a:tcPr/>
                </a:tc>
              </a:tr>
            </a:tbl>
          </a:graphicData>
        </a:graphic>
      </p:graphicFrame>
    </p:spTree>
    <p:extLst>
      <p:ext uri="{BB962C8B-B14F-4D97-AF65-F5344CB8AC3E}">
        <p14:creationId xmlns:p14="http://schemas.microsoft.com/office/powerpoint/2010/main" val="2970483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r>
              <a:rPr lang="en-US" dirty="0" smtClean="0"/>
              <a:t>Millennials.</a:t>
            </a:r>
            <a:r>
              <a:rPr lang="en-US" dirty="0"/>
              <a:t/>
            </a:r>
            <a:br>
              <a:rPr lang="en-US" dirty="0"/>
            </a:br>
            <a:r>
              <a:rPr lang="en-US" dirty="0"/>
              <a:t/>
            </a:r>
            <a:br>
              <a:rPr lang="en-US" dirty="0"/>
            </a:br>
            <a:r>
              <a:rPr lang="en-US" sz="4000" dirty="0"/>
              <a:t>According to the Better Business Bureau’s 2016 research study, millennials are at a higher risk for falling for a scam than older adults.</a:t>
            </a:r>
          </a:p>
        </p:txBody>
      </p:sp>
    </p:spTree>
    <p:extLst>
      <p:ext uri="{BB962C8B-B14F-4D97-AF65-F5344CB8AC3E}">
        <p14:creationId xmlns:p14="http://schemas.microsoft.com/office/powerpoint/2010/main" val="2559911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09800"/>
            <a:ext cx="8229600" cy="1143000"/>
          </a:xfrm>
        </p:spPr>
        <p:txBody>
          <a:bodyPr>
            <a:normAutofit fontScale="90000"/>
          </a:bodyPr>
          <a:lstStyle/>
          <a:p>
            <a:r>
              <a:rPr lang="en-US" dirty="0"/>
              <a:t>What payment method is frequently asked for from scammers to pay off supposed late bills, debt, service fees, </a:t>
            </a:r>
            <a:r>
              <a:rPr lang="en-US" dirty="0" smtClean="0"/>
              <a:t>etc. </a:t>
            </a:r>
            <a:r>
              <a:rPr lang="en-US" dirty="0"/>
              <a:t>that is not a valid form of payment in these cases?</a:t>
            </a:r>
          </a:p>
        </p:txBody>
      </p:sp>
    </p:spTree>
    <p:extLst>
      <p:ext uri="{BB962C8B-B14F-4D97-AF65-F5344CB8AC3E}">
        <p14:creationId xmlns:p14="http://schemas.microsoft.com/office/powerpoint/2010/main" val="40173882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iTunes g</a:t>
            </a:r>
            <a:r>
              <a:rPr lang="en-US" dirty="0" smtClean="0"/>
              <a:t>ift card.</a:t>
            </a:r>
            <a:br>
              <a:rPr lang="en-US" dirty="0" smtClean="0"/>
            </a:br>
            <a:r>
              <a:rPr lang="en-US" dirty="0"/>
              <a:t/>
            </a:r>
            <a:br>
              <a:rPr lang="en-US" dirty="0"/>
            </a:br>
            <a:r>
              <a:rPr lang="en-US" dirty="0"/>
              <a:t>iTunes </a:t>
            </a:r>
            <a:r>
              <a:rPr lang="en-US" dirty="0" smtClean="0"/>
              <a:t>gift cards </a:t>
            </a:r>
            <a:r>
              <a:rPr lang="en-US" dirty="0"/>
              <a:t>can only be </a:t>
            </a:r>
            <a:r>
              <a:rPr lang="en-US" dirty="0" smtClean="0"/>
              <a:t>redeemed and used </a:t>
            </a:r>
            <a:r>
              <a:rPr lang="en-US" dirty="0"/>
              <a:t>as a form of payment </a:t>
            </a:r>
            <a:r>
              <a:rPr lang="en-US" dirty="0" smtClean="0"/>
              <a:t>in </a:t>
            </a:r>
            <a:r>
              <a:rPr lang="en-US" dirty="0"/>
              <a:t>the iTunes store.</a:t>
            </a:r>
          </a:p>
        </p:txBody>
      </p:sp>
    </p:spTree>
    <p:extLst>
      <p:ext uri="{BB962C8B-B14F-4D97-AF65-F5344CB8AC3E}">
        <p14:creationId xmlns:p14="http://schemas.microsoft.com/office/powerpoint/2010/main" val="4841440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Autofit/>
          </a:bodyPr>
          <a:lstStyle/>
          <a:p>
            <a:r>
              <a:rPr lang="en-US" sz="2800" dirty="0"/>
              <a:t>A skimmer is a device placed on top of card readers by scammers trying to steal the information off of your debit and credit cards. They target the magnetic strip on the back of the card and are commonly found at gas stations, ATM’s, and stand-alone payment kiosks. What is the name of the device scammers place inside the card reader that targets the chip?</a:t>
            </a:r>
          </a:p>
        </p:txBody>
      </p:sp>
    </p:spTree>
    <p:extLst>
      <p:ext uri="{BB962C8B-B14F-4D97-AF65-F5344CB8AC3E}">
        <p14:creationId xmlns:p14="http://schemas.microsoft.com/office/powerpoint/2010/main" val="1819669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Shimmer.</a:t>
            </a:r>
          </a:p>
        </p:txBody>
      </p:sp>
    </p:spTree>
    <p:extLst>
      <p:ext uri="{BB962C8B-B14F-4D97-AF65-F5344CB8AC3E}">
        <p14:creationId xmlns:p14="http://schemas.microsoft.com/office/powerpoint/2010/main" val="960072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0"/>
            <a:ext cx="8229600" cy="1143000"/>
          </a:xfrm>
        </p:spPr>
        <p:txBody>
          <a:bodyPr>
            <a:normAutofit fontScale="90000"/>
          </a:bodyPr>
          <a:lstStyle/>
          <a:p>
            <a:r>
              <a:rPr lang="en-US" sz="4000" dirty="0"/>
              <a:t>When should a walk-through be performed by a landlord</a:t>
            </a:r>
            <a:r>
              <a:rPr lang="en-US" sz="4000" dirty="0" smtClean="0"/>
              <a:t>?</a:t>
            </a:r>
            <a:endParaRPr lang="en-US" sz="4000" dirty="0"/>
          </a:p>
        </p:txBody>
      </p:sp>
    </p:spTree>
    <p:extLst>
      <p:ext uri="{BB962C8B-B14F-4D97-AF65-F5344CB8AC3E}">
        <p14:creationId xmlns:p14="http://schemas.microsoft.com/office/powerpoint/2010/main" val="3019606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Before move-in and before moving </a:t>
            </a:r>
            <a:r>
              <a:rPr lang="en-US" dirty="0" smtClean="0"/>
              <a:t>out.</a:t>
            </a:r>
            <a:br>
              <a:rPr lang="en-US" dirty="0" smtClean="0"/>
            </a:br>
            <a:r>
              <a:rPr lang="en-US" dirty="0"/>
              <a:t/>
            </a:r>
            <a:br>
              <a:rPr lang="en-US" dirty="0"/>
            </a:br>
            <a:r>
              <a:rPr lang="en-US" sz="2800" dirty="0" smtClean="0"/>
              <a:t>Ensure you and your landlord are in agreement about what damage was caused before the start of your lease and what was caused during your tenancy.</a:t>
            </a:r>
            <a:endParaRPr lang="en-US" dirty="0"/>
          </a:p>
        </p:txBody>
      </p:sp>
    </p:spTree>
    <p:extLst>
      <p:ext uri="{BB962C8B-B14F-4D97-AF65-F5344CB8AC3E}">
        <p14:creationId xmlns:p14="http://schemas.microsoft.com/office/powerpoint/2010/main" val="1101734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0"/>
            <a:ext cx="8229600" cy="1143000"/>
          </a:xfrm>
        </p:spPr>
        <p:txBody>
          <a:bodyPr>
            <a:normAutofit fontScale="90000"/>
          </a:bodyPr>
          <a:lstStyle/>
          <a:p>
            <a:r>
              <a:rPr lang="en-US" sz="4000" dirty="0"/>
              <a:t>When purchasing a vehicle, if you are handed a title with a VIN number that doesn’t match what’s on the vehicle, what could this signal?</a:t>
            </a:r>
            <a:br>
              <a:rPr lang="en-US" sz="4000" dirty="0"/>
            </a:br>
            <a:endParaRPr lang="en-US" sz="4000" dirty="0"/>
          </a:p>
        </p:txBody>
      </p:sp>
    </p:spTree>
    <p:extLst>
      <p:ext uri="{BB962C8B-B14F-4D97-AF65-F5344CB8AC3E}">
        <p14:creationId xmlns:p14="http://schemas.microsoft.com/office/powerpoint/2010/main" val="1788487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That the vehicle was stolen. </a:t>
            </a:r>
            <a:r>
              <a:rPr lang="en-US" dirty="0" smtClean="0"/>
              <a:t/>
            </a:r>
            <a:br>
              <a:rPr lang="en-US" dirty="0" smtClean="0"/>
            </a:br>
            <a:r>
              <a:rPr lang="en-US" dirty="0"/>
              <a:t/>
            </a:r>
            <a:br>
              <a:rPr lang="en-US" dirty="0"/>
            </a:br>
            <a:r>
              <a:rPr lang="en-US" sz="4000" dirty="0" smtClean="0"/>
              <a:t>This </a:t>
            </a:r>
            <a:r>
              <a:rPr lang="en-US" sz="4000" dirty="0"/>
              <a:t>can also be a clerical mistake. Always check that VIN numbers match up on all paperwork, reports, and vehicle </a:t>
            </a:r>
            <a:r>
              <a:rPr lang="en-US" sz="4000" dirty="0" smtClean="0"/>
              <a:t>stickers.</a:t>
            </a:r>
            <a:endParaRPr lang="en-US" sz="4000" dirty="0"/>
          </a:p>
        </p:txBody>
      </p:sp>
    </p:spTree>
    <p:extLst>
      <p:ext uri="{BB962C8B-B14F-4D97-AF65-F5344CB8AC3E}">
        <p14:creationId xmlns:p14="http://schemas.microsoft.com/office/powerpoint/2010/main" val="42283690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739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r>
              <a:rPr lang="en-US" b="1" dirty="0" smtClean="0">
                <a:latin typeface="Trebuchet MS" panose="020B0603020202020204" pitchFamily="34" charset="0"/>
              </a:rPr>
              <a:t>What is the definition of a scam?</a:t>
            </a:r>
            <a:endParaRPr lang="en-US" b="1" dirty="0">
              <a:latin typeface="Trebuchet MS" panose="020B0603020202020204" pitchFamily="34" charset="0"/>
            </a:endParaRPr>
          </a:p>
        </p:txBody>
      </p:sp>
    </p:spTree>
    <p:extLst>
      <p:ext uri="{BB962C8B-B14F-4D97-AF65-F5344CB8AC3E}">
        <p14:creationId xmlns:p14="http://schemas.microsoft.com/office/powerpoint/2010/main" val="3984838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0"/>
            <a:ext cx="8229600" cy="1143000"/>
          </a:xfrm>
        </p:spPr>
        <p:txBody>
          <a:bodyPr>
            <a:normAutofit fontScale="90000"/>
          </a:bodyPr>
          <a:lstStyle/>
          <a:p>
            <a:r>
              <a:rPr lang="en-US" sz="3600" dirty="0"/>
              <a:t>What is the website address where </a:t>
            </a:r>
            <a:r>
              <a:rPr lang="en-US" sz="3600" dirty="0" smtClean="0"/>
              <a:t>consumers </a:t>
            </a:r>
            <a:r>
              <a:rPr lang="en-US" sz="3600" dirty="0"/>
              <a:t>can check whether professionals </a:t>
            </a:r>
            <a:r>
              <a:rPr lang="en-US" sz="3600" dirty="0" smtClean="0"/>
              <a:t>such </a:t>
            </a:r>
            <a:r>
              <a:rPr lang="en-US" sz="3600" dirty="0"/>
              <a:t>as contractors, accountants, cosmetologists, and real estate </a:t>
            </a:r>
            <a:r>
              <a:rPr lang="en-US" sz="3600" dirty="0" smtClean="0"/>
              <a:t>brokers </a:t>
            </a:r>
            <a:r>
              <a:rPr lang="en-US" sz="3600" dirty="0"/>
              <a:t>are properly </a:t>
            </a:r>
            <a:r>
              <a:rPr lang="en-US" sz="3600" dirty="0" smtClean="0"/>
              <a:t>licensed </a:t>
            </a:r>
            <a:r>
              <a:rPr lang="en-US" sz="3600" dirty="0"/>
              <a:t>to operate and perform work in the state of Tennessee?</a:t>
            </a:r>
            <a:endParaRPr lang="en-US" sz="4000" dirty="0"/>
          </a:p>
        </p:txBody>
      </p:sp>
    </p:spTree>
    <p:extLst>
      <p:ext uri="{BB962C8B-B14F-4D97-AF65-F5344CB8AC3E}">
        <p14:creationId xmlns:p14="http://schemas.microsoft.com/office/powerpoint/2010/main" val="38366322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t>v</a:t>
            </a:r>
            <a:r>
              <a:rPr lang="en-US" sz="7300" dirty="0" smtClean="0"/>
              <a:t>erify.tn.gov</a:t>
            </a:r>
            <a:r>
              <a:rPr lang="en-US" dirty="0"/>
              <a:t/>
            </a:r>
            <a:br>
              <a:rPr lang="en-US" dirty="0"/>
            </a:br>
            <a:endParaRPr lang="en-US" dirty="0"/>
          </a:p>
        </p:txBody>
      </p:sp>
    </p:spTree>
    <p:extLst>
      <p:ext uri="{BB962C8B-B14F-4D97-AF65-F5344CB8AC3E}">
        <p14:creationId xmlns:p14="http://schemas.microsoft.com/office/powerpoint/2010/main" val="21761584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rmAutofit fontScale="90000"/>
          </a:bodyPr>
          <a:lstStyle/>
          <a:p>
            <a:r>
              <a:rPr lang="en-US" sz="4000" dirty="0"/>
              <a:t>If you suspect that you are a victim of odometer fraud or that a dealer in Tennessee attempted to sell you a vehicle with a tampered odometer, what government agency would you report that to?</a:t>
            </a:r>
          </a:p>
        </p:txBody>
      </p:sp>
    </p:spTree>
    <p:extLst>
      <p:ext uri="{BB962C8B-B14F-4D97-AF65-F5344CB8AC3E}">
        <p14:creationId xmlns:p14="http://schemas.microsoft.com/office/powerpoint/2010/main" val="4211385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Department of Commerce and Insurance</a:t>
            </a:r>
            <a:br>
              <a:rPr lang="en-US" dirty="0" smtClean="0"/>
            </a:br>
            <a:r>
              <a:rPr lang="en-US" dirty="0" smtClean="0"/>
              <a:t/>
            </a:r>
            <a:br>
              <a:rPr lang="en-US" dirty="0" smtClean="0"/>
            </a:br>
            <a:r>
              <a:rPr lang="en-US" sz="4900" dirty="0" smtClean="0"/>
              <a:t>tn.gov/commerce</a:t>
            </a:r>
            <a:endParaRPr lang="en-US" sz="4900" dirty="0"/>
          </a:p>
        </p:txBody>
      </p:sp>
    </p:spTree>
    <p:extLst>
      <p:ext uri="{BB962C8B-B14F-4D97-AF65-F5344CB8AC3E}">
        <p14:creationId xmlns:p14="http://schemas.microsoft.com/office/powerpoint/2010/main" val="1123761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rmAutofit fontScale="90000"/>
          </a:bodyPr>
          <a:lstStyle/>
          <a:p>
            <a:r>
              <a:rPr lang="en-US" sz="4000" dirty="0"/>
              <a:t>What should you always do before spending money with a new or unfamiliar business or you aren’t sure you owe money to the person on the other end of the phone?</a:t>
            </a:r>
          </a:p>
        </p:txBody>
      </p:sp>
    </p:spTree>
    <p:extLst>
      <p:ext uri="{BB962C8B-B14F-4D97-AF65-F5344CB8AC3E}">
        <p14:creationId xmlns:p14="http://schemas.microsoft.com/office/powerpoint/2010/main" val="42618609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fontScale="90000"/>
          </a:bodyPr>
          <a:lstStyle/>
          <a:p>
            <a:r>
              <a:rPr lang="en-US" dirty="0"/>
              <a:t>Research</a:t>
            </a:r>
            <a:r>
              <a:rPr lang="en-US" dirty="0" smtClean="0"/>
              <a:t>.</a:t>
            </a:r>
            <a:br>
              <a:rPr lang="en-US" dirty="0" smtClean="0"/>
            </a:br>
            <a:r>
              <a:rPr lang="en-US" sz="3100" dirty="0"/>
              <a:t/>
            </a:r>
            <a:br>
              <a:rPr lang="en-US" sz="3100" dirty="0"/>
            </a:br>
            <a:r>
              <a:rPr lang="en-US" sz="2700" dirty="0"/>
              <a:t>Always research the name of the business for </a:t>
            </a:r>
            <a:r>
              <a:rPr lang="en-US" sz="2700" dirty="0" smtClean="0"/>
              <a:t>reviews. </a:t>
            </a:r>
            <a:r>
              <a:rPr lang="en-US" sz="2700" dirty="0"/>
              <a:t>M</a:t>
            </a:r>
            <a:r>
              <a:rPr lang="en-US" sz="2700" dirty="0" smtClean="0"/>
              <a:t>ake </a:t>
            </a:r>
            <a:r>
              <a:rPr lang="en-US" sz="2700" dirty="0"/>
              <a:t>sure the phone number and address listed for a business match </a:t>
            </a:r>
            <a:r>
              <a:rPr lang="en-US" sz="2700" dirty="0" smtClean="0"/>
              <a:t>up. </a:t>
            </a:r>
            <a:r>
              <a:rPr lang="en-US" sz="2700" dirty="0"/>
              <a:t>R</a:t>
            </a:r>
            <a:r>
              <a:rPr lang="en-US" sz="2700" dirty="0" smtClean="0"/>
              <a:t>esearch </a:t>
            </a:r>
            <a:r>
              <a:rPr lang="en-US" sz="2700" dirty="0"/>
              <a:t>the number calling </a:t>
            </a:r>
            <a:r>
              <a:rPr lang="en-US" sz="2700" dirty="0" smtClean="0"/>
              <a:t>you if </a:t>
            </a:r>
            <a:r>
              <a:rPr lang="en-US" sz="2700" dirty="0"/>
              <a:t>you don’t recognize it and they are demanding money or personal </a:t>
            </a:r>
            <a:r>
              <a:rPr lang="en-US" sz="2700" dirty="0" smtClean="0"/>
              <a:t>information. Verify </a:t>
            </a:r>
            <a:r>
              <a:rPr lang="en-US" sz="2700" dirty="0"/>
              <a:t>the license number of a business or individual if you are offered professional services.</a:t>
            </a:r>
          </a:p>
        </p:txBody>
      </p:sp>
    </p:spTree>
    <p:extLst>
      <p:ext uri="{BB962C8B-B14F-4D97-AF65-F5344CB8AC3E}">
        <p14:creationId xmlns:p14="http://schemas.microsoft.com/office/powerpoint/2010/main" val="11311656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Autofit/>
          </a:bodyPr>
          <a:lstStyle/>
          <a:p>
            <a:r>
              <a:rPr lang="en-US" sz="3000" dirty="0" smtClean="0"/>
              <a:t>The Tennessee Attorney General’s Office filed what </a:t>
            </a:r>
            <a:r>
              <a:rPr lang="en-US" sz="3000" dirty="0"/>
              <a:t>type of lawsuit </a:t>
            </a:r>
            <a:r>
              <a:rPr lang="en-US" sz="3000" dirty="0" smtClean="0"/>
              <a:t>against </a:t>
            </a:r>
            <a:r>
              <a:rPr lang="en-US" sz="3000" dirty="0"/>
              <a:t>a Knoxville, TN resident in 2016 for violating the Tennessee Consumer Protection Act by offering to provide legal advice, legal services, and notary services to Tennessee consumers through Facebook even though he is not an attorney and is not overseen by an attorney</a:t>
            </a:r>
            <a:r>
              <a:rPr lang="en-US" sz="3000" dirty="0" smtClean="0"/>
              <a:t>?</a:t>
            </a:r>
            <a:endParaRPr lang="en-US" sz="3000" dirty="0"/>
          </a:p>
        </p:txBody>
      </p:sp>
    </p:spTree>
    <p:extLst>
      <p:ext uri="{BB962C8B-B14F-4D97-AF65-F5344CB8AC3E}">
        <p14:creationId xmlns:p14="http://schemas.microsoft.com/office/powerpoint/2010/main" val="34792608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Consumer Protection Lawsuit</a:t>
            </a:r>
            <a:r>
              <a:rPr lang="en-US" dirty="0" smtClean="0"/>
              <a:t>.</a:t>
            </a:r>
            <a:endParaRPr lang="en-US" dirty="0"/>
          </a:p>
        </p:txBody>
      </p:sp>
    </p:spTree>
    <p:extLst>
      <p:ext uri="{BB962C8B-B14F-4D97-AF65-F5344CB8AC3E}">
        <p14:creationId xmlns:p14="http://schemas.microsoft.com/office/powerpoint/2010/main" val="3828974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Autofit/>
          </a:bodyPr>
          <a:lstStyle/>
          <a:p>
            <a:r>
              <a:rPr lang="en-US" sz="3400" dirty="0"/>
              <a:t>Name the automotive companies that violated the Consumer Protection Act and reached a settlement of $41.2 million in 2016 for misrepresenting mileage and fuel economy ratings for some of their model year 2011, 2012, and 2013 vehicles.</a:t>
            </a:r>
          </a:p>
        </p:txBody>
      </p:sp>
    </p:spTree>
    <p:extLst>
      <p:ext uri="{BB962C8B-B14F-4D97-AF65-F5344CB8AC3E}">
        <p14:creationId xmlns:p14="http://schemas.microsoft.com/office/powerpoint/2010/main" val="19695244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a:bodyPr>
          <a:lstStyle/>
          <a:p>
            <a:r>
              <a:rPr lang="en-US" sz="6000" dirty="0"/>
              <a:t>Hyundai and </a:t>
            </a:r>
            <a:r>
              <a:rPr lang="en-US" sz="6000" dirty="0" smtClean="0"/>
              <a:t>Kia.</a:t>
            </a:r>
            <a:endParaRPr lang="en-US" sz="6000" dirty="0"/>
          </a:p>
        </p:txBody>
      </p:sp>
    </p:spTree>
    <p:extLst>
      <p:ext uri="{BB962C8B-B14F-4D97-AF65-F5344CB8AC3E}">
        <p14:creationId xmlns:p14="http://schemas.microsoft.com/office/powerpoint/2010/main" val="424887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fontScale="90000"/>
          </a:bodyPr>
          <a:lstStyle/>
          <a:p>
            <a:r>
              <a:rPr lang="en-US" b="1" dirty="0">
                <a:latin typeface="Trebuchet MS" panose="020B0603020202020204" pitchFamily="34" charset="0"/>
              </a:rPr>
              <a:t>A</a:t>
            </a:r>
            <a:r>
              <a:rPr lang="en-US" b="1" dirty="0" smtClean="0">
                <a:latin typeface="Trebuchet MS" panose="020B0603020202020204" pitchFamily="34" charset="0"/>
              </a:rPr>
              <a:t> fraudulent or deceptive act or operation.</a:t>
            </a:r>
            <a:endParaRPr lang="en-US" b="1" dirty="0">
              <a:latin typeface="Trebuchet MS" panose="020B0603020202020204" pitchFamily="34" charset="0"/>
            </a:endParaRPr>
          </a:p>
        </p:txBody>
      </p:sp>
      <p:sp>
        <p:nvSpPr>
          <p:cNvPr id="3" name="TextBox 2"/>
          <p:cNvSpPr txBox="1"/>
          <p:nvPr/>
        </p:nvSpPr>
        <p:spPr>
          <a:xfrm>
            <a:off x="228600" y="6353888"/>
            <a:ext cx="2438400" cy="246221"/>
          </a:xfrm>
          <a:prstGeom prst="rect">
            <a:avLst/>
          </a:prstGeom>
          <a:noFill/>
        </p:spPr>
        <p:txBody>
          <a:bodyPr wrap="square" rtlCol="0">
            <a:spAutoFit/>
          </a:bodyPr>
          <a:lstStyle/>
          <a:p>
            <a:r>
              <a:rPr lang="en-US" sz="1000" b="1" u="sng" dirty="0" smtClean="0">
                <a:solidFill>
                  <a:schemeClr val="tx2">
                    <a:lumMod val="60000"/>
                    <a:lumOff val="40000"/>
                  </a:schemeClr>
                </a:solidFill>
                <a:hlinkClick r:id="rId3"/>
              </a:rPr>
              <a:t>Merriam-Webster</a:t>
            </a:r>
            <a:endParaRPr lang="en-US" sz="1000" b="1" u="sng" dirty="0">
              <a:solidFill>
                <a:schemeClr val="tx2">
                  <a:lumMod val="60000"/>
                  <a:lumOff val="40000"/>
                </a:schemeClr>
              </a:solidFill>
            </a:endParaRPr>
          </a:p>
        </p:txBody>
      </p:sp>
    </p:spTree>
    <p:extLst>
      <p:ext uri="{BB962C8B-B14F-4D97-AF65-F5344CB8AC3E}">
        <p14:creationId xmlns:p14="http://schemas.microsoft.com/office/powerpoint/2010/main" val="25959374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0"/>
            <a:ext cx="8229600" cy="1143000"/>
          </a:xfrm>
        </p:spPr>
        <p:txBody>
          <a:bodyPr>
            <a:normAutofit fontScale="90000"/>
          </a:bodyPr>
          <a:lstStyle/>
          <a:p>
            <a:r>
              <a:rPr lang="en-US" sz="4000" dirty="0" smtClean="0"/>
              <a:t>Which </a:t>
            </a:r>
            <a:r>
              <a:rPr lang="en-US" sz="4000" dirty="0"/>
              <a:t>wire transfer company agreed to develop an anti-fraud program in a multistate settlement, including Tennessee, in 2017 due to the volume of fraud payments that flowed through the money transfer system?</a:t>
            </a:r>
            <a:br>
              <a:rPr lang="en-US" sz="4000" dirty="0"/>
            </a:br>
            <a:endParaRPr lang="en-US" sz="4000" dirty="0"/>
          </a:p>
        </p:txBody>
      </p:sp>
    </p:spTree>
    <p:extLst>
      <p:ext uri="{BB962C8B-B14F-4D97-AF65-F5344CB8AC3E}">
        <p14:creationId xmlns:p14="http://schemas.microsoft.com/office/powerpoint/2010/main" val="3485455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a:bodyPr>
          <a:lstStyle/>
          <a:p>
            <a:r>
              <a:rPr lang="en-US" sz="6000" dirty="0"/>
              <a:t>Western </a:t>
            </a:r>
            <a:r>
              <a:rPr lang="en-US" sz="6000" dirty="0" smtClean="0"/>
              <a:t>Union.</a:t>
            </a:r>
            <a:endParaRPr lang="en-US" sz="6000" dirty="0"/>
          </a:p>
        </p:txBody>
      </p:sp>
    </p:spTree>
    <p:extLst>
      <p:ext uri="{BB962C8B-B14F-4D97-AF65-F5344CB8AC3E}">
        <p14:creationId xmlns:p14="http://schemas.microsoft.com/office/powerpoint/2010/main" val="13392616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133600"/>
            <a:ext cx="8229600" cy="1143000"/>
          </a:xfrm>
        </p:spPr>
        <p:txBody>
          <a:bodyPr>
            <a:noAutofit/>
          </a:bodyPr>
          <a:lstStyle/>
          <a:p>
            <a:r>
              <a:rPr lang="en-US" sz="3200" dirty="0" smtClean="0"/>
              <a:t>Which </a:t>
            </a:r>
            <a:r>
              <a:rPr lang="en-US" sz="3200" dirty="0"/>
              <a:t>automotive company was required to compensate consumers and buy back or fix falsely-marketed diesel vehicles with “defeat device” software? </a:t>
            </a:r>
            <a:r>
              <a:rPr lang="en-US" sz="3200" dirty="0" smtClean="0"/>
              <a:t/>
            </a:r>
            <a:br>
              <a:rPr lang="en-US" sz="3200" dirty="0" smtClean="0"/>
            </a:br>
            <a:r>
              <a:rPr lang="en-US" sz="1600" dirty="0"/>
              <a:t/>
            </a:r>
            <a:br>
              <a:rPr lang="en-US" sz="1600" dirty="0"/>
            </a:br>
            <a:r>
              <a:rPr lang="en-US" sz="3200" dirty="0" smtClean="0"/>
              <a:t>This </a:t>
            </a:r>
            <a:r>
              <a:rPr lang="en-US" sz="3200" dirty="0"/>
              <a:t>company agreed to pay $570 million in settlements with $12,592,800 paid for affected vehicles it sold and leased in Tennessee. </a:t>
            </a:r>
          </a:p>
        </p:txBody>
      </p:sp>
    </p:spTree>
    <p:extLst>
      <p:ext uri="{BB962C8B-B14F-4D97-AF65-F5344CB8AC3E}">
        <p14:creationId xmlns:p14="http://schemas.microsoft.com/office/powerpoint/2010/main" val="851414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Volkswagen</a:t>
            </a:r>
            <a:r>
              <a:rPr lang="en-US" sz="6000" dirty="0" smtClean="0"/>
              <a:t>.</a:t>
            </a:r>
            <a:endParaRPr lang="en-US" sz="6000" dirty="0"/>
          </a:p>
        </p:txBody>
      </p:sp>
    </p:spTree>
    <p:extLst>
      <p:ext uri="{BB962C8B-B14F-4D97-AF65-F5344CB8AC3E}">
        <p14:creationId xmlns:p14="http://schemas.microsoft.com/office/powerpoint/2010/main" val="7158863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057400"/>
            <a:ext cx="8229600" cy="1143000"/>
          </a:xfrm>
        </p:spPr>
        <p:txBody>
          <a:bodyPr>
            <a:noAutofit/>
          </a:bodyPr>
          <a:lstStyle/>
          <a:p>
            <a:r>
              <a:rPr lang="en-US" sz="2400" dirty="0"/>
              <a:t>Name the drug company that reached </a:t>
            </a:r>
            <a:r>
              <a:rPr lang="en-US" sz="2400" dirty="0" smtClean="0"/>
              <a:t>a </a:t>
            </a:r>
            <a:r>
              <a:rPr lang="en-US" sz="2400" dirty="0"/>
              <a:t>$19.5 million settlement for the company’s alleged engagement in unfair or deceptive trade practices when marketing Abilify. </a:t>
            </a:r>
            <a:r>
              <a:rPr lang="en-US" sz="2400" dirty="0" smtClean="0"/>
              <a:t/>
            </a:r>
            <a:br>
              <a:rPr lang="en-US" sz="2400" dirty="0" smtClean="0"/>
            </a:br>
            <a:r>
              <a:rPr lang="en-US" sz="1600" dirty="0"/>
              <a:t/>
            </a:r>
            <a:br>
              <a:rPr lang="en-US" sz="1600" dirty="0"/>
            </a:br>
            <a:r>
              <a:rPr lang="en-US" sz="2400" dirty="0" smtClean="0"/>
              <a:t>The </a:t>
            </a:r>
            <a:r>
              <a:rPr lang="en-US" sz="2400" dirty="0"/>
              <a:t>drug was originally approved by the FDA for the treatment of schizophrenia in 2002. However, the complaint alleges that the company promoted Abilify for use in elderly patients with symptoms consistent with dementia and Alzheimer’s disease without FDA approval</a:t>
            </a:r>
            <a:r>
              <a:rPr lang="en-US" sz="2400" dirty="0" smtClean="0"/>
              <a:t>.</a:t>
            </a:r>
            <a:endParaRPr lang="en-US" sz="2400" dirty="0"/>
          </a:p>
        </p:txBody>
      </p:sp>
    </p:spTree>
    <p:extLst>
      <p:ext uri="{BB962C8B-B14F-4D97-AF65-F5344CB8AC3E}">
        <p14:creationId xmlns:p14="http://schemas.microsoft.com/office/powerpoint/2010/main" val="10447704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Bristol-Myers Squibb</a:t>
            </a:r>
            <a:r>
              <a:rPr lang="en-US" sz="6000" dirty="0" smtClean="0"/>
              <a:t>.</a:t>
            </a:r>
            <a:endParaRPr lang="en-US" sz="6000" dirty="0"/>
          </a:p>
        </p:txBody>
      </p:sp>
    </p:spTree>
    <p:extLst>
      <p:ext uri="{BB962C8B-B14F-4D97-AF65-F5344CB8AC3E}">
        <p14:creationId xmlns:p14="http://schemas.microsoft.com/office/powerpoint/2010/main" val="419277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rebuchet MS" panose="020B0603020202020204" pitchFamily="34" charset="0"/>
              </a:rPr>
              <a:t>What is the definition of fraud?</a:t>
            </a:r>
            <a:endParaRPr lang="en-US" b="1" dirty="0">
              <a:latin typeface="Trebuchet MS" panose="020B0603020202020204" pitchFamily="34" charset="0"/>
            </a:endParaRPr>
          </a:p>
        </p:txBody>
      </p:sp>
    </p:spTree>
    <p:extLst>
      <p:ext uri="{BB962C8B-B14F-4D97-AF65-F5344CB8AC3E}">
        <p14:creationId xmlns:p14="http://schemas.microsoft.com/office/powerpoint/2010/main" val="1689305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429000"/>
          </a:xfrm>
        </p:spPr>
        <p:txBody>
          <a:bodyPr>
            <a:noAutofit/>
          </a:bodyPr>
          <a:lstStyle/>
          <a:p>
            <a:pPr algn="l"/>
            <a:r>
              <a:rPr lang="en-US" sz="3200" b="1" dirty="0" smtClean="0">
                <a:latin typeface="Trebuchet MS" panose="020B0603020202020204" pitchFamily="34" charset="0"/>
              </a:rPr>
              <a:t>a :  deceit, trickery; specifically :  intentional perversion of truth in order to induce another to part with something of value or to surrender a legal right</a:t>
            </a:r>
            <a:br>
              <a:rPr lang="en-US" sz="3200" b="1" dirty="0" smtClean="0">
                <a:latin typeface="Trebuchet MS" panose="020B0603020202020204" pitchFamily="34" charset="0"/>
              </a:rPr>
            </a:br>
            <a:r>
              <a:rPr lang="en-US" sz="3200" b="1" dirty="0" smtClean="0">
                <a:latin typeface="Trebuchet MS" panose="020B0603020202020204" pitchFamily="34" charset="0"/>
              </a:rPr>
              <a:t/>
            </a:r>
            <a:br>
              <a:rPr lang="en-US" sz="3200" b="1" dirty="0" smtClean="0">
                <a:latin typeface="Trebuchet MS" panose="020B0603020202020204" pitchFamily="34" charset="0"/>
              </a:rPr>
            </a:br>
            <a:r>
              <a:rPr lang="en-US" sz="3200" b="1" dirty="0" smtClean="0">
                <a:latin typeface="Trebuchet MS" panose="020B0603020202020204" pitchFamily="34" charset="0"/>
              </a:rPr>
              <a:t>b :  an act of deceiving or misrepresenting</a:t>
            </a:r>
            <a:endParaRPr lang="en-US" sz="3200" b="1" dirty="0">
              <a:latin typeface="Trebuchet MS" panose="020B0603020202020204" pitchFamily="34" charset="0"/>
            </a:endParaRPr>
          </a:p>
        </p:txBody>
      </p:sp>
      <p:sp>
        <p:nvSpPr>
          <p:cNvPr id="3" name="TextBox 2"/>
          <p:cNvSpPr txBox="1"/>
          <p:nvPr/>
        </p:nvSpPr>
        <p:spPr>
          <a:xfrm>
            <a:off x="228600" y="6353888"/>
            <a:ext cx="2438400" cy="246221"/>
          </a:xfrm>
          <a:prstGeom prst="rect">
            <a:avLst/>
          </a:prstGeom>
          <a:noFill/>
        </p:spPr>
        <p:txBody>
          <a:bodyPr wrap="square" rtlCol="0">
            <a:spAutoFit/>
          </a:bodyPr>
          <a:lstStyle/>
          <a:p>
            <a:r>
              <a:rPr lang="en-US" sz="1000" b="1" u="sng" dirty="0" smtClean="0">
                <a:solidFill>
                  <a:schemeClr val="tx2">
                    <a:lumMod val="60000"/>
                    <a:lumOff val="40000"/>
                  </a:schemeClr>
                </a:solidFill>
                <a:hlinkClick r:id="rId2"/>
              </a:rPr>
              <a:t>Merriam-Webster</a:t>
            </a:r>
            <a:endParaRPr lang="en-US" sz="1000" b="1" u="sng" dirty="0">
              <a:solidFill>
                <a:schemeClr val="tx2">
                  <a:lumMod val="60000"/>
                  <a:lumOff val="40000"/>
                </a:schemeClr>
              </a:solidFill>
            </a:endParaRPr>
          </a:p>
        </p:txBody>
      </p:sp>
    </p:spTree>
    <p:extLst>
      <p:ext uri="{BB962C8B-B14F-4D97-AF65-F5344CB8AC3E}">
        <p14:creationId xmlns:p14="http://schemas.microsoft.com/office/powerpoint/2010/main" val="1813444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definition of deception?</a:t>
            </a:r>
            <a:endParaRPr lang="en-US" dirty="0"/>
          </a:p>
        </p:txBody>
      </p:sp>
    </p:spTree>
    <p:extLst>
      <p:ext uri="{BB962C8B-B14F-4D97-AF65-F5344CB8AC3E}">
        <p14:creationId xmlns:p14="http://schemas.microsoft.com/office/powerpoint/2010/main" val="1780676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act of causing someone to accept as true or valid what is false or </a:t>
            </a:r>
            <a:r>
              <a:rPr lang="en-US" dirty="0" smtClean="0"/>
              <a:t>invalid.</a:t>
            </a:r>
            <a:endParaRPr lang="en-US" dirty="0"/>
          </a:p>
        </p:txBody>
      </p:sp>
      <p:sp>
        <p:nvSpPr>
          <p:cNvPr id="3" name="TextBox 2"/>
          <p:cNvSpPr txBox="1"/>
          <p:nvPr/>
        </p:nvSpPr>
        <p:spPr>
          <a:xfrm>
            <a:off x="228600" y="6353888"/>
            <a:ext cx="2438400" cy="246221"/>
          </a:xfrm>
          <a:prstGeom prst="rect">
            <a:avLst/>
          </a:prstGeom>
          <a:noFill/>
        </p:spPr>
        <p:txBody>
          <a:bodyPr wrap="square" rtlCol="0">
            <a:spAutoFit/>
          </a:bodyPr>
          <a:lstStyle/>
          <a:p>
            <a:r>
              <a:rPr lang="en-US" sz="1000" b="1" u="sng" dirty="0" smtClean="0">
                <a:solidFill>
                  <a:schemeClr val="tx2">
                    <a:lumMod val="60000"/>
                    <a:lumOff val="40000"/>
                  </a:schemeClr>
                </a:solidFill>
                <a:hlinkClick r:id="rId2"/>
              </a:rPr>
              <a:t>Merriam-Webster</a:t>
            </a:r>
            <a:endParaRPr lang="en-US" sz="1000" b="1" u="sng" dirty="0">
              <a:solidFill>
                <a:schemeClr val="tx2">
                  <a:lumMod val="60000"/>
                  <a:lumOff val="40000"/>
                </a:schemeClr>
              </a:solidFill>
            </a:endParaRPr>
          </a:p>
        </p:txBody>
      </p:sp>
    </p:spTree>
    <p:extLst>
      <p:ext uri="{BB962C8B-B14F-4D97-AF65-F5344CB8AC3E}">
        <p14:creationId xmlns:p14="http://schemas.microsoft.com/office/powerpoint/2010/main" val="3191685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7365D"/>
      </a:dk2>
      <a:lt2>
        <a:srgbClr val="EEECE1"/>
      </a:lt2>
      <a:accent1>
        <a:srgbClr val="1A3F6C"/>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51240</TotalTime>
  <Words>1279</Words>
  <Application>Microsoft Office PowerPoint</Application>
  <PresentationFormat>On-screen Show (4:3)</PresentationFormat>
  <Paragraphs>162</Paragraphs>
  <Slides>55</Slides>
  <Notes>11</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Office Theme</vt:lpstr>
      <vt:lpstr>PowerPoint B</vt:lpstr>
      <vt:lpstr>Smart Consumer Game Show</vt:lpstr>
      <vt:lpstr>Instructions</vt:lpstr>
      <vt:lpstr>PowerPoint Presentation</vt:lpstr>
      <vt:lpstr>What is the definition of a scam?</vt:lpstr>
      <vt:lpstr>A fraudulent or deceptive act or operation.</vt:lpstr>
      <vt:lpstr>What is the definition of fraud?</vt:lpstr>
      <vt:lpstr>a :  deceit, trickery; specifically :  intentional perversion of truth in order to induce another to part with something of value or to surrender a legal right  b :  an act of deceiving or misrepresenting</vt:lpstr>
      <vt:lpstr>What is the definition of deception?</vt:lpstr>
      <vt:lpstr>The act of causing someone to accept as true or valid what is false or invalid.</vt:lpstr>
      <vt:lpstr>PowerPoint Presentation</vt:lpstr>
      <vt:lpstr>What is “slamming” in the telecommunications industry?</vt:lpstr>
      <vt:lpstr>The illegal practice of switching your telephone provider to another provider without your permission.</vt:lpstr>
      <vt:lpstr>What is “cramming” in the telecommunications industry?</vt:lpstr>
      <vt:lpstr>The illegal practice of placing unauthorized, misleading, or deceptive charges on your telephone bill.</vt:lpstr>
      <vt:lpstr>The elderly are most susceptible to being a victim of scams or deceptive business practices.   True or False? </vt:lpstr>
      <vt:lpstr>False.  According to a 2016 Better Business Bureau Institute research study, Millennials are more vulnerable to scams than Baby Boomers and 69% of victims that reported being a victim to a scam were under the age of 45. </vt:lpstr>
      <vt:lpstr>If you are renting a housing unit, only your landlord needs a copy of the rental agreement.  True or False?</vt:lpstr>
      <vt:lpstr>False.   Always ask for a copy of a rental agreement. The agreement serves as your contract should any problems arise in the future.</vt:lpstr>
      <vt:lpstr>A business representing that a service, replacement, or repair is needed when it is not is deemed unfair and deceptive by the Tennessee Consumer Protection Act.   True or False?</vt:lpstr>
      <vt:lpstr>True.</vt:lpstr>
      <vt:lpstr>If you register your phone number for the Do Not Call Registry, scammers can’t call you.   True or False?</vt:lpstr>
      <vt:lpstr>False.   Scammers do not abide by the Do Not Call Registry and increase the volume of calls to numbers who answer and interact with scam phone calls.  The Do Not Call Registry only prohibits sales and marketing calls. You may still receive legitimate political calls, charitable calls, debt collection calls, informational calls, and telephone survey calls until you request to be taken off their lists.  </vt:lpstr>
      <vt:lpstr>Federal loan consolidation is a service offered free-of-charge by the Federal Direct Consolidation Program to consolidate student loans.   True or False?</vt:lpstr>
      <vt:lpstr>True.   The Federal Direct Consolidation Program uses an application to determine whether your federal student loans can be consolidated. This application can be found at StudentLoans.gov and is free to fill out and submit.</vt:lpstr>
      <vt:lpstr>If you don’t recognize the number calling you, what’s recommended that you do?</vt:lpstr>
      <vt:lpstr>Not answer and let it go to voicemail.   If it’s a scammer, in most cases they won’t leave a message. If they do, take time to consider whether the message is legitimate. Ask questions and do your research.</vt:lpstr>
      <vt:lpstr>What government agency is it recommended you report scams to?</vt:lpstr>
      <vt:lpstr>The Federal Trade Commission   Complaints can be filed at ftccomplaintassistance.gov or by phone at (877) 382-4357.</vt:lpstr>
      <vt:lpstr>Who is at higher risk for falling for a scam?   Millennials or seniors?</vt:lpstr>
      <vt:lpstr>Millennials.  According to the Better Business Bureau’s 2016 research study, millennials are at a higher risk for falling for a scam than older adults.</vt:lpstr>
      <vt:lpstr>What payment method is frequently asked for from scammers to pay off supposed late bills, debt, service fees, etc. that is not a valid form of payment in these cases?</vt:lpstr>
      <vt:lpstr>iTunes gift card.  iTunes gift cards can only be redeemed and used as a form of payment in the iTunes store.</vt:lpstr>
      <vt:lpstr>A skimmer is a device placed on top of card readers by scammers trying to steal the information off of your debit and credit cards. They target the magnetic strip on the back of the card and are commonly found at gas stations, ATM’s, and stand-alone payment kiosks. What is the name of the device scammers place inside the card reader that targets the chip?</vt:lpstr>
      <vt:lpstr>Shimmer.</vt:lpstr>
      <vt:lpstr>When should a walk-through be performed by a landlord?</vt:lpstr>
      <vt:lpstr>Before move-in and before moving out.  Ensure you and your landlord are in agreement about what damage was caused before the start of your lease and what was caused during your tenancy.</vt:lpstr>
      <vt:lpstr>When purchasing a vehicle, if you are handed a title with a VIN number that doesn’t match what’s on the vehicle, what could this signal? </vt:lpstr>
      <vt:lpstr>That the vehicle was stolen.   This can also be a clerical mistake. Always check that VIN numbers match up on all paperwork, reports, and vehicle stickers.</vt:lpstr>
      <vt:lpstr>PowerPoint Presentation</vt:lpstr>
      <vt:lpstr>What is the website address where consumers can check whether professionals such as contractors, accountants, cosmetologists, and real estate brokers are properly licensed to operate and perform work in the state of Tennessee?</vt:lpstr>
      <vt:lpstr>verify.tn.gov </vt:lpstr>
      <vt:lpstr>If you suspect that you are a victim of odometer fraud or that a dealer in Tennessee attempted to sell you a vehicle with a tampered odometer, what government agency would you report that to?</vt:lpstr>
      <vt:lpstr>The Department of Commerce and Insurance  tn.gov/commerce</vt:lpstr>
      <vt:lpstr>What should you always do before spending money with a new or unfamiliar business or you aren’t sure you owe money to the person on the other end of the phone?</vt:lpstr>
      <vt:lpstr>Research.  Always research the name of the business for reviews. Make sure the phone number and address listed for a business match up. Research the number calling you if you don’t recognize it and they are demanding money or personal information. Verify the license number of a business or individual if you are offered professional services.</vt:lpstr>
      <vt:lpstr>The Tennessee Attorney General’s Office filed what type of lawsuit against a Knoxville, TN resident in 2016 for violating the Tennessee Consumer Protection Act by offering to provide legal advice, legal services, and notary services to Tennessee consumers through Facebook even though he is not an attorney and is not overseen by an attorney?</vt:lpstr>
      <vt:lpstr>A Consumer Protection Lawsuit.</vt:lpstr>
      <vt:lpstr>Name the automotive companies that violated the Consumer Protection Act and reached a settlement of $41.2 million in 2016 for misrepresenting mileage and fuel economy ratings for some of their model year 2011, 2012, and 2013 vehicles.</vt:lpstr>
      <vt:lpstr>Hyundai and Kia.</vt:lpstr>
      <vt:lpstr>Which wire transfer company agreed to develop an anti-fraud program in a multistate settlement, including Tennessee, in 2017 due to the volume of fraud payments that flowed through the money transfer system? </vt:lpstr>
      <vt:lpstr>Western Union.</vt:lpstr>
      <vt:lpstr>Which automotive company was required to compensate consumers and buy back or fix falsely-marketed diesel vehicles with “defeat device” software?   This company agreed to pay $570 million in settlements with $12,592,800 paid for affected vehicles it sold and leased in Tennessee. </vt:lpstr>
      <vt:lpstr>Volkswagen.</vt:lpstr>
      <vt:lpstr>Name the drug company that reached a $19.5 million settlement for the company’s alleged engagement in unfair or deceptive trade practices when marketing Abilify.   The drug was originally approved by the FDA for the treatment of schizophrenia in 2002. However, the complaint alleges that the company promoted Abilify for use in elderly patients with symptoms consistent with dementia and Alzheimer’s disease without FDA approval.</vt:lpstr>
      <vt:lpstr>Bristol-Myers Squibb.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Consumer Affairs</dc:title>
  <dc:creator>Lindsey Balthrop</dc:creator>
  <cp:lastModifiedBy>Lindsey Balthrop</cp:lastModifiedBy>
  <cp:revision>77</cp:revision>
  <dcterms:created xsi:type="dcterms:W3CDTF">2017-05-08T17:27:48Z</dcterms:created>
  <dcterms:modified xsi:type="dcterms:W3CDTF">2018-06-28T19:20:19Z</dcterms:modified>
</cp:coreProperties>
</file>